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av" ContentType="audio/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306" r:id="rId3"/>
    <p:sldId id="283" r:id="rId4"/>
    <p:sldId id="284" r:id="rId5"/>
    <p:sldId id="285" r:id="rId6"/>
    <p:sldId id="314" r:id="rId7"/>
    <p:sldId id="305" r:id="rId8"/>
    <p:sldId id="307" r:id="rId9"/>
    <p:sldId id="308" r:id="rId10"/>
    <p:sldId id="309" r:id="rId11"/>
    <p:sldId id="310" r:id="rId12"/>
    <p:sldId id="311" r:id="rId13"/>
    <p:sldId id="272" r:id="rId14"/>
  </p:sldIdLst>
  <p:sldSz cx="9144000" cy="6858000" type="screen4x3"/>
  <p:notesSz cx="6858000" cy="9144000"/>
  <p:custDataLst>
    <p:tags r:id="rId1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00FF"/>
    <a:srgbClr val="008000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1" autoAdjust="0"/>
    <p:restoredTop sz="94662" autoAdjust="0"/>
  </p:normalViewPr>
  <p:slideViewPr>
    <p:cSldViewPr>
      <p:cViewPr varScale="1">
        <p:scale>
          <a:sx n="63" d="100"/>
          <a:sy n="63" d="100"/>
        </p:scale>
        <p:origin x="1372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5C7255-F259-4CCE-95DE-EC1A47D5212F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001A88-ED44-45F5-83CE-E6FEA233B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143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38638"/>
            <a:ext cx="5029200" cy="2746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vi-V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61F20-20F3-439A-8965-87134EBF8752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F54B7-3CD3-4CE7-86D0-ADA9691ED3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610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61F20-20F3-439A-8965-87134EBF8752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F54B7-3CD3-4CE7-86D0-ADA9691ED3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360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61F20-20F3-439A-8965-87134EBF8752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F54B7-3CD3-4CE7-86D0-ADA9691ED3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521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61F20-20F3-439A-8965-87134EBF8752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F54B7-3CD3-4CE7-86D0-ADA9691ED3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113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61F20-20F3-439A-8965-87134EBF8752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F54B7-3CD3-4CE7-86D0-ADA9691ED3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719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61F20-20F3-439A-8965-87134EBF8752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F54B7-3CD3-4CE7-86D0-ADA9691ED3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890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61F20-20F3-439A-8965-87134EBF8752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F54B7-3CD3-4CE7-86D0-ADA9691ED3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229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61F20-20F3-439A-8965-87134EBF8752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F54B7-3CD3-4CE7-86D0-ADA9691ED3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568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61F20-20F3-439A-8965-87134EBF8752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F54B7-3CD3-4CE7-86D0-ADA9691ED3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232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61F20-20F3-439A-8965-87134EBF8752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F54B7-3CD3-4CE7-86D0-ADA9691ED3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767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61F20-20F3-439A-8965-87134EBF8752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F54B7-3CD3-4CE7-86D0-ADA9691ED3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671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61F20-20F3-439A-8965-87134EBF8752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FF54B7-3CD3-4CE7-86D0-ADA9691ED3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902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gif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1.wmf"/><Relationship Id="rId4" Type="http://schemas.openxmlformats.org/officeDocument/2006/relationships/image" Target="../media/image22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image" Target="../media/image10.png"/><Relationship Id="rId7" Type="http://schemas.openxmlformats.org/officeDocument/2006/relationships/image" Target="../media/image2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jpeg"/><Relationship Id="rId5" Type="http://schemas.openxmlformats.org/officeDocument/2006/relationships/image" Target="../media/image23.png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1.wmf"/><Relationship Id="rId4" Type="http://schemas.openxmlformats.org/officeDocument/2006/relationships/image" Target="../media/image2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9.gif"/><Relationship Id="rId5" Type="http://schemas.openxmlformats.org/officeDocument/2006/relationships/image" Target="../media/image28.gif"/><Relationship Id="rId4" Type="http://schemas.openxmlformats.org/officeDocument/2006/relationships/image" Target="../media/image2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../../../NON_UNICODE_BACKUP/nhung/kiem%20tra%20bai%20cu.bmp" TargetMode="Externa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jpe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jpe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jpeg"/><Relationship Id="rId5" Type="http://schemas.openxmlformats.org/officeDocument/2006/relationships/image" Target="../media/image15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jpeg"/><Relationship Id="rId3" Type="http://schemas.openxmlformats.org/officeDocument/2006/relationships/image" Target="../media/image11.png"/><Relationship Id="rId7" Type="http://schemas.openxmlformats.org/officeDocument/2006/relationships/image" Target="../media/image19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oleObject" Target="../embeddings/oleObject1.bin"/><Relationship Id="rId4" Type="http://schemas.openxmlformats.org/officeDocument/2006/relationships/image" Target="../media/image12.png"/><Relationship Id="rId9" Type="http://schemas.openxmlformats.org/officeDocument/2006/relationships/image" Target="../media/image2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图片 31751" descr="1-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2597974"/>
            <a:ext cx="1494836" cy="92400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4" name="图片 31748" descr="1-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399" y="2837906"/>
            <a:ext cx="1341126" cy="3851535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8194" name="Group 12"/>
          <p:cNvGrpSpPr>
            <a:grpSpLocks/>
          </p:cNvGrpSpPr>
          <p:nvPr/>
        </p:nvGrpSpPr>
        <p:grpSpPr bwMode="auto">
          <a:xfrm>
            <a:off x="-84138" y="0"/>
            <a:ext cx="9228138" cy="6923088"/>
            <a:chOff x="-53" y="-41"/>
            <a:chExt cx="5813" cy="4361"/>
          </a:xfrm>
        </p:grpSpPr>
        <p:pic>
          <p:nvPicPr>
            <p:cNvPr id="8198" name="Picture 13" descr="flower[1][1][1][1]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5760" cy="1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199" name="Picture 14" descr="flower[1][1][1][1]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087"/>
              <a:ext cx="5760" cy="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00" name="Picture 15" descr="flower[1][1][1][1]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400000">
              <a:off x="-2064" y="2023"/>
              <a:ext cx="432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01" name="Picture 16" descr="flower[1][1][1][1]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400000">
              <a:off x="3504" y="2064"/>
              <a:ext cx="432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02" name="Picture 17" descr="012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387" cy="3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03" name="Picture 18" descr="012"/>
            <p:cNvPicPr>
              <a:picLocks noChangeAspect="1" noChangeArrowheads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53" y="3882"/>
              <a:ext cx="437" cy="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04" name="Picture 19" descr="012"/>
            <p:cNvPicPr>
              <a:picLocks noChangeAspect="1" noChangeArrowheads="1" noCrop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5319" y="0"/>
              <a:ext cx="441" cy="3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05" name="Picture 20" descr="012"/>
            <p:cNvPicPr>
              <a:picLocks noChangeAspect="1" noChangeArrowheads="1" noCrop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5280" y="3877"/>
              <a:ext cx="480" cy="4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195" name="Rectangle 60"/>
          <p:cNvSpPr>
            <a:spLocks noChangeArrowheads="1"/>
          </p:cNvSpPr>
          <p:nvPr/>
        </p:nvSpPr>
        <p:spPr bwMode="auto">
          <a:xfrm>
            <a:off x="1843096" y="2360338"/>
            <a:ext cx="5867400" cy="1661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66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Môn</a:t>
            </a:r>
            <a:r>
              <a:rPr lang="en-US" sz="66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Tin </a:t>
            </a:r>
            <a:r>
              <a:rPr lang="en-US" sz="66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endParaRPr lang="en-US" sz="66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dirty="0">
                <a:solidFill>
                  <a:srgbClr val="FF0000"/>
                </a:solidFill>
              </a:rPr>
              <a:t> </a:t>
            </a:r>
            <a:endParaRPr lang="en-US" sz="4400" b="1" dirty="0">
              <a:solidFill>
                <a:srgbClr val="0000FF"/>
              </a:solidFill>
              <a:latin typeface=".VnAristote" pitchFamily="34" charset="0"/>
            </a:endParaRPr>
          </a:p>
        </p:txBody>
      </p:sp>
      <p:sp>
        <p:nvSpPr>
          <p:cNvPr id="8196" name="Rectangle 2"/>
          <p:cNvSpPr>
            <a:spLocks noChangeArrowheads="1"/>
          </p:cNvSpPr>
          <p:nvPr/>
        </p:nvSpPr>
        <p:spPr bwMode="auto">
          <a:xfrm>
            <a:off x="304800" y="5105400"/>
            <a:ext cx="8839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Trịnh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Thanh Dung</a:t>
            </a:r>
            <a:endParaRPr lang="en-US" sz="1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0729" y="483413"/>
            <a:ext cx="9660373" cy="800219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4600" b="1" cap="all" dirty="0" err="1">
                <a:ln w="0"/>
                <a:solidFill>
                  <a:srgbClr val="0000FF"/>
                </a:solidFill>
                <a:effectLst>
                  <a:reflection blurRad="12700" stA="50000" endPos="50000" dist="5000" dir="5400000" sy="-100000" rotWithShape="0"/>
                </a:effectLst>
              </a:rPr>
              <a:t>Tiểu</a:t>
            </a:r>
            <a:r>
              <a:rPr lang="en-US" sz="4600" b="1" cap="all" dirty="0">
                <a:ln w="0"/>
                <a:solidFill>
                  <a:srgbClr val="0000FF"/>
                </a:soli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4600" b="1" cap="all" dirty="0" err="1">
                <a:ln w="0"/>
                <a:solidFill>
                  <a:srgbClr val="0000FF"/>
                </a:solidFill>
                <a:effectLst>
                  <a:reflection blurRad="12700" stA="50000" endPos="50000" dist="5000" dir="5400000" sy="-100000" rotWithShape="0"/>
                </a:effectLst>
              </a:rPr>
              <a:t>học</a:t>
            </a:r>
            <a:r>
              <a:rPr lang="en-US" sz="4600" b="1" cap="all" dirty="0">
                <a:ln w="0"/>
                <a:solidFill>
                  <a:srgbClr val="0000FF"/>
                </a:soli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4600" b="1" cap="all" dirty="0" err="1">
                <a:ln w="0"/>
                <a:solidFill>
                  <a:srgbClr val="0000FF"/>
                </a:solidFill>
                <a:effectLst>
                  <a:reflection blurRad="12700" stA="50000" endPos="50000" dist="5000" dir="5400000" sy="-100000" rotWithShape="0"/>
                </a:effectLst>
              </a:rPr>
              <a:t>gia</a:t>
            </a:r>
            <a:r>
              <a:rPr lang="en-US" sz="4600" b="1" cap="all" dirty="0">
                <a:ln w="0"/>
                <a:solidFill>
                  <a:srgbClr val="0000FF"/>
                </a:soli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4600" b="1" cap="all" dirty="0" err="1">
                <a:ln w="0"/>
                <a:solidFill>
                  <a:srgbClr val="0000FF"/>
                </a:solidFill>
                <a:effectLst>
                  <a:reflection blurRad="12700" stA="50000" endPos="50000" dist="5000" dir="5400000" sy="-100000" rotWithShape="0"/>
                </a:effectLst>
              </a:rPr>
              <a:t>thụy</a:t>
            </a:r>
            <a:endParaRPr lang="en-US" sz="4600" b="1" cap="all" dirty="0">
              <a:ln w="0"/>
              <a:solidFill>
                <a:srgbClr val="0000FF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16" name="图片 31758" descr="封面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87947" y="5406762"/>
            <a:ext cx="1494287" cy="1317094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1538446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Box 15"/>
          <p:cNvSpPr txBox="1">
            <a:spLocks noChangeArrowheads="1"/>
          </p:cNvSpPr>
          <p:nvPr/>
        </p:nvSpPr>
        <p:spPr bwMode="auto">
          <a:xfrm>
            <a:off x="1447800" y="914400"/>
            <a:ext cx="71628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 eaLnBrk="1" hangingPunct="1"/>
            <a:r>
              <a:rPr lang="en-US" sz="3200" b="1" u="sng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Câu 2: </a:t>
            </a:r>
            <a:r>
              <a:rPr lang="en-US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Để chọn 1 kiểu trình bày có sẵn cho 1 đoạn văn bản em làm thế nào?</a:t>
            </a:r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249238" y="3124200"/>
            <a:ext cx="609600" cy="457200"/>
          </a:xfrm>
          <a:prstGeom prst="ellipse">
            <a:avLst/>
          </a:prstGeom>
          <a:noFill/>
          <a:ln w="28575" algn="ctr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vi-VN">
              <a:solidFill>
                <a:srgbClr val="FFFFFF"/>
              </a:solidFill>
              <a:latin typeface="VNI-Disney" pitchFamily="2" charset="0"/>
              <a:cs typeface="Times New Roman" pitchFamily="18" charset="0"/>
            </a:endParaRPr>
          </a:p>
        </p:txBody>
      </p:sp>
      <p:sp>
        <p:nvSpPr>
          <p:cNvPr id="21508" name="TextBox 3"/>
          <p:cNvSpPr txBox="1">
            <a:spLocks noChangeArrowheads="1"/>
          </p:cNvSpPr>
          <p:nvPr/>
        </p:nvSpPr>
        <p:spPr bwMode="auto">
          <a:xfrm>
            <a:off x="338138" y="3022600"/>
            <a:ext cx="89154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>
              <a:buFontTx/>
              <a:buAutoNum type="alphaUcPeriod"/>
              <a:defRPr/>
            </a:pP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trỏ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>
              <a:defRPr/>
            </a:pP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defRPr/>
            </a:pP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2533" name="TextBox 4"/>
          <p:cNvSpPr txBox="1">
            <a:spLocks noChangeArrowheads="1"/>
          </p:cNvSpPr>
          <p:nvPr/>
        </p:nvSpPr>
        <p:spPr bwMode="auto">
          <a:xfrm>
            <a:off x="304800" y="4038600"/>
            <a:ext cx="7772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32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B. Đánh dấu cả văn bản. </a:t>
            </a:r>
          </a:p>
        </p:txBody>
      </p:sp>
      <p:sp>
        <p:nvSpPr>
          <p:cNvPr id="22534" name="TextBox 5"/>
          <p:cNvSpPr txBox="1">
            <a:spLocks noChangeArrowheads="1"/>
          </p:cNvSpPr>
          <p:nvPr/>
        </p:nvSpPr>
        <p:spPr bwMode="auto">
          <a:xfrm>
            <a:off x="381000" y="4724400"/>
            <a:ext cx="8458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C. Cả hai đáp án trên.</a:t>
            </a:r>
          </a:p>
        </p:txBody>
      </p:sp>
      <p:pic>
        <p:nvPicPr>
          <p:cNvPr id="22535" name="Picture 6" descr="bé tra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6" name="Picture 7" descr="9e65f56f06843e19e8f0dc86410447d7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5562600"/>
            <a:ext cx="1447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7" name="Picture 4" descr="Picture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745161" flipH="1">
            <a:off x="7999413" y="0"/>
            <a:ext cx="11430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8" name="Picture 4" descr="Picture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5867400"/>
            <a:ext cx="11430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071767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15"/>
          <p:cNvSpPr txBox="1">
            <a:spLocks noChangeArrowheads="1"/>
          </p:cNvSpPr>
          <p:nvPr/>
        </p:nvSpPr>
        <p:spPr bwMode="auto">
          <a:xfrm>
            <a:off x="1447800" y="944563"/>
            <a:ext cx="7086600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3200" b="1" u="sng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Câu 3:</a:t>
            </a:r>
            <a:r>
              <a:rPr lang="en-US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Để hiển thị tất cả các kiểu trình bày văn bản có sẵn em nháy vào….?</a:t>
            </a:r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2209800" y="3581400"/>
            <a:ext cx="609600" cy="457200"/>
          </a:xfrm>
          <a:prstGeom prst="ellipse">
            <a:avLst/>
          </a:prstGeom>
          <a:noFill/>
          <a:ln w="28575" algn="ctr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vi-VN">
              <a:solidFill>
                <a:srgbClr val="FFFFFF"/>
              </a:solidFill>
              <a:latin typeface="VNI-Disney" pitchFamily="2" charset="0"/>
              <a:cs typeface="Times New Roman" pitchFamily="18" charset="0"/>
            </a:endParaRPr>
          </a:p>
        </p:txBody>
      </p:sp>
      <p:sp>
        <p:nvSpPr>
          <p:cNvPr id="23556" name="TextBox 3"/>
          <p:cNvSpPr txBox="1">
            <a:spLocks noChangeArrowheads="1"/>
          </p:cNvSpPr>
          <p:nvPr/>
        </p:nvSpPr>
        <p:spPr bwMode="auto">
          <a:xfrm>
            <a:off x="2209800" y="2697163"/>
            <a:ext cx="24384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A. </a:t>
            </a:r>
          </a:p>
        </p:txBody>
      </p:sp>
      <p:pic>
        <p:nvPicPr>
          <p:cNvPr id="2355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3538" y="2438400"/>
            <a:ext cx="1538287" cy="71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3558" name="Group 14"/>
          <p:cNvGrpSpPr>
            <a:grpSpLocks/>
          </p:cNvGrpSpPr>
          <p:nvPr/>
        </p:nvGrpSpPr>
        <p:grpSpPr bwMode="auto">
          <a:xfrm>
            <a:off x="2209800" y="4684713"/>
            <a:ext cx="3200400" cy="801687"/>
            <a:chOff x="2438400" y="4373562"/>
            <a:chExt cx="3200400" cy="802428"/>
          </a:xfrm>
        </p:grpSpPr>
        <p:sp>
          <p:nvSpPr>
            <p:cNvPr id="23567" name="TextBox 5"/>
            <p:cNvSpPr txBox="1">
              <a:spLocks noChangeArrowheads="1"/>
            </p:cNvSpPr>
            <p:nvPr/>
          </p:nvSpPr>
          <p:spPr bwMode="auto">
            <a:xfrm>
              <a:off x="2438400" y="4373562"/>
              <a:ext cx="320040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320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C. </a:t>
              </a:r>
            </a:p>
          </p:txBody>
        </p:sp>
        <p:pic>
          <p:nvPicPr>
            <p:cNvPr id="23568" name="Picture 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86545" y="4394344"/>
              <a:ext cx="866776" cy="7816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3559" name="Group 15"/>
          <p:cNvGrpSpPr>
            <a:grpSpLocks/>
          </p:cNvGrpSpPr>
          <p:nvPr/>
        </p:nvGrpSpPr>
        <p:grpSpPr bwMode="auto">
          <a:xfrm>
            <a:off x="2263775" y="3489325"/>
            <a:ext cx="4648200" cy="1158875"/>
            <a:chOff x="2465388" y="3733800"/>
            <a:chExt cx="4240212" cy="586780"/>
          </a:xfrm>
        </p:grpSpPr>
        <p:sp>
          <p:nvSpPr>
            <p:cNvPr id="23565" name="TextBox 3"/>
            <p:cNvSpPr txBox="1">
              <a:spLocks noChangeArrowheads="1"/>
            </p:cNvSpPr>
            <p:nvPr/>
          </p:nvSpPr>
          <p:spPr bwMode="auto">
            <a:xfrm>
              <a:off x="2465388" y="3741143"/>
              <a:ext cx="2439238" cy="579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320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B. </a:t>
              </a:r>
            </a:p>
          </p:txBody>
        </p:sp>
        <p:pic>
          <p:nvPicPr>
            <p:cNvPr id="23566" name="Picture 16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71800" y="3733800"/>
              <a:ext cx="37338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17" name="Straight Arrow Connector 16"/>
          <p:cNvCxnSpPr/>
          <p:nvPr/>
        </p:nvCxnSpPr>
        <p:spPr>
          <a:xfrm flipH="1" flipV="1">
            <a:off x="6802438" y="4191000"/>
            <a:ext cx="609600" cy="533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23561" name="Picture 12" descr="bé trai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62" name="Picture 13" descr="9e65f56f06843e19e8f0dc86410447d7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5562600"/>
            <a:ext cx="12954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63" name="Picture 4" descr="Picture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745161" flipH="1">
            <a:off x="7999413" y="0"/>
            <a:ext cx="11430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64" name="Picture 4" descr="Picture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5867400"/>
            <a:ext cx="11430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02376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Box 15"/>
          <p:cNvSpPr txBox="1">
            <a:spLocks noChangeArrowheads="1"/>
          </p:cNvSpPr>
          <p:nvPr/>
        </p:nvSpPr>
        <p:spPr bwMode="auto">
          <a:xfrm>
            <a:off x="1524000" y="609600"/>
            <a:ext cx="70866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 eaLnBrk="1" hangingPunct="1"/>
            <a:r>
              <a:rPr lang="en-US" sz="3200" b="1" u="sng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Câu 4:</a:t>
            </a:r>
            <a:r>
              <a:rPr lang="en-US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Để chọn nhiều đoạn văn bản có cùng 1 kiểu trình bày em thực hiện như thế nào?</a:t>
            </a:r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471488" y="3830638"/>
            <a:ext cx="609600" cy="457200"/>
          </a:xfrm>
          <a:prstGeom prst="ellipse">
            <a:avLst/>
          </a:prstGeom>
          <a:noFill/>
          <a:ln w="28575" algn="ctr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vi-VN">
              <a:solidFill>
                <a:srgbClr val="FFFFFF"/>
              </a:solidFill>
              <a:latin typeface="VNI-Disney" pitchFamily="2" charset="0"/>
              <a:cs typeface="Times New Roman" pitchFamily="18" charset="0"/>
            </a:endParaRPr>
          </a:p>
        </p:txBody>
      </p:sp>
      <p:sp>
        <p:nvSpPr>
          <p:cNvPr id="24580" name="TextBox 3"/>
          <p:cNvSpPr txBox="1">
            <a:spLocks noChangeArrowheads="1"/>
          </p:cNvSpPr>
          <p:nvPr/>
        </p:nvSpPr>
        <p:spPr bwMode="auto">
          <a:xfrm>
            <a:off x="533400" y="2514600"/>
            <a:ext cx="83058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A. Nháy chuột lên đầu đoạn văn bản rồi chọn   </a:t>
            </a:r>
          </a:p>
          <a:p>
            <a:pPr eaLnBrk="1" hangingPunct="1"/>
            <a:r>
              <a:rPr lang="en-US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mẫu thích hợp.</a:t>
            </a:r>
          </a:p>
        </p:txBody>
      </p:sp>
      <p:sp>
        <p:nvSpPr>
          <p:cNvPr id="24581" name="TextBox 4"/>
          <p:cNvSpPr txBox="1">
            <a:spLocks noChangeArrowheads="1"/>
          </p:cNvSpPr>
          <p:nvPr/>
        </p:nvSpPr>
        <p:spPr bwMode="auto">
          <a:xfrm>
            <a:off x="482600" y="3733800"/>
            <a:ext cx="77724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32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B. Đánh dấu (bôi đen) các đoạn văn bản cần </a:t>
            </a:r>
          </a:p>
          <a:p>
            <a:pPr eaLnBrk="1" hangingPunct="1"/>
            <a:r>
              <a:rPr lang="en-US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thay đổi rồi chọn mẫu thích hợp.</a:t>
            </a:r>
          </a:p>
        </p:txBody>
      </p:sp>
      <p:sp>
        <p:nvSpPr>
          <p:cNvPr id="24582" name="TextBox 5"/>
          <p:cNvSpPr txBox="1">
            <a:spLocks noChangeArrowheads="1"/>
          </p:cNvSpPr>
          <p:nvPr/>
        </p:nvSpPr>
        <p:spPr bwMode="auto">
          <a:xfrm>
            <a:off x="573088" y="5029200"/>
            <a:ext cx="8458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C. Đánh dấu cả văn bản đó.</a:t>
            </a:r>
          </a:p>
        </p:txBody>
      </p:sp>
      <p:pic>
        <p:nvPicPr>
          <p:cNvPr id="24583" name="Picture 6" descr="bé tra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4" name="Picture 7" descr="9e65f56f06843e19e8f0dc86410447d7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5486400"/>
            <a:ext cx="12954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5" name="Picture 4" descr="Picture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745161" flipH="1">
            <a:off x="7999413" y="0"/>
            <a:ext cx="11430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6" name="Picture 4" descr="Picture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5867400"/>
            <a:ext cx="11430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418186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0" y="609600"/>
            <a:ext cx="8582025" cy="293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030" tIns="41015" rIns="82030" bIns="41015">
            <a:spAutoFit/>
          </a:bodyPr>
          <a:lstStyle/>
          <a:p>
            <a:pPr algn="ctr" defTabSz="820738" eaLnBrk="0" hangingPunct="0">
              <a:lnSpc>
                <a:spcPct val="110000"/>
              </a:lnSpc>
              <a:spcBef>
                <a:spcPct val="50000"/>
              </a:spcBef>
              <a:defRPr/>
            </a:pPr>
            <a:endParaRPr lang="en-US" sz="51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.VnHelvetInsH" pitchFamily="34" charset="0"/>
            </a:endParaRPr>
          </a:p>
          <a:p>
            <a:pPr algn="ctr" defTabSz="820738" eaLnBrk="0" hangingPunct="0">
              <a:lnSpc>
                <a:spcPct val="110000"/>
              </a:lnSpc>
              <a:spcBef>
                <a:spcPct val="50000"/>
              </a:spcBef>
              <a:defRPr/>
            </a:pPr>
            <a:endParaRPr lang="en-US" sz="19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.VnHelvetInsH" pitchFamily="34" charset="0"/>
            </a:endParaRPr>
          </a:p>
          <a:p>
            <a:pPr algn="ctr" defTabSz="820738" eaLnBrk="0" hangingPunct="0">
              <a:lnSpc>
                <a:spcPct val="110000"/>
              </a:lnSpc>
              <a:spcBef>
                <a:spcPct val="50000"/>
              </a:spcBef>
              <a:defRPr/>
            </a:pPr>
            <a:endParaRPr lang="en-US" sz="63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.VnHelvetInsH" pitchFamily="34" charset="0"/>
            </a:endParaRPr>
          </a:p>
        </p:txBody>
      </p:sp>
      <p:sp>
        <p:nvSpPr>
          <p:cNvPr id="25603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5375" name="WordArt 18"/>
          <p:cNvSpPr>
            <a:spLocks noChangeArrowheads="1" noChangeShapeType="1" noTextEdit="1"/>
          </p:cNvSpPr>
          <p:nvPr/>
        </p:nvSpPr>
        <p:spPr bwMode="auto">
          <a:xfrm>
            <a:off x="1143000" y="2362200"/>
            <a:ext cx="6858000" cy="3200400"/>
          </a:xfrm>
          <a:prstGeom prst="rect">
            <a:avLst/>
          </a:prstGeom>
        </p:spPr>
        <p:txBody>
          <a:bodyPr wrap="none" fromWordArt="1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vi-VN" sz="4800" b="1" kern="10" cap="all" dirty="0">
                <a:ln w="0"/>
                <a:solidFill>
                  <a:srgbClr val="0000CC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/>
                <a:cs typeface="Times New Roman"/>
              </a:rPr>
              <a:t>Chân thành cảm ơn </a:t>
            </a:r>
            <a:endParaRPr lang="en-US" sz="4800" b="1" kern="10" cap="all" dirty="0">
              <a:ln w="0"/>
              <a:solidFill>
                <a:srgbClr val="0000CC"/>
              </a:solidFill>
              <a:effectLst>
                <a:reflection blurRad="12700" stA="50000" endPos="50000" dist="5000" dir="5400000" sy="-100000" rotWithShape="0"/>
              </a:effectLst>
              <a:latin typeface="Times New Roman"/>
              <a:cs typeface="Times New Roman"/>
            </a:endParaRPr>
          </a:p>
          <a:p>
            <a:pPr algn="ctr">
              <a:defRPr/>
            </a:pPr>
            <a:r>
              <a:rPr lang="vi-VN" sz="4800" b="1" kern="10" cap="all" dirty="0">
                <a:ln w="0"/>
                <a:solidFill>
                  <a:srgbClr val="0000CC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/>
                <a:cs typeface="Times New Roman"/>
              </a:rPr>
              <a:t>quý thầy cô và các em</a:t>
            </a:r>
            <a:r>
              <a:rPr lang="en-US" sz="4800" b="1" kern="10" cap="all" dirty="0">
                <a:ln w="0"/>
                <a:solidFill>
                  <a:srgbClr val="0000CC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/>
                <a:cs typeface="Times New Roman"/>
              </a:rPr>
              <a:t>!</a:t>
            </a:r>
            <a:r>
              <a:rPr lang="vi-VN" sz="4800" b="1" kern="10" cap="all" dirty="0">
                <a:ln w="0"/>
                <a:solidFill>
                  <a:srgbClr val="0000CC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/>
                <a:cs typeface="Times New Roman"/>
              </a:rPr>
              <a:t> </a:t>
            </a:r>
            <a:endParaRPr lang="en-US" sz="4800" b="1" kern="10" cap="all" dirty="0">
              <a:ln w="0"/>
              <a:solidFill>
                <a:srgbClr val="0000CC"/>
              </a:solidFill>
              <a:effectLst>
                <a:reflection blurRad="12700" stA="50000" endPos="50000" dist="5000" dir="5400000" sy="-100000" rotWithShape="0"/>
              </a:effectLst>
              <a:latin typeface="Times New Roman"/>
              <a:cs typeface="Times New Roman"/>
            </a:endParaRPr>
          </a:p>
        </p:txBody>
      </p:sp>
      <p:pic>
        <p:nvPicPr>
          <p:cNvPr id="25605" name="Picture 10" descr="bar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0480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6" name="Picture 10" descr="bar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0"/>
            <a:ext cx="30480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7" name="Picture 10" descr="bar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0"/>
            <a:ext cx="30480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8" name="Picture 10" descr="bar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43650"/>
            <a:ext cx="30480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9" name="Picture 10" descr="bar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6343650"/>
            <a:ext cx="30480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10" name="Picture 10" descr="bar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6343650"/>
            <a:ext cx="30480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11" name="Picture 10" descr="bar0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5563" y="3276600"/>
            <a:ext cx="514351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12" name="Picture 10" descr="bar0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9650" y="3352800"/>
            <a:ext cx="51435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13" name="Picture 10" descr="bar0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9650" y="304800"/>
            <a:ext cx="51435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14" name="Picture 10" descr="bar0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5563" y="228600"/>
            <a:ext cx="514351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15" name="Picture 4" descr="D:\TOAN\Hinh anh\hinh dong\pháo hoa\pháo hoa\khodohoa.com (3).gif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762000"/>
            <a:ext cx="1381125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16" name="Picture 4" descr="D:\TOAN\Hinh anh\hinh dong\pháo hoa\pháo hoa\khodohoa.com (3).gif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648200"/>
            <a:ext cx="1381125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17" name="Picture 4" descr="D:\TOAN\Hinh anh\hinh dong\pháo hoa\pháo hoa\khodohoa.com (3).gif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648200"/>
            <a:ext cx="1381125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18" name="Picture 6" descr="D:\TOAN\Hinh anh\hinh dong\pháo hoa\pháo hoa\khodohoa.com (23).gif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990600"/>
            <a:ext cx="19050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19" name="Picture 6" descr="D:\TOAN\Hinh anh\hinh dong\pháo hoa\pháo hoa\khodohoa.com (23).gif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4114800"/>
            <a:ext cx="714375" cy="181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20" name="Picture 6" descr="D:\TOAN\Hinh anh\hinh dong\pháo hoa\pháo hoa\khodohoa.com (23).gif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762000"/>
            <a:ext cx="714375" cy="181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5224599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dministrator\Desktop\325999072347f4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Box 7">
            <a:hlinkClick r:id="rId3" action="ppaction://hlinkfile"/>
          </p:cNvPr>
          <p:cNvSpPr txBox="1">
            <a:spLocks noChangeArrowheads="1"/>
          </p:cNvSpPr>
          <p:nvPr/>
        </p:nvSpPr>
        <p:spPr bwMode="auto">
          <a:xfrm flipH="1">
            <a:off x="2411760" y="1412776"/>
            <a:ext cx="3629025" cy="523875"/>
          </a:xfrm>
          <a:prstGeom prst="rect">
            <a:avLst/>
          </a:prstGeom>
          <a:gradFill rotWithShape="1">
            <a:gsLst>
              <a:gs pos="0">
                <a:srgbClr val="66CCFF"/>
              </a:gs>
              <a:gs pos="100000">
                <a:srgbClr val="FFFF66"/>
              </a:gs>
            </a:gsLst>
            <a:lin ang="5400000" scaled="1"/>
          </a:gradFill>
          <a:ln w="38100">
            <a:solidFill>
              <a:srgbClr val="3333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KHỞI ĐỘNG</a:t>
            </a:r>
          </a:p>
        </p:txBody>
      </p:sp>
    </p:spTree>
    <p:extLst>
      <p:ext uri="{BB962C8B-B14F-4D97-AF65-F5344CB8AC3E}">
        <p14:creationId xmlns:p14="http://schemas.microsoft.com/office/powerpoint/2010/main" val="687758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2"/>
          <p:cNvSpPr txBox="1">
            <a:spLocks noChangeArrowheads="1"/>
          </p:cNvSpPr>
          <p:nvPr/>
        </p:nvSpPr>
        <p:spPr bwMode="auto">
          <a:xfrm>
            <a:off x="762000" y="533400"/>
            <a:ext cx="792480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Câu 1: </a:t>
            </a:r>
            <a:r>
              <a:rPr lang="en-US" sz="32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Muốn thụt lề </a:t>
            </a:r>
            <a:r>
              <a:rPr lang="vi-VN" sz="32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32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oạn v</a:t>
            </a:r>
            <a:r>
              <a:rPr lang="vi-VN" sz="32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32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 bản sang trái ho</a:t>
            </a:r>
            <a:r>
              <a:rPr lang="vi-VN" sz="32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ặc</a:t>
            </a:r>
            <a:r>
              <a:rPr lang="en-US" sz="32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sang phải em phải chọn biểu tượng….?</a:t>
            </a:r>
          </a:p>
          <a:p>
            <a:pPr algn="ctr" eaLnBrk="1" hangingPunct="1"/>
            <a:r>
              <a:rPr lang="en-US" sz="36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2395538" y="2482850"/>
            <a:ext cx="609600" cy="457200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vi-VN">
              <a:solidFill>
                <a:srgbClr val="FFFFFF"/>
              </a:solidFill>
              <a:latin typeface="VNI-Disney" pitchFamily="2" charset="0"/>
              <a:cs typeface="Times New Roman" pitchFamily="18" charset="0"/>
            </a:endParaRPr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2438400" y="2133600"/>
            <a:ext cx="2438400" cy="838200"/>
            <a:chOff x="2438400" y="2819400"/>
            <a:chExt cx="2438400" cy="838200"/>
          </a:xfrm>
        </p:grpSpPr>
        <p:sp>
          <p:nvSpPr>
            <p:cNvPr id="9230" name="TextBox 3"/>
            <p:cNvSpPr txBox="1">
              <a:spLocks noChangeArrowheads="1"/>
            </p:cNvSpPr>
            <p:nvPr/>
          </p:nvSpPr>
          <p:spPr bwMode="auto">
            <a:xfrm>
              <a:off x="2438400" y="3078162"/>
              <a:ext cx="2438400" cy="579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320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A. </a:t>
              </a:r>
            </a:p>
          </p:txBody>
        </p:sp>
        <p:pic>
          <p:nvPicPr>
            <p:cNvPr id="9231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2284" y="2819400"/>
              <a:ext cx="1538287" cy="718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2330450" y="2882900"/>
            <a:ext cx="2286000" cy="774700"/>
            <a:chOff x="2331028" y="3568700"/>
            <a:chExt cx="2286000" cy="774700"/>
          </a:xfrm>
        </p:grpSpPr>
        <p:sp>
          <p:nvSpPr>
            <p:cNvPr id="9228" name="TextBox 4"/>
            <p:cNvSpPr txBox="1">
              <a:spLocks noChangeArrowheads="1"/>
            </p:cNvSpPr>
            <p:nvPr/>
          </p:nvSpPr>
          <p:spPr bwMode="auto">
            <a:xfrm>
              <a:off x="2331028" y="3763963"/>
              <a:ext cx="2286000" cy="579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320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B. </a:t>
              </a:r>
            </a:p>
          </p:txBody>
        </p:sp>
        <p:pic>
          <p:nvPicPr>
            <p:cNvPr id="9229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0400" y="3568700"/>
              <a:ext cx="838876" cy="774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2438400" y="3687763"/>
            <a:ext cx="3200400" cy="801687"/>
            <a:chOff x="2438400" y="4373562"/>
            <a:chExt cx="3200400" cy="802428"/>
          </a:xfrm>
        </p:grpSpPr>
        <p:sp>
          <p:nvSpPr>
            <p:cNvPr id="9226" name="TextBox 5"/>
            <p:cNvSpPr txBox="1">
              <a:spLocks noChangeArrowheads="1"/>
            </p:cNvSpPr>
            <p:nvPr/>
          </p:nvSpPr>
          <p:spPr bwMode="auto">
            <a:xfrm>
              <a:off x="2438400" y="4373562"/>
              <a:ext cx="320040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320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C. </a:t>
              </a:r>
            </a:p>
          </p:txBody>
        </p:sp>
        <p:pic>
          <p:nvPicPr>
            <p:cNvPr id="9227" name="Picture 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86545" y="4394344"/>
              <a:ext cx="866776" cy="7816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9224" name="Picture 13" descr="2 bé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0" cy="80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5" name="Picture 14" descr="bai-giang-akira5.jp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888" y="5219700"/>
            <a:ext cx="1916112" cy="163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Oval 16"/>
          <p:cNvSpPr/>
          <p:nvPr/>
        </p:nvSpPr>
        <p:spPr>
          <a:xfrm>
            <a:off x="3530848" y="5030755"/>
            <a:ext cx="1524000" cy="1524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091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15"/>
          <p:cNvSpPr txBox="1">
            <a:spLocks noChangeArrowheads="1"/>
          </p:cNvSpPr>
          <p:nvPr/>
        </p:nvSpPr>
        <p:spPr bwMode="auto">
          <a:xfrm>
            <a:off x="685800" y="914400"/>
            <a:ext cx="78486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 eaLnBrk="1" hangingPunct="1"/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 2: </a:t>
            </a:r>
            <a:r>
              <a:rPr lang="en-US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Muốn điều chỉnh khoảng cách giữa các dòng cho đoạn văn bản, em bôi đen đoạn văn bản rồi nháy chuột vào ….?</a:t>
            </a:r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2438400" y="4437063"/>
            <a:ext cx="609600" cy="457200"/>
          </a:xfrm>
          <a:prstGeom prst="ellipse">
            <a:avLst/>
          </a:prstGeom>
          <a:noFill/>
          <a:ln w="28575" algn="ctr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vi-VN">
              <a:solidFill>
                <a:srgbClr val="FFFFFF"/>
              </a:solidFill>
              <a:latin typeface="VNI-Disney" pitchFamily="2" charset="0"/>
              <a:cs typeface="Times New Roman" pitchFamily="18" charset="0"/>
            </a:endParaRPr>
          </a:p>
        </p:txBody>
      </p:sp>
      <p:grpSp>
        <p:nvGrpSpPr>
          <p:cNvPr id="10244" name="Group 8"/>
          <p:cNvGrpSpPr>
            <a:grpSpLocks/>
          </p:cNvGrpSpPr>
          <p:nvPr/>
        </p:nvGrpSpPr>
        <p:grpSpPr bwMode="auto">
          <a:xfrm>
            <a:off x="2438400" y="2819400"/>
            <a:ext cx="2438400" cy="838200"/>
            <a:chOff x="2438400" y="2819400"/>
            <a:chExt cx="2438400" cy="838200"/>
          </a:xfrm>
        </p:grpSpPr>
        <p:sp>
          <p:nvSpPr>
            <p:cNvPr id="10253" name="TextBox 3"/>
            <p:cNvSpPr txBox="1">
              <a:spLocks noChangeArrowheads="1"/>
            </p:cNvSpPr>
            <p:nvPr/>
          </p:nvSpPr>
          <p:spPr bwMode="auto">
            <a:xfrm>
              <a:off x="2438400" y="3078162"/>
              <a:ext cx="2438400" cy="579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320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A. </a:t>
              </a:r>
            </a:p>
          </p:txBody>
        </p:sp>
        <p:pic>
          <p:nvPicPr>
            <p:cNvPr id="10254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2284" y="2819400"/>
              <a:ext cx="1538287" cy="718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0245" name="Group 11"/>
          <p:cNvGrpSpPr>
            <a:grpSpLocks/>
          </p:cNvGrpSpPr>
          <p:nvPr/>
        </p:nvGrpSpPr>
        <p:grpSpPr bwMode="auto">
          <a:xfrm>
            <a:off x="2362200" y="3568700"/>
            <a:ext cx="2286000" cy="774700"/>
            <a:chOff x="2362200" y="3568700"/>
            <a:chExt cx="2286000" cy="774700"/>
          </a:xfrm>
        </p:grpSpPr>
        <p:sp>
          <p:nvSpPr>
            <p:cNvPr id="10251" name="TextBox 4"/>
            <p:cNvSpPr txBox="1">
              <a:spLocks noChangeArrowheads="1"/>
            </p:cNvSpPr>
            <p:nvPr/>
          </p:nvSpPr>
          <p:spPr bwMode="auto">
            <a:xfrm>
              <a:off x="2362200" y="3657600"/>
              <a:ext cx="2286000" cy="579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320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B. </a:t>
              </a:r>
            </a:p>
          </p:txBody>
        </p:sp>
        <p:pic>
          <p:nvPicPr>
            <p:cNvPr id="10252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0400" y="3568700"/>
              <a:ext cx="838876" cy="774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0246" name="Group 14"/>
          <p:cNvGrpSpPr>
            <a:grpSpLocks/>
          </p:cNvGrpSpPr>
          <p:nvPr/>
        </p:nvGrpSpPr>
        <p:grpSpPr bwMode="auto">
          <a:xfrm>
            <a:off x="2438400" y="4373563"/>
            <a:ext cx="3200400" cy="801687"/>
            <a:chOff x="2438400" y="4373562"/>
            <a:chExt cx="3200400" cy="802428"/>
          </a:xfrm>
        </p:grpSpPr>
        <p:sp>
          <p:nvSpPr>
            <p:cNvPr id="10249" name="TextBox 5"/>
            <p:cNvSpPr txBox="1">
              <a:spLocks noChangeArrowheads="1"/>
            </p:cNvSpPr>
            <p:nvPr/>
          </p:nvSpPr>
          <p:spPr bwMode="auto">
            <a:xfrm>
              <a:off x="2438400" y="4373562"/>
              <a:ext cx="320040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320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C. </a:t>
              </a:r>
            </a:p>
          </p:txBody>
        </p:sp>
        <p:pic>
          <p:nvPicPr>
            <p:cNvPr id="10250" name="Picture 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86545" y="4394344"/>
              <a:ext cx="866776" cy="7816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0247" name="Picture 12" descr="2 bé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0" cy="80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8" name="Picture 13" descr="bai-giang-akira5.jp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888" y="5219700"/>
            <a:ext cx="1916112" cy="163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7787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15"/>
          <p:cNvSpPr txBox="1">
            <a:spLocks noChangeArrowheads="1"/>
          </p:cNvSpPr>
          <p:nvPr/>
        </p:nvSpPr>
        <p:spPr bwMode="auto">
          <a:xfrm>
            <a:off x="533400" y="944563"/>
            <a:ext cx="815340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 eaLnBrk="1" hangingPunct="1"/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 3: </a:t>
            </a:r>
            <a:r>
              <a:rPr lang="en-US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Muốn điều chỉnh độ rộng lề trái - lề phải của đoạn văn bản, em bôi đen đoạn văn bản rồi nháy chuột vào ….?</a:t>
            </a:r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2411413" y="3733800"/>
            <a:ext cx="609600" cy="457200"/>
          </a:xfrm>
          <a:prstGeom prst="ellipse">
            <a:avLst/>
          </a:prstGeom>
          <a:noFill/>
          <a:ln w="28575" algn="ctr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vi-VN">
              <a:solidFill>
                <a:srgbClr val="FFFFFF"/>
              </a:solidFill>
              <a:latin typeface="VNI-Disney" pitchFamily="2" charset="0"/>
              <a:cs typeface="Times New Roman" pitchFamily="18" charset="0"/>
            </a:endParaRPr>
          </a:p>
        </p:txBody>
      </p:sp>
      <p:sp>
        <p:nvSpPr>
          <p:cNvPr id="11268" name="TextBox 3"/>
          <p:cNvSpPr txBox="1">
            <a:spLocks noChangeArrowheads="1"/>
          </p:cNvSpPr>
          <p:nvPr/>
        </p:nvSpPr>
        <p:spPr bwMode="auto">
          <a:xfrm>
            <a:off x="2438400" y="3078163"/>
            <a:ext cx="24384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A. </a:t>
            </a:r>
          </a:p>
        </p:txBody>
      </p:sp>
      <p:pic>
        <p:nvPicPr>
          <p:cNvPr id="1126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2819400"/>
            <a:ext cx="1538287" cy="71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270" name="Group 14"/>
          <p:cNvGrpSpPr>
            <a:grpSpLocks/>
          </p:cNvGrpSpPr>
          <p:nvPr/>
        </p:nvGrpSpPr>
        <p:grpSpPr bwMode="auto">
          <a:xfrm>
            <a:off x="2438400" y="4373563"/>
            <a:ext cx="3200400" cy="801687"/>
            <a:chOff x="2438400" y="4373562"/>
            <a:chExt cx="3200400" cy="802428"/>
          </a:xfrm>
        </p:grpSpPr>
        <p:sp>
          <p:nvSpPr>
            <p:cNvPr id="11276" name="TextBox 5"/>
            <p:cNvSpPr txBox="1">
              <a:spLocks noChangeArrowheads="1"/>
            </p:cNvSpPr>
            <p:nvPr/>
          </p:nvSpPr>
          <p:spPr bwMode="auto">
            <a:xfrm>
              <a:off x="2438400" y="4373562"/>
              <a:ext cx="320040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320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C. </a:t>
              </a:r>
            </a:p>
          </p:txBody>
        </p:sp>
        <p:pic>
          <p:nvPicPr>
            <p:cNvPr id="11277" name="Picture 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86545" y="4394344"/>
              <a:ext cx="866776" cy="7816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1271" name="Group 1"/>
          <p:cNvGrpSpPr>
            <a:grpSpLocks/>
          </p:cNvGrpSpPr>
          <p:nvPr/>
        </p:nvGrpSpPr>
        <p:grpSpPr bwMode="auto">
          <a:xfrm>
            <a:off x="2465388" y="3668713"/>
            <a:ext cx="3771900" cy="579437"/>
            <a:chOff x="2466109" y="3668539"/>
            <a:chExt cx="3770604" cy="579438"/>
          </a:xfrm>
        </p:grpSpPr>
        <p:sp>
          <p:nvSpPr>
            <p:cNvPr id="11274" name="TextBox 3"/>
            <p:cNvSpPr txBox="1">
              <a:spLocks noChangeArrowheads="1"/>
            </p:cNvSpPr>
            <p:nvPr/>
          </p:nvSpPr>
          <p:spPr bwMode="auto">
            <a:xfrm>
              <a:off x="2466109" y="3668539"/>
              <a:ext cx="2438400" cy="579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320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B. </a:t>
              </a:r>
            </a:p>
          </p:txBody>
        </p:sp>
        <p:pic>
          <p:nvPicPr>
            <p:cNvPr id="11275" name="Picture 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3104429" y="3721157"/>
              <a:ext cx="3132284" cy="4698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1272" name="Picture 11" descr="2 bé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0" cy="80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3" name="Picture 12" descr="bai-giang-akira5.jp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888" y="5219700"/>
            <a:ext cx="1916112" cy="163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03713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Rectangle 1"/>
          <p:cNvSpPr>
            <a:spLocks noChangeArrowheads="1"/>
          </p:cNvSpPr>
          <p:nvPr/>
        </p:nvSpPr>
        <p:spPr bwMode="auto">
          <a:xfrm>
            <a:off x="54707" y="404664"/>
            <a:ext cx="89916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 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3: </a:t>
            </a:r>
            <a:r>
              <a:rPr lang="nl-NL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CHỌN KIỂU TRÌNH BÀY CÓ SẴN </a:t>
            </a:r>
          </a:p>
          <a:p>
            <a:pPr algn="ctr"/>
            <a:r>
              <a:rPr lang="nl-NL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 ĐOẠN VĂN BẢN (T2) 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6" descr="POINSET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831838" y="5028132"/>
            <a:ext cx="1018815" cy="25730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 descr="POINSET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V="1">
            <a:off x="7537932" y="5215595"/>
            <a:ext cx="1088408" cy="2123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 descr="POINSET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900493" y="-883791"/>
            <a:ext cx="1203694" cy="2976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 descr="POINSET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 flipV="1">
            <a:off x="7350661" y="-706071"/>
            <a:ext cx="1203694" cy="255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ontent Placeholder 4">
            <a:extLst>
              <a:ext uri="{FF2B5EF4-FFF2-40B4-BE49-F238E27FC236}">
                <a16:creationId xmlns:a16="http://schemas.microsoft.com/office/drawing/2014/main" id="{5090244A-6825-052C-5D05-B09F4CB993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1487602"/>
            <a:ext cx="8075240" cy="4281339"/>
          </a:xfrm>
        </p:spPr>
        <p:txBody>
          <a:bodyPr>
            <a:noAutofit/>
          </a:bodyPr>
          <a:lstStyle/>
          <a:p>
            <a:pPr algn="l"/>
            <a:r>
              <a:rPr lang="vi-VN" sz="2500" b="1" i="0" dirty="0">
                <a:solidFill>
                  <a:srgbClr val="2888E1"/>
                </a:solidFill>
                <a:effectLst/>
                <a:latin typeface="+mj-lt"/>
              </a:rPr>
              <a:t>Câu 1</a:t>
            </a:r>
            <a:endParaRPr lang="vi-VN" sz="2500" b="0" i="0" dirty="0">
              <a:solidFill>
                <a:srgbClr val="000000"/>
              </a:solidFill>
              <a:effectLst/>
              <a:latin typeface="+mj-lt"/>
            </a:endParaRPr>
          </a:p>
          <a:p>
            <a:pPr algn="l"/>
            <a:r>
              <a:rPr lang="vi-VN" sz="2500" b="0" i="0" dirty="0">
                <a:solidFill>
                  <a:srgbClr val="000000"/>
                </a:solidFill>
                <a:effectLst/>
                <a:latin typeface="+mj-lt"/>
              </a:rPr>
              <a:t>Em soạn thảo văn bản với tiêu đề “Quê hương em”</a:t>
            </a:r>
          </a:p>
          <a:p>
            <a:pPr algn="l"/>
            <a:r>
              <a:rPr lang="vi-VN" sz="2500" b="0" i="0" dirty="0">
                <a:solidFill>
                  <a:srgbClr val="000000"/>
                </a:solidFill>
                <a:effectLst/>
                <a:latin typeface="+mj-lt"/>
              </a:rPr>
              <a:t>Nội dung văn bản: mô tả về xã (phường) nơi em và gia đình đang sinh sống theo các gợi ý sau:</a:t>
            </a:r>
          </a:p>
          <a:p>
            <a:pPr algn="l"/>
            <a:r>
              <a:rPr lang="vi-VN" sz="2500" b="0" i="0" dirty="0">
                <a:solidFill>
                  <a:srgbClr val="000000"/>
                </a:solidFill>
                <a:effectLst/>
                <a:latin typeface="+mj-lt"/>
              </a:rPr>
              <a:t>- Tên xã (phường), huyện (quận), tỉnh (thành phố)</a:t>
            </a:r>
          </a:p>
          <a:p>
            <a:pPr algn="l"/>
            <a:r>
              <a:rPr lang="vi-VN" sz="2500" b="0" i="0" dirty="0">
                <a:solidFill>
                  <a:srgbClr val="000000"/>
                </a:solidFill>
                <a:effectLst/>
                <a:latin typeface="+mj-lt"/>
              </a:rPr>
              <a:t>- Mô tả đặc điểm về tự nhiên (khí hậu, sông, núi, . . .), kinh tế, văn hóa, xã hội</a:t>
            </a:r>
          </a:p>
          <a:p>
            <a:pPr algn="l"/>
            <a:r>
              <a:rPr lang="vi-VN" sz="2500" b="0" i="0" dirty="0">
                <a:solidFill>
                  <a:srgbClr val="000000"/>
                </a:solidFill>
                <a:effectLst/>
                <a:latin typeface="+mj-lt"/>
              </a:rPr>
              <a:t>- Các nét nổi bật của quê hương em, chẳng hạn: về du lịch, các lễ hội, các làng nghề truyền thống, các di tích lịch sử, danh nhân, . . .</a:t>
            </a:r>
          </a:p>
          <a:p>
            <a:pPr algn="l"/>
            <a:r>
              <a:rPr lang="vi-VN" sz="2500" b="0" i="0" dirty="0">
                <a:solidFill>
                  <a:srgbClr val="000000"/>
                </a:solidFill>
                <a:effectLst/>
                <a:latin typeface="+mj-lt"/>
              </a:rPr>
              <a:t>- Kết luận: nêu cảm nghĩ của em về quê hương mình.</a:t>
            </a:r>
          </a:p>
        </p:txBody>
      </p:sp>
    </p:spTree>
    <p:extLst>
      <p:ext uri="{BB962C8B-B14F-4D97-AF65-F5344CB8AC3E}">
        <p14:creationId xmlns:p14="http://schemas.microsoft.com/office/powerpoint/2010/main" val="261486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B350111-0ACD-4E26-7AEB-B048BB83B1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b="0" i="0" dirty="0">
                <a:solidFill>
                  <a:srgbClr val="000000"/>
                </a:solidFill>
                <a:effectLst/>
                <a:latin typeface="OpenSans"/>
              </a:rPr>
              <a:t>Em điều chỉnh kiểu trình bày các đoạn văn bản vừa được soạn thảo theo ý mình (sử dụng các thao tác đã học)</a:t>
            </a:r>
            <a:br>
              <a:rPr lang="vi-VN" b="0" i="0" dirty="0">
                <a:solidFill>
                  <a:srgbClr val="000000"/>
                </a:solidFill>
                <a:effectLst/>
                <a:latin typeface="OpenSans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6808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5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10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1295400" y="1968500"/>
            <a:ext cx="6553200" cy="217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54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TRÒ CHƠI: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5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“AI NHANH HƠN?”</a:t>
            </a:r>
          </a:p>
        </p:txBody>
      </p:sp>
    </p:spTree>
    <p:extLst>
      <p:ext uri="{BB962C8B-B14F-4D97-AF65-F5344CB8AC3E}">
        <p14:creationId xmlns:p14="http://schemas.microsoft.com/office/powerpoint/2010/main" val="2036152126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Box 2"/>
          <p:cNvSpPr txBox="1">
            <a:spLocks noChangeArrowheads="1"/>
          </p:cNvSpPr>
          <p:nvPr/>
        </p:nvSpPr>
        <p:spPr bwMode="auto">
          <a:xfrm>
            <a:off x="1371600" y="838200"/>
            <a:ext cx="716280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 eaLnBrk="1" hangingPunct="1"/>
            <a:r>
              <a:rPr lang="en-US" sz="3200" b="1" u="sng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Câu 1:</a:t>
            </a:r>
            <a:r>
              <a:rPr lang="en-US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Muốn chọn một kiểu trình bày văn bản có sẵn em nháy chuột vào…..?</a:t>
            </a:r>
          </a:p>
          <a:p>
            <a:pPr algn="just" eaLnBrk="1" hangingPunct="1"/>
            <a:r>
              <a:rPr lang="en-US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2362200" y="2971800"/>
            <a:ext cx="609600" cy="457200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vi-VN">
              <a:solidFill>
                <a:srgbClr val="FFFFFF"/>
              </a:solidFill>
              <a:latin typeface="VNI-Disney" pitchFamily="2" charset="0"/>
              <a:cs typeface="Times New Roman" pitchFamily="18" charset="0"/>
            </a:endParaRPr>
          </a:p>
        </p:txBody>
      </p:sp>
      <p:grpSp>
        <p:nvGrpSpPr>
          <p:cNvPr id="4101" name="Group 2"/>
          <p:cNvGrpSpPr>
            <a:grpSpLocks/>
          </p:cNvGrpSpPr>
          <p:nvPr/>
        </p:nvGrpSpPr>
        <p:grpSpPr bwMode="auto">
          <a:xfrm>
            <a:off x="2330450" y="3568700"/>
            <a:ext cx="2286000" cy="774700"/>
            <a:chOff x="2331028" y="3568700"/>
            <a:chExt cx="2286000" cy="774700"/>
          </a:xfrm>
        </p:grpSpPr>
        <p:sp>
          <p:nvSpPr>
            <p:cNvPr id="4111" name="TextBox 4"/>
            <p:cNvSpPr txBox="1">
              <a:spLocks noChangeArrowheads="1"/>
            </p:cNvSpPr>
            <p:nvPr/>
          </p:nvSpPr>
          <p:spPr bwMode="auto">
            <a:xfrm>
              <a:off x="2331028" y="3763963"/>
              <a:ext cx="2286000" cy="579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320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B. </a:t>
              </a:r>
            </a:p>
          </p:txBody>
        </p:sp>
        <p:pic>
          <p:nvPicPr>
            <p:cNvPr id="4112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0400" y="3568700"/>
              <a:ext cx="838876" cy="774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102" name="Group 3"/>
          <p:cNvGrpSpPr>
            <a:grpSpLocks/>
          </p:cNvGrpSpPr>
          <p:nvPr/>
        </p:nvGrpSpPr>
        <p:grpSpPr bwMode="auto">
          <a:xfrm>
            <a:off x="2438400" y="4373563"/>
            <a:ext cx="3200400" cy="801687"/>
            <a:chOff x="2438400" y="4373562"/>
            <a:chExt cx="3200400" cy="802428"/>
          </a:xfrm>
        </p:grpSpPr>
        <p:sp>
          <p:nvSpPr>
            <p:cNvPr id="4109" name="TextBox 5"/>
            <p:cNvSpPr txBox="1">
              <a:spLocks noChangeArrowheads="1"/>
            </p:cNvSpPr>
            <p:nvPr/>
          </p:nvSpPr>
          <p:spPr bwMode="auto">
            <a:xfrm>
              <a:off x="2438400" y="4373562"/>
              <a:ext cx="320040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320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C. </a:t>
              </a:r>
            </a:p>
          </p:txBody>
        </p:sp>
        <p:pic>
          <p:nvPicPr>
            <p:cNvPr id="4110" name="Picture 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86545" y="4394344"/>
              <a:ext cx="866776" cy="7816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103" name="Group 14"/>
          <p:cNvGrpSpPr>
            <a:grpSpLocks/>
          </p:cNvGrpSpPr>
          <p:nvPr/>
        </p:nvGrpSpPr>
        <p:grpSpPr bwMode="auto">
          <a:xfrm>
            <a:off x="2438400" y="2819400"/>
            <a:ext cx="4114800" cy="685800"/>
            <a:chOff x="2438400" y="2819400"/>
            <a:chExt cx="4114800" cy="685800"/>
          </a:xfrm>
        </p:grpSpPr>
        <p:sp>
          <p:nvSpPr>
            <p:cNvPr id="4108" name="TextBox 3"/>
            <p:cNvSpPr txBox="1">
              <a:spLocks noChangeArrowheads="1"/>
            </p:cNvSpPr>
            <p:nvPr/>
          </p:nvSpPr>
          <p:spPr bwMode="auto">
            <a:xfrm>
              <a:off x="2438400" y="2895600"/>
              <a:ext cx="2438400" cy="579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320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A. </a:t>
              </a:r>
            </a:p>
          </p:txBody>
        </p:sp>
        <p:graphicFrame>
          <p:nvGraphicFramePr>
            <p:cNvPr id="3" name="Object 2"/>
            <p:cNvGraphicFramePr>
              <a:graphicFrameLocks noChangeAspect="1"/>
            </p:cNvGraphicFramePr>
            <p:nvPr/>
          </p:nvGraphicFramePr>
          <p:xfrm>
            <a:off x="3200400" y="2819400"/>
            <a:ext cx="3352800" cy="685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Bitmap Image" r:id="rId5" imgW="5495238" imgH="600159" progId="PBrush">
                    <p:embed/>
                  </p:oleObj>
                </mc:Choice>
                <mc:Fallback>
                  <p:oleObj name="Bitmap Image" r:id="rId5" imgW="5495238" imgH="600159" progId="PBrush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00400" y="2819400"/>
                          <a:ext cx="3352800" cy="6858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4104" name="Picture 12" descr="bé trai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6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5" name="Picture 13" descr="9e65f56f06843e19e8f0dc86410447d7.jp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5562600"/>
            <a:ext cx="12192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6" name="Picture 4" descr="Picture3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745161" flipH="1">
            <a:off x="7999413" y="0"/>
            <a:ext cx="11430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7" name="Picture 4" descr="Picture3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5867400"/>
            <a:ext cx="11430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334090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11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7&quot;/&gt;&lt;/object&gt;&lt;object type=&quot;3&quot; unique_id=&quot;10004&quot;&gt;&lt;property id=&quot;20148&quot; value=&quot;5&quot;/&gt;&lt;property id=&quot;20300&quot; value=&quot;Slide 2&quot;/&gt;&lt;property id=&quot;20307&quot; value=&quot;306&quot;/&gt;&lt;/object&gt;&lt;object type=&quot;3&quot; unique_id=&quot;10005&quot;&gt;&lt;property id=&quot;20148&quot; value=&quot;5&quot;/&gt;&lt;property id=&quot;20300&quot; value=&quot;Slide 3&quot;/&gt;&lt;property id=&quot;20307&quot; value=&quot;283&quot;/&gt;&lt;/object&gt;&lt;object type=&quot;3&quot; unique_id=&quot;10006&quot;&gt;&lt;property id=&quot;20148&quot; value=&quot;5&quot;/&gt;&lt;property id=&quot;20300&quot; value=&quot;Slide 4&quot;/&gt;&lt;property id=&quot;20307&quot; value=&quot;284&quot;/&gt;&lt;/object&gt;&lt;object type=&quot;3&quot; unique_id=&quot;10007&quot;&gt;&lt;property id=&quot;20148&quot; value=&quot;5&quot;/&gt;&lt;property id=&quot;20300&quot; value=&quot;Slide 5&quot;/&gt;&lt;property id=&quot;20307&quot; value=&quot;285&quot;/&gt;&lt;/object&gt;&lt;object type=&quot;3&quot; unique_id=&quot;10008&quot;&gt;&lt;property id=&quot;20148&quot; value=&quot;5&quot;/&gt;&lt;property id=&quot;20300&quot; value=&quot;Slide 6&quot;/&gt;&lt;property id=&quot;20307&quot; value=&quot;304&quot;/&gt;&lt;/object&gt;&lt;object type=&quot;3&quot; unique_id=&quot;10009&quot;&gt;&lt;property id=&quot;20148&quot; value=&quot;5&quot;/&gt;&lt;property id=&quot;20300&quot; value=&quot;Slide 7&quot;/&gt;&lt;property id=&quot;20307&quot; value=&quot;260&quot;/&gt;&lt;/object&gt;&lt;object type=&quot;3&quot; unique_id=&quot;10010&quot;&gt;&lt;property id=&quot;20148&quot; value=&quot;5&quot;/&gt;&lt;property id=&quot;20300&quot; value=&quot;Slide 8&quot;/&gt;&lt;property id=&quot;20307&quot; value=&quot;305&quot;/&gt;&lt;/object&gt;&lt;object type=&quot;3&quot; unique_id=&quot;10011&quot;&gt;&lt;property id=&quot;20148&quot; value=&quot;5&quot;/&gt;&lt;property id=&quot;20300&quot; value=&quot;Slide 9&quot;/&gt;&lt;property id=&quot;20307&quot; value=&quot;286&quot;/&gt;&lt;/object&gt;&lt;object type=&quot;3&quot; unique_id=&quot;10012&quot;&gt;&lt;property id=&quot;20148&quot; value=&quot;5&quot;/&gt;&lt;property id=&quot;20300&quot; value=&quot;Slide 10&quot;/&gt;&lt;property id=&quot;20307&quot; value=&quot;312&quot;/&gt;&lt;/object&gt;&lt;object type=&quot;3&quot; unique_id=&quot;10013&quot;&gt;&lt;property id=&quot;20148&quot; value=&quot;5&quot;/&gt;&lt;property id=&quot;20300&quot; value=&quot;Slide 11&quot;/&gt;&lt;property id=&quot;20307&quot; value=&quot;287&quot;/&gt;&lt;/object&gt;&lt;object type=&quot;3&quot; unique_id=&quot;10014&quot;&gt;&lt;property id=&quot;20148&quot; value=&quot;5&quot;/&gt;&lt;property id=&quot;20300&quot; value=&quot;Slide 12&quot;/&gt;&lt;property id=&quot;20307&quot; value=&quot;303&quot;/&gt;&lt;/object&gt;&lt;object type=&quot;3&quot; unique_id=&quot;10015&quot;&gt;&lt;property id=&quot;20148&quot; value=&quot;5&quot;/&gt;&lt;property id=&quot;20300&quot; value=&quot;Slide 13&quot;/&gt;&lt;property id=&quot;20307&quot; value=&quot;276&quot;/&gt;&lt;/object&gt;&lt;object type=&quot;3&quot; unique_id=&quot;10016&quot;&gt;&lt;property id=&quot;20148&quot; value=&quot;5&quot;/&gt;&lt;property id=&quot;20300&quot; value=&quot;Slide 14&quot;/&gt;&lt;property id=&quot;20307&quot; value=&quot;278&quot;/&gt;&lt;/object&gt;&lt;object type=&quot;3&quot; unique_id=&quot;10017&quot;&gt;&lt;property id=&quot;20148&quot; value=&quot;5&quot;/&gt;&lt;property id=&quot;20300&quot; value=&quot;Slide 15&quot;/&gt;&lt;property id=&quot;20307&quot; value=&quot;307&quot;/&gt;&lt;/object&gt;&lt;object type=&quot;3&quot; unique_id=&quot;10018&quot;&gt;&lt;property id=&quot;20148&quot; value=&quot;5&quot;/&gt;&lt;property id=&quot;20300&quot; value=&quot;Slide 16&quot;/&gt;&lt;property id=&quot;20307&quot; value=&quot;308&quot;/&gt;&lt;/object&gt;&lt;object type=&quot;3&quot; unique_id=&quot;10019&quot;&gt;&lt;property id=&quot;20148&quot; value=&quot;5&quot;/&gt;&lt;property id=&quot;20300&quot; value=&quot;Slide 17&quot;/&gt;&lt;property id=&quot;20307&quot; value=&quot;309&quot;/&gt;&lt;/object&gt;&lt;object type=&quot;3&quot; unique_id=&quot;10020&quot;&gt;&lt;property id=&quot;20148&quot; value=&quot;5&quot;/&gt;&lt;property id=&quot;20300&quot; value=&quot;Slide 18&quot;/&gt;&lt;property id=&quot;20307&quot; value=&quot;310&quot;/&gt;&lt;/object&gt;&lt;object type=&quot;3&quot; unique_id=&quot;10021&quot;&gt;&lt;property id=&quot;20148&quot; value=&quot;5&quot;/&gt;&lt;property id=&quot;20300&quot; value=&quot;Slide 19&quot;/&gt;&lt;property id=&quot;20307&quot; value=&quot;311&quot;/&gt;&lt;/object&gt;&lt;object type=&quot;3&quot; unique_id=&quot;10022&quot;&gt;&lt;property id=&quot;20148&quot; value=&quot;5&quot;/&gt;&lt;property id=&quot;20300&quot; value=&quot;Slide 20&quot;/&gt;&lt;property id=&quot;20307&quot; value=&quot;271&quot;/&gt;&lt;/object&gt;&lt;object type=&quot;3&quot; unique_id=&quot;10023&quot;&gt;&lt;property id=&quot;20148&quot; value=&quot;5&quot;/&gt;&lt;property id=&quot;20300&quot; value=&quot;Slide 21&quot;/&gt;&lt;property id=&quot;20307&quot; value=&quot;272&quot;/&gt;&lt;/object&gt;&lt;/object&gt;&lt;object type=&quot;8&quot; unique_id=&quot;10046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1361</TotalTime>
  <Words>491</Words>
  <Application>Microsoft Office PowerPoint</Application>
  <PresentationFormat>On-screen Show (4:3)</PresentationFormat>
  <Paragraphs>54</Paragraphs>
  <Slides>13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.VnAristote</vt:lpstr>
      <vt:lpstr>.VnHelvetInsH</vt:lpstr>
      <vt:lpstr>Arial</vt:lpstr>
      <vt:lpstr>Calibri</vt:lpstr>
      <vt:lpstr>OpenSans</vt:lpstr>
      <vt:lpstr>Times New Roman</vt:lpstr>
      <vt:lpstr>VNI-Disney</vt:lpstr>
      <vt:lpstr>Office Theme</vt:lpstr>
      <vt:lpstr>Bitmap Image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www.blogthuthuatwin10.com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Nguyen Huu Phuc</cp:lastModifiedBy>
  <cp:revision>79</cp:revision>
  <dcterms:created xsi:type="dcterms:W3CDTF">2019-10-25T00:44:32Z</dcterms:created>
  <dcterms:modified xsi:type="dcterms:W3CDTF">2022-10-16T02:07:34Z</dcterms:modified>
</cp:coreProperties>
</file>