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6" r:id="rId2"/>
    <p:sldId id="256" r:id="rId3"/>
    <p:sldId id="258" r:id="rId4"/>
    <p:sldId id="265" r:id="rId5"/>
    <p:sldId id="259" r:id="rId6"/>
    <p:sldId id="266" r:id="rId7"/>
    <p:sldId id="267" r:id="rId8"/>
    <p:sldId id="268" r:id="rId9"/>
    <p:sldId id="271" r:id="rId10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1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43" autoAdjust="0"/>
    <p:restoredTop sz="94660"/>
  </p:normalViewPr>
  <p:slideViewPr>
    <p:cSldViewPr>
      <p:cViewPr varScale="1">
        <p:scale>
          <a:sx n="60" d="100"/>
          <a:sy n="60" d="100"/>
        </p:scale>
        <p:origin x="150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4E52B-60D3-44A4-AEC1-70E8B376C925}" type="datetimeFigureOut">
              <a:rPr lang="vi-VN" smtClean="0"/>
              <a:pPr/>
              <a:t>08/10/2023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6181C-9978-42F7-A73A-F196676BE51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47112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181C-9978-42F7-A73A-F196676BE510}" type="slidenum">
              <a:rPr lang="vi-VN" smtClean="0"/>
              <a:pPr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61463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181C-9978-42F7-A73A-F196676BE510}" type="slidenum">
              <a:rPr lang="vi-VN" smtClean="0"/>
              <a:pPr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28465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181C-9978-42F7-A73A-F196676BE510}" type="slidenum">
              <a:rPr lang="vi-VN" smtClean="0"/>
              <a:pPr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25197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181C-9978-42F7-A73A-F196676BE510}" type="slidenum">
              <a:rPr lang="vi-VN" smtClean="0"/>
              <a:pPr/>
              <a:t>8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94918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>
              <a:latin typeface="Arial" charset="0"/>
            </a:endParaRPr>
          </a:p>
        </p:txBody>
      </p:sp>
      <p:sp>
        <p:nvSpPr>
          <p:cNvPr id="28676" name="Date Placeholder 3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1BE1C1-F4AC-440E-85F7-B84780D8B859}" type="datetime8">
              <a:rPr lang="fr-FR" altLang="en-US" b="0" smtClean="0"/>
              <a:pPr eaLnBrk="1" hangingPunct="1"/>
              <a:t>08/10/2023 21:30</a:t>
            </a:fld>
            <a:endParaRPr lang="fr-FR" altLang="en-US" b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0197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08/10/2023</a:t>
            </a:fld>
            <a:endParaRPr lang="vi-V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08/10/2023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08/10/2023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08/10/2023</a:t>
            </a:fld>
            <a:endParaRPr lang="vi-V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vi-V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08/10/2023</a:t>
            </a:fld>
            <a:endParaRPr lang="vi-V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08/10/2023</a:t>
            </a:fld>
            <a:endParaRPr lang="vi-V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08/10/2023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08/10/2023</a:t>
            </a:fld>
            <a:endParaRPr lang="vi-V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08/10/2023</a:t>
            </a:fld>
            <a:endParaRPr lang="vi-VN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08/10/2023</a:t>
            </a:fld>
            <a:endParaRPr lang="vi-VN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3467-D46E-42E7-A409-D7C0DE56846A}" type="datetimeFigureOut">
              <a:rPr lang="vi-VN" smtClean="0"/>
              <a:pPr/>
              <a:t>08/10/2023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9103467-D46E-42E7-A409-D7C0DE56846A}" type="datetimeFigureOut">
              <a:rPr lang="vi-VN" smtClean="0"/>
              <a:pPr/>
              <a:t>08/10/2023</a:t>
            </a:fld>
            <a:endParaRPr lang="vi-V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E80298B-94C2-4317-8210-2B4258C4A234}" type="slidenum">
              <a:rPr lang="vi-VN" smtClean="0"/>
              <a:pPr/>
              <a:t>‹#›</a:t>
            </a:fld>
            <a:endParaRPr lang="vi-VN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B&#233;%20B&#224;o%20Ng&#432;%20&#8211;%20S&#7855;p%20&#272;&#7871;n%20T&#7871;t%20R&#7891;i%20.mp3" TargetMode="External"/><Relationship Id="rId6" Type="http://schemas.openxmlformats.org/officeDocument/2006/relationships/image" Target="../media/image11.png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1676400" y="2057400"/>
            <a:ext cx="59436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800" b="1">
                <a:solidFill>
                  <a:srgbClr val="FF0000"/>
                </a:solidFill>
              </a:rPr>
              <a:t>KHỞI ĐỘNG ĐẦU GIỜ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800" b="1">
                <a:solidFill>
                  <a:srgbClr val="FF0000"/>
                </a:solidFill>
              </a:rPr>
              <a:t>TRÒ CHƠI TRUYỀN ĐIỆN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800" b="1">
                <a:solidFill>
                  <a:srgbClr val="FF0000"/>
                </a:solidFill>
              </a:rPr>
              <a:t>Nêu lại cách gõ: â, ô, ê, đ, ă, ư, ơ</a:t>
            </a:r>
          </a:p>
        </p:txBody>
      </p:sp>
    </p:spTree>
    <p:extLst>
      <p:ext uri="{BB962C8B-B14F-4D97-AF65-F5344CB8AC3E}">
        <p14:creationId xmlns:p14="http://schemas.microsoft.com/office/powerpoint/2010/main" val="3527826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27062" y="1498163"/>
            <a:ext cx="8458200" cy="635437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9318A8"/>
                </a:solidFill>
              </a:rPr>
              <a:t>TIẾT 12: NHỮNG GÌ EM ĐÃ BIẾT (</a:t>
            </a:r>
            <a:r>
              <a:rPr lang="en-US" sz="2800" b="1" dirty="0" err="1">
                <a:solidFill>
                  <a:srgbClr val="9318A8"/>
                </a:solidFill>
              </a:rPr>
              <a:t>tiết</a:t>
            </a:r>
            <a:r>
              <a:rPr lang="en-US" sz="2800" b="1" dirty="0">
                <a:solidFill>
                  <a:srgbClr val="9318A8"/>
                </a:solidFill>
              </a:rPr>
              <a:t> 3)</a:t>
            </a:r>
            <a:endParaRPr lang="vi-VN" sz="2800" b="1" dirty="0">
              <a:solidFill>
                <a:srgbClr val="9318A8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3400" y="24003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Mục tiêu</a:t>
            </a:r>
            <a:r>
              <a:rPr lang="en-US" sz="2800" b="1" cap="none" dirty="0"/>
              <a:t>:</a:t>
            </a:r>
            <a:endParaRPr lang="vi-VN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" y="2895600"/>
            <a:ext cx="899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- Củng cố các thao tác về gõ văn bản tiếng Việt, chọn phông chữ, cỡ chữ, kiểu chữ, chèn tranh, ảnh vào văn bản.</a:t>
            </a:r>
            <a:endParaRPr lang="vi-VN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" y="4177605"/>
            <a:ext cx="896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- Luyện tập các thao tác sao chép, cắt dán, di chuyển một đoạn văn bản hoặc hình\tranh ảnh tới vị trí khác của văn bản.</a:t>
            </a:r>
            <a:endParaRPr lang="vi-VN" sz="2800" dirty="0"/>
          </a:p>
        </p:txBody>
      </p:sp>
      <p:sp>
        <p:nvSpPr>
          <p:cNvPr id="9" name="Subtitle 4"/>
          <p:cNvSpPr txBox="1">
            <a:spLocks/>
          </p:cNvSpPr>
          <p:nvPr/>
        </p:nvSpPr>
        <p:spPr>
          <a:xfrm>
            <a:off x="304800" y="155377"/>
            <a:ext cx="8458200" cy="139630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rgbClr val="FF0000"/>
                </a:solidFill>
              </a:rPr>
              <a:t>Tin </a:t>
            </a:r>
            <a:r>
              <a:rPr lang="en-US" sz="3600" b="1" dirty="0" err="1">
                <a:solidFill>
                  <a:srgbClr val="FF0000"/>
                </a:solidFill>
              </a:rPr>
              <a:t>Học</a:t>
            </a:r>
            <a:endParaRPr lang="vi-VN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35" grpId="0"/>
      <p:bldP spid="13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"/>
            <a:ext cx="8686800" cy="144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vi-VN" sz="2800" b="1" u="sng" dirty="0"/>
              <a:t>Bài tập 3</a:t>
            </a:r>
            <a:r>
              <a:rPr lang="vi-VN" sz="2800" b="1" dirty="0"/>
              <a:t>:</a:t>
            </a:r>
          </a:p>
          <a:p>
            <a:pPr marL="514350" indent="-514350">
              <a:buAutoNum type="arabicPeriod"/>
            </a:pPr>
            <a:r>
              <a:rPr lang="en-US" sz="2800" i="1" dirty="0">
                <a:solidFill>
                  <a:srgbClr val="7030A0"/>
                </a:solidFill>
              </a:rPr>
              <a:t>Sắp xếp các bước đúng để </a:t>
            </a:r>
            <a:r>
              <a:rPr lang="vi-VN" sz="2800" i="1" dirty="0">
                <a:solidFill>
                  <a:srgbClr val="7030A0"/>
                </a:solidFill>
              </a:rPr>
              <a:t>di chuyển một phần văn bản đến vị trí mới: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1752600"/>
            <a:ext cx="8686800" cy="457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vi-VN" sz="2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Chọn phần văn bản cần di chuyển.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1295400"/>
            <a:ext cx="8686800" cy="53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vi-VN" sz="2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Nháy chuột phải chọn </a:t>
            </a: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Cut</a:t>
            </a:r>
            <a:r>
              <a:rPr kumimoji="0" lang="vi-VN" sz="2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28600" y="2133600"/>
            <a:ext cx="8686800" cy="53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Nháy chuột phải chọn </a:t>
            </a: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Paste.</a:t>
            </a:r>
            <a:endParaRPr kumimoji="0" lang="vi-VN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28600" y="2590800"/>
            <a:ext cx="8686800" cy="457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 chuyển con trỏ chuột đến vùng soạn thảo cần di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chuyển</a:t>
            </a:r>
            <a:r>
              <a:rPr kumimoji="0" lang="en-US" sz="2800" b="0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đến</a:t>
            </a:r>
            <a:endParaRPr kumimoji="0" lang="vi-VN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 -1.64662E-6 L 0.03333 0.299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0" y="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2.93247E-6 L 0.03333 0.4273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0" y="21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 -8.0481E-7 L 0.03333 0.3108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0" y="1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3.77428E-6 L 0.03333 0.5050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00" y="2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0"/>
            <a:ext cx="8686800" cy="60801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vi-VN" sz="2800" b="1" u="sng"/>
              <a:t>Bài tập 3</a:t>
            </a:r>
            <a:r>
              <a:rPr lang="vi-VN" sz="2800" b="1"/>
              <a:t>:</a:t>
            </a:r>
          </a:p>
          <a:p>
            <a:pPr>
              <a:buNone/>
            </a:pPr>
            <a:r>
              <a:rPr lang="vi-VN" sz="2800" i="1"/>
              <a:t>a. Để di chuyển một phần văn bản đến vị trí mới:</a:t>
            </a:r>
          </a:p>
          <a:p>
            <a:r>
              <a:rPr lang="vi-VN" sz="2800"/>
              <a:t> Chọn phần văn bản cần di chuyển.</a:t>
            </a:r>
          </a:p>
          <a:p>
            <a:r>
              <a:rPr lang="vi-VN" sz="2800"/>
              <a:t> Nháy chuột phải chọn</a:t>
            </a:r>
            <a:r>
              <a:rPr lang="vi-VN" sz="2800">
                <a:solidFill>
                  <a:srgbClr val="FF0000"/>
                </a:solidFill>
              </a:rPr>
              <a:t> </a:t>
            </a:r>
            <a:r>
              <a:rPr lang="vi-VN" sz="2800" b="1">
                <a:solidFill>
                  <a:srgbClr val="FF0000"/>
                </a:solidFill>
              </a:rPr>
              <a:t>Cut</a:t>
            </a:r>
            <a:r>
              <a:rPr lang="vi-VN" sz="2800">
                <a:solidFill>
                  <a:srgbClr val="FF0000"/>
                </a:solidFill>
              </a:rPr>
              <a:t>.</a:t>
            </a:r>
          </a:p>
          <a:p>
            <a:endParaRPr lang="vi-VN" sz="2800">
              <a:solidFill>
                <a:srgbClr val="FF0000"/>
              </a:solidFill>
            </a:endParaRPr>
          </a:p>
          <a:p>
            <a:endParaRPr lang="vi-VN" sz="2800">
              <a:solidFill>
                <a:srgbClr val="FF0000"/>
              </a:solidFill>
            </a:endParaRPr>
          </a:p>
          <a:p>
            <a:endParaRPr lang="vi-VN" sz="2800">
              <a:solidFill>
                <a:srgbClr val="FF0000"/>
              </a:solidFill>
            </a:endParaRPr>
          </a:p>
          <a:p>
            <a:r>
              <a:rPr lang="vi-VN" sz="2800">
                <a:solidFill>
                  <a:schemeClr val="tx1"/>
                </a:solidFill>
              </a:rPr>
              <a:t>Di chuyển con trỏ chuột đến vùng soạn thảo cần di chuyển đến.</a:t>
            </a:r>
          </a:p>
          <a:p>
            <a:r>
              <a:rPr lang="vi-VN" sz="2800">
                <a:solidFill>
                  <a:schemeClr val="tx1"/>
                </a:solidFill>
              </a:rPr>
              <a:t> Nháy chuột phải chọn </a:t>
            </a:r>
            <a:r>
              <a:rPr lang="vi-VN" sz="2800" b="1">
                <a:solidFill>
                  <a:srgbClr val="FF0000"/>
                </a:solidFill>
              </a:rPr>
              <a:t>Paste.</a:t>
            </a:r>
          </a:p>
          <a:p>
            <a:pPr>
              <a:buNone/>
            </a:pPr>
            <a:endParaRPr lang="vi-VN" sz="2800">
              <a:solidFill>
                <a:srgbClr val="FF0000"/>
              </a:solidFill>
            </a:endParaRPr>
          </a:p>
          <a:p>
            <a:pPr>
              <a:buNone/>
            </a:pPr>
            <a:endParaRPr lang="vi-VN" sz="2800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990600"/>
            <a:ext cx="33528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676400"/>
            <a:ext cx="3429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86350" y="4419600"/>
            <a:ext cx="27051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/>
              <a:t>b. </a:t>
            </a:r>
            <a:r>
              <a:rPr lang="en-US" sz="2800" i="1">
                <a:solidFill>
                  <a:srgbClr val="7030A0"/>
                </a:solidFill>
              </a:rPr>
              <a:t>Sắp xếp các bước để sao chép một bức tranh </a:t>
            </a:r>
            <a:r>
              <a:rPr lang="vi-VN" sz="2800" i="1">
                <a:solidFill>
                  <a:srgbClr val="7030A0"/>
                </a:solidFill>
              </a:rPr>
              <a:t>bản đến vị trí </a:t>
            </a:r>
            <a:r>
              <a:rPr lang="en-US" sz="2800" i="1">
                <a:solidFill>
                  <a:srgbClr val="7030A0"/>
                </a:solidFill>
              </a:rPr>
              <a:t>khác:</a:t>
            </a:r>
            <a:r>
              <a:rPr lang="vi-VN" sz="2800" i="1"/>
              <a:t> 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609600"/>
          </a:xfrm>
        </p:spPr>
        <p:txBody>
          <a:bodyPr>
            <a:normAutofit/>
          </a:bodyPr>
          <a:lstStyle/>
          <a:p>
            <a:r>
              <a:rPr lang="vi-VN" sz="2800">
                <a:solidFill>
                  <a:schemeClr val="tx1"/>
                </a:solidFill>
              </a:rPr>
              <a:t>Nháy chuột phải chọn </a:t>
            </a:r>
            <a:r>
              <a:rPr lang="vi-VN" sz="2800" b="1">
                <a:solidFill>
                  <a:srgbClr val="FF0000"/>
                </a:solidFill>
              </a:rPr>
              <a:t>Paste. </a:t>
            </a:r>
          </a:p>
        </p:txBody>
      </p:sp>
      <p:sp>
        <p:nvSpPr>
          <p:cNvPr id="7" name="Content Placeholder 8"/>
          <p:cNvSpPr txBox="1">
            <a:spLocks/>
          </p:cNvSpPr>
          <p:nvPr/>
        </p:nvSpPr>
        <p:spPr>
          <a:xfrm>
            <a:off x="262596" y="2286000"/>
            <a:ext cx="8686800" cy="9144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 chuyển con trỏ chuột đến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vùng soạn thảo cần dán bức tranh.</a:t>
            </a: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vi-VN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304800" y="1447800"/>
            <a:ext cx="8686800" cy="609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vi-VN" sz="2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Chọn 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tranh </a:t>
            </a:r>
            <a:r>
              <a:rPr kumimoji="0" lang="vi-VN" sz="2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cần sao chép.</a:t>
            </a:r>
          </a:p>
        </p:txBody>
      </p:sp>
      <p:sp>
        <p:nvSpPr>
          <p:cNvPr id="11" name="Content Placeholder 8"/>
          <p:cNvSpPr txBox="1">
            <a:spLocks/>
          </p:cNvSpPr>
          <p:nvPr/>
        </p:nvSpPr>
        <p:spPr>
          <a:xfrm>
            <a:off x="304800" y="1828800"/>
            <a:ext cx="8686800" cy="53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vi-VN" sz="2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Nháy chuột phải chọn </a:t>
            </a:r>
            <a:r>
              <a:rPr kumimoji="0" lang="vi-VN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Copy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vi-VN" sz="28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0" y="3048000"/>
            <a:ext cx="914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-2.39593E-6 L 0.00382 0.284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" y="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77 -2.89547E-6 L 0.00157 0.2941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" y="1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99537E-6 L 0.00833 0.29973 " pathEditMode="relative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76688E-6 L 0.00417 0.5950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29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7" grpId="0"/>
      <p:bldP spid="10" grpId="0" build="allAtOnce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/>
              <a:t>2. Để sao chép 1 bức tranh rồi dán vào một vị trí khác của văn bản ta thực hiện như sau: 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791200"/>
          </a:xfrm>
        </p:spPr>
        <p:txBody>
          <a:bodyPr>
            <a:normAutofit/>
          </a:bodyPr>
          <a:lstStyle/>
          <a:p>
            <a:r>
              <a:rPr lang="vi-VN" sz="2800"/>
              <a:t>Chọn hình cần sao chép.</a:t>
            </a:r>
          </a:p>
          <a:p>
            <a:r>
              <a:rPr lang="vi-VN" sz="2800"/>
              <a:t>Nháy chuột phải chọn </a:t>
            </a:r>
            <a:r>
              <a:rPr lang="vi-VN" sz="2800" b="1">
                <a:solidFill>
                  <a:srgbClr val="FF0000"/>
                </a:solidFill>
              </a:rPr>
              <a:t>Copy</a:t>
            </a:r>
          </a:p>
          <a:p>
            <a:endParaRPr lang="vi-VN" sz="2800" b="1">
              <a:solidFill>
                <a:srgbClr val="FF0000"/>
              </a:solidFill>
            </a:endParaRPr>
          </a:p>
          <a:p>
            <a:endParaRPr lang="vi-VN" sz="2800" b="1">
              <a:solidFill>
                <a:srgbClr val="FF0000"/>
              </a:solidFill>
            </a:endParaRPr>
          </a:p>
          <a:p>
            <a:r>
              <a:rPr lang="vi-VN" sz="2800">
                <a:solidFill>
                  <a:schemeClr val="tx1"/>
                </a:solidFill>
              </a:rPr>
              <a:t>Di chuyển con trỏ chuột đến</a:t>
            </a:r>
          </a:p>
          <a:p>
            <a:pPr>
              <a:buNone/>
            </a:pPr>
            <a:r>
              <a:rPr lang="vi-VN" sz="2800">
                <a:solidFill>
                  <a:schemeClr val="tx1"/>
                </a:solidFill>
              </a:rPr>
              <a:t>vùng soạn thảo cần dán bức tranh.</a:t>
            </a:r>
            <a:r>
              <a:rPr lang="vi-VN" sz="2800" b="1">
                <a:solidFill>
                  <a:srgbClr val="FF0000"/>
                </a:solidFill>
              </a:rPr>
              <a:t> </a:t>
            </a:r>
            <a:endParaRPr lang="vi-VN" sz="2800">
              <a:solidFill>
                <a:schemeClr val="tx1"/>
              </a:solidFill>
            </a:endParaRPr>
          </a:p>
          <a:p>
            <a:r>
              <a:rPr lang="vi-VN" sz="2800" b="1">
                <a:solidFill>
                  <a:schemeClr val="tx1"/>
                </a:solidFill>
              </a:rPr>
              <a:t> </a:t>
            </a:r>
            <a:r>
              <a:rPr lang="vi-VN" sz="2800">
                <a:solidFill>
                  <a:schemeClr val="tx1"/>
                </a:solidFill>
              </a:rPr>
              <a:t>Nháy chuột phải chọn </a:t>
            </a:r>
            <a:r>
              <a:rPr lang="vi-VN" sz="2800" b="1">
                <a:solidFill>
                  <a:srgbClr val="FF0000"/>
                </a:solidFill>
              </a:rPr>
              <a:t>Paste. </a:t>
            </a:r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838200"/>
            <a:ext cx="3886199" cy="2770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4343400"/>
            <a:ext cx="268605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7200" y="1752600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>
                <a:solidFill>
                  <a:srgbClr val="7030A0"/>
                </a:solidFill>
              </a:rPr>
              <a:t>Bài tập 4</a:t>
            </a:r>
            <a:r>
              <a:rPr lang="en-US" sz="2800" i="1">
                <a:solidFill>
                  <a:srgbClr val="7030A0"/>
                </a:solidFill>
              </a:rPr>
              <a:t>: </a:t>
            </a:r>
            <a:r>
              <a:rPr lang="en-US" sz="2800">
                <a:solidFill>
                  <a:srgbClr val="0070C0"/>
                </a:solidFill>
              </a:rPr>
              <a:t>Em soạn rồi trình bày đoạn văn bản sau, lưu vào thư mục của lớp em trong máy tính:</a:t>
            </a:r>
            <a:endParaRPr lang="vi-VN" sz="280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0" y="321058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Thiên nhiên kì thú – Hang Sơn Đoòng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95400" y="4048780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(Trang 38 sách Hướng dẫn học Tin học 5)</a:t>
            </a:r>
            <a:endParaRPr lang="vi-VN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14400" y="2286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err="1">
                <a:solidFill>
                  <a:srgbClr val="FF0000"/>
                </a:solidFill>
              </a:rPr>
              <a:t>Củng</a:t>
            </a:r>
            <a:r>
              <a:rPr lang="en-US" sz="3600" u="sng" dirty="0">
                <a:solidFill>
                  <a:srgbClr val="FF0000"/>
                </a:solidFill>
              </a:rPr>
              <a:t> </a:t>
            </a:r>
            <a:r>
              <a:rPr lang="en-US" sz="3600" u="sng" dirty="0" err="1">
                <a:solidFill>
                  <a:srgbClr val="FF0000"/>
                </a:solidFill>
              </a:rPr>
              <a:t>cố</a:t>
            </a:r>
            <a:r>
              <a:rPr lang="en-US" sz="3600" u="sng" dirty="0">
                <a:solidFill>
                  <a:srgbClr val="FF0000"/>
                </a:solidFill>
              </a:rPr>
              <a:t>:</a:t>
            </a:r>
            <a:endParaRPr lang="vi-VN" sz="2800" i="1" dirty="0">
              <a:solidFill>
                <a:srgbClr val="FF0000"/>
              </a:solidFill>
            </a:endParaRP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892579"/>
              </p:ext>
            </p:extLst>
          </p:nvPr>
        </p:nvGraphicFramePr>
        <p:xfrm>
          <a:off x="36394" y="1392573"/>
          <a:ext cx="3926006" cy="4703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60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</a:rPr>
                        <a:t>Gõ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</a:rPr>
                        <a:t>phím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vi-VN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>
                          <a:solidFill>
                            <a:schemeClr val="tx1"/>
                          </a:solidFill>
                        </a:rPr>
                        <a:t>Các kí tự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60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Telex     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</a:rPr>
                        <a:t>Vni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vi-VN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603">
                <a:tc>
                  <a:txBody>
                    <a:bodyPr/>
                    <a:lstStyle/>
                    <a:p>
                      <a:pPr algn="ctr"/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/>
                        <a:t>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603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/>
                        <a:t>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603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/>
                        <a:t>Ê</a:t>
                      </a:r>
                      <a:endParaRPr lang="vi-VN" sz="2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2603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/>
                        <a:t>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2603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 dirty="0"/>
                        <a:t>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2603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 dirty="0"/>
                        <a:t>Ư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2603">
                <a:tc>
                  <a:txBody>
                    <a:bodyPr/>
                    <a:lstStyle/>
                    <a:p>
                      <a:pPr algn="ctr"/>
                      <a:endParaRPr lang="en-US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 dirty="0"/>
                        <a:t>Ơ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7806" y="2448580"/>
            <a:ext cx="7040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vi-VN" sz="2800" b="1" dirty="0">
                <a:solidFill>
                  <a:prstClr val="black"/>
                </a:solidFill>
              </a:rPr>
              <a:t>AA</a:t>
            </a:r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806" y="3058180"/>
            <a:ext cx="7425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OO</a:t>
            </a:r>
          </a:p>
        </p:txBody>
      </p:sp>
      <p:sp>
        <p:nvSpPr>
          <p:cNvPr id="7" name="Rectangle 6"/>
          <p:cNvSpPr/>
          <p:nvPr/>
        </p:nvSpPr>
        <p:spPr>
          <a:xfrm>
            <a:off x="77806" y="4048780"/>
            <a:ext cx="7040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DD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" y="4582180"/>
            <a:ext cx="763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AW</a:t>
            </a:r>
          </a:p>
        </p:txBody>
      </p:sp>
      <p:sp>
        <p:nvSpPr>
          <p:cNvPr id="9" name="Rectangle 8"/>
          <p:cNvSpPr/>
          <p:nvPr/>
        </p:nvSpPr>
        <p:spPr>
          <a:xfrm>
            <a:off x="77806" y="5115580"/>
            <a:ext cx="8034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UW</a:t>
            </a:r>
          </a:p>
        </p:txBody>
      </p:sp>
      <p:sp>
        <p:nvSpPr>
          <p:cNvPr id="10" name="Rectangle 9"/>
          <p:cNvSpPr/>
          <p:nvPr/>
        </p:nvSpPr>
        <p:spPr>
          <a:xfrm>
            <a:off x="93345" y="5648980"/>
            <a:ext cx="8226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OW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1244" y="3515380"/>
            <a:ext cx="6623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EE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98736" y="2448580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vi-VN" sz="2800" b="1" dirty="0">
                <a:solidFill>
                  <a:prstClr val="black"/>
                </a:solidFill>
              </a:rPr>
              <a:t>A</a:t>
            </a:r>
            <a:r>
              <a:rPr lang="en-US" sz="2800" b="1" dirty="0">
                <a:solidFill>
                  <a:prstClr val="black"/>
                </a:solidFill>
              </a:rPr>
              <a:t>6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98736" y="3058180"/>
            <a:ext cx="643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O6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98736" y="4048780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D9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97130" y="4582180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A8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398736" y="5115580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U7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414275" y="5648980"/>
            <a:ext cx="643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O7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22174" y="3515380"/>
            <a:ext cx="603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800" b="1">
                <a:solidFill>
                  <a:prstClr val="black"/>
                </a:solidFill>
              </a:rPr>
              <a:t>E6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219200" y="1915180"/>
            <a:ext cx="0" cy="4267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484438"/>
              </p:ext>
            </p:extLst>
          </p:nvPr>
        </p:nvGraphicFramePr>
        <p:xfrm>
          <a:off x="4191000" y="1554163"/>
          <a:ext cx="48006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>
                          <a:solidFill>
                            <a:schemeClr val="tx1"/>
                          </a:solidFill>
                        </a:rPr>
                        <a:t>Gõ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</a:rPr>
                        <a:t>phím</a:t>
                      </a:r>
                      <a:endParaRPr lang="vi-VN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800" b="1" dirty="0">
                          <a:solidFill>
                            <a:schemeClr val="tx1"/>
                          </a:solidFill>
                        </a:rPr>
                        <a:t>Các dấu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Telex     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</a:rPr>
                        <a:t>Vni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vi-VN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/>
                        <a:t>SẮC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/>
                        <a:t>HUYỀN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/>
                        <a:t>HỎI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/>
                        <a:t>NGÃ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vi-VN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/>
                        <a:t>NẶNG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6" name="Straight Connector 25"/>
          <p:cNvCxnSpPr/>
          <p:nvPr/>
        </p:nvCxnSpPr>
        <p:spPr>
          <a:xfrm>
            <a:off x="5715000" y="2057400"/>
            <a:ext cx="0" cy="30581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172200" y="253496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1</a:t>
            </a:r>
            <a:endParaRPr lang="vi-VN" sz="2800" b="1" dirty="0"/>
          </a:p>
        </p:txBody>
      </p:sp>
      <p:sp>
        <p:nvSpPr>
          <p:cNvPr id="29" name="Rectangle 28"/>
          <p:cNvSpPr/>
          <p:nvPr/>
        </p:nvSpPr>
        <p:spPr>
          <a:xfrm>
            <a:off x="6172200" y="305818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2</a:t>
            </a:r>
            <a:endParaRPr lang="vi-VN" sz="2800" b="1"/>
          </a:p>
        </p:txBody>
      </p:sp>
      <p:sp>
        <p:nvSpPr>
          <p:cNvPr id="30" name="Rectangle 29"/>
          <p:cNvSpPr/>
          <p:nvPr/>
        </p:nvSpPr>
        <p:spPr>
          <a:xfrm>
            <a:off x="6172200" y="351538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3</a:t>
            </a:r>
            <a:endParaRPr lang="vi-VN" sz="2800" b="1"/>
          </a:p>
        </p:txBody>
      </p:sp>
      <p:sp>
        <p:nvSpPr>
          <p:cNvPr id="31" name="Rectangle 30"/>
          <p:cNvSpPr/>
          <p:nvPr/>
        </p:nvSpPr>
        <p:spPr>
          <a:xfrm>
            <a:off x="6172200" y="404878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4</a:t>
            </a:r>
            <a:endParaRPr lang="vi-VN" sz="2800" b="1"/>
          </a:p>
        </p:txBody>
      </p:sp>
      <p:sp>
        <p:nvSpPr>
          <p:cNvPr id="32" name="Rectangle 31"/>
          <p:cNvSpPr/>
          <p:nvPr/>
        </p:nvSpPr>
        <p:spPr>
          <a:xfrm>
            <a:off x="6172200" y="458218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5</a:t>
            </a:r>
            <a:endParaRPr lang="vi-VN" sz="2800" b="1"/>
          </a:p>
        </p:txBody>
      </p:sp>
      <p:sp>
        <p:nvSpPr>
          <p:cNvPr id="33" name="Rectangle 32"/>
          <p:cNvSpPr/>
          <p:nvPr/>
        </p:nvSpPr>
        <p:spPr>
          <a:xfrm>
            <a:off x="4800600" y="251460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S</a:t>
            </a:r>
            <a:endParaRPr lang="vi-VN" sz="2800" b="1" dirty="0"/>
          </a:p>
        </p:txBody>
      </p:sp>
      <p:sp>
        <p:nvSpPr>
          <p:cNvPr id="34" name="Rectangle 33"/>
          <p:cNvSpPr/>
          <p:nvPr/>
        </p:nvSpPr>
        <p:spPr>
          <a:xfrm>
            <a:off x="4800600" y="303782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F</a:t>
            </a:r>
            <a:endParaRPr lang="vi-VN" sz="2800" b="1"/>
          </a:p>
        </p:txBody>
      </p:sp>
      <p:sp>
        <p:nvSpPr>
          <p:cNvPr id="35" name="Rectangle 34"/>
          <p:cNvSpPr/>
          <p:nvPr/>
        </p:nvSpPr>
        <p:spPr>
          <a:xfrm>
            <a:off x="4800600" y="349502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R</a:t>
            </a:r>
            <a:endParaRPr lang="vi-VN" sz="2800" b="1"/>
          </a:p>
        </p:txBody>
      </p:sp>
      <p:sp>
        <p:nvSpPr>
          <p:cNvPr id="36" name="Rectangle 35"/>
          <p:cNvSpPr/>
          <p:nvPr/>
        </p:nvSpPr>
        <p:spPr>
          <a:xfrm>
            <a:off x="4800600" y="402842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X</a:t>
            </a:r>
            <a:endParaRPr lang="vi-VN" sz="2800" b="1"/>
          </a:p>
        </p:txBody>
      </p:sp>
      <p:sp>
        <p:nvSpPr>
          <p:cNvPr id="37" name="Rectangle 36"/>
          <p:cNvSpPr/>
          <p:nvPr/>
        </p:nvSpPr>
        <p:spPr>
          <a:xfrm>
            <a:off x="4800600" y="4561820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/>
              <a:t>J</a:t>
            </a:r>
            <a:endParaRPr lang="vi-VN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8" descr="flower[1][1][1]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3028950" y="3257550"/>
            <a:ext cx="6629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Picture 8" descr="flower[1][1][1]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5543550" y="3257550"/>
            <a:ext cx="6629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8" descr="flower[1][1][1]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1000" y="0"/>
            <a:ext cx="838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8" descr="flower[1][1][1]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96000"/>
            <a:ext cx="838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WordArt 12"/>
          <p:cNvSpPr>
            <a:spLocks noChangeArrowheads="1" noChangeShapeType="1" noTextEdit="1"/>
          </p:cNvSpPr>
          <p:nvPr/>
        </p:nvSpPr>
        <p:spPr bwMode="auto">
          <a:xfrm>
            <a:off x="2027534" y="3507976"/>
            <a:ext cx="5314950" cy="15240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660033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CHÚC CÁC EM CHĂM NGOAN HỌC </a:t>
            </a:r>
            <a:r>
              <a:rPr lang="en-US" sz="3600" kern="10" dirty="0" err="1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660033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GiỎI</a:t>
            </a:r>
            <a:r>
              <a:rPr lang="en-US" sz="3600" kern="10" dirty="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660033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 </a:t>
            </a:r>
          </a:p>
        </p:txBody>
      </p:sp>
      <p:pic>
        <p:nvPicPr>
          <p:cNvPr id="25607" name="Picture 148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390650" y="-2476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149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417057">
            <a:off x="4876800" y="41719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9" name="Picture 150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31978">
            <a:off x="3505200" y="46291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0" name="Picture 151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5886450" y="3752850"/>
            <a:ext cx="2057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1" name="Picture 152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983422">
            <a:off x="1562100" y="43243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2" name="Picture 153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766835">
            <a:off x="5791200" y="-990600"/>
            <a:ext cx="1676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3" name="Picture 154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298871">
            <a:off x="1390650" y="13525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4" name="Picture 155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6419850" y="10477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5" name="Picture 156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450003">
            <a:off x="3562350" y="571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é Bào Ngư – Sắp Đến Tết Rồi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00800"/>
            <a:ext cx="3238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WordArt 6"/>
          <p:cNvSpPr>
            <a:spLocks noChangeArrowheads="1" noChangeShapeType="1" noTextEdit="1"/>
          </p:cNvSpPr>
          <p:nvPr/>
        </p:nvSpPr>
        <p:spPr bwMode="auto">
          <a:xfrm>
            <a:off x="1295400" y="1295400"/>
            <a:ext cx="6705600" cy="6858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878417"/>
              </a:avLst>
            </a:prstTxWarp>
          </a:bodyPr>
          <a:lstStyle/>
          <a:p>
            <a:pPr algn="ctr"/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Chúc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các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thầy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cô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mạnh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khỏe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UNI Chu viet tay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20178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4.81481E-6 L 3.61111E-6 -0.07223 " pathEditMode="relative" rAng="0" ptsTypes="AA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0236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14343" grpId="0" animBg="1"/>
      <p:bldP spid="14343" grpId="1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681</TotalTime>
  <Words>436</Words>
  <Application>Microsoft Office PowerPoint</Application>
  <PresentationFormat>On-screen Show (4:3)</PresentationFormat>
  <Paragraphs>89</Paragraphs>
  <Slides>9</Slides>
  <Notes>5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UNI Chu viet tay</vt:lpstr>
      <vt:lpstr>Wingdings 2</vt:lpstr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THEU TRAN</dc:creator>
  <cp:lastModifiedBy>SAL - Nguyen Huu Phuc</cp:lastModifiedBy>
  <cp:revision>210</cp:revision>
  <dcterms:created xsi:type="dcterms:W3CDTF">2018-10-07T07:59:18Z</dcterms:created>
  <dcterms:modified xsi:type="dcterms:W3CDTF">2023-10-08T14:33:02Z</dcterms:modified>
</cp:coreProperties>
</file>