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54" r:id="rId2"/>
    <p:sldId id="3017" r:id="rId3"/>
    <p:sldId id="3046" r:id="rId4"/>
    <p:sldId id="3045" r:id="rId5"/>
    <p:sldId id="3047" r:id="rId6"/>
    <p:sldId id="3022" r:id="rId7"/>
    <p:sldId id="3048" r:id="rId8"/>
    <p:sldId id="3049" r:id="rId9"/>
    <p:sldId id="3050" r:id="rId10"/>
    <p:sldId id="3019" r:id="rId11"/>
    <p:sldId id="3020"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79035-C652-4A3D-BED3-EF120A063607}"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E2413-1C28-487E-98ED-6045FBE4C406}" type="slidenum">
              <a:rPr lang="en-US" smtClean="0"/>
              <a:t>‹#›</a:t>
            </a:fld>
            <a:endParaRPr lang="en-US"/>
          </a:p>
        </p:txBody>
      </p:sp>
    </p:spTree>
    <p:extLst>
      <p:ext uri="{BB962C8B-B14F-4D97-AF65-F5344CB8AC3E}">
        <p14:creationId xmlns:p14="http://schemas.microsoft.com/office/powerpoint/2010/main" val="252963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CE07-255C-7B61-2472-CFA6B348D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CD431-1F94-1ACF-701A-77905D0BD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1532F0-D6BB-BC71-C9B9-F63E426BE9D8}"/>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5" name="Footer Placeholder 4">
            <a:extLst>
              <a:ext uri="{FF2B5EF4-FFF2-40B4-BE49-F238E27FC236}">
                <a16:creationId xmlns:a16="http://schemas.microsoft.com/office/drawing/2014/main" id="{DB9B567B-AB28-3154-86C0-6FD091134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BFD13-2467-D1DD-E3F0-07A97C5F0F16}"/>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239303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DDCE-F816-C0E1-D778-16C3249093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09E98D-6F6A-F5BF-FCA6-A15CB61FBF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BDF60-BD85-B702-760D-EF1172C2E5BE}"/>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5" name="Footer Placeholder 4">
            <a:extLst>
              <a:ext uri="{FF2B5EF4-FFF2-40B4-BE49-F238E27FC236}">
                <a16:creationId xmlns:a16="http://schemas.microsoft.com/office/drawing/2014/main" id="{76DB6468-CE1C-9710-21B5-CB7EB767F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9AD9C-3EF6-3C9E-F2C5-DDC2895CD403}"/>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258949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A3C91-4810-B7E1-3BC4-CBD9E49AE9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AF9B88-1F77-B845-4B6D-3C541592EF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E45B1-49A2-50A1-DEE6-731F9E7CE04A}"/>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5" name="Footer Placeholder 4">
            <a:extLst>
              <a:ext uri="{FF2B5EF4-FFF2-40B4-BE49-F238E27FC236}">
                <a16:creationId xmlns:a16="http://schemas.microsoft.com/office/drawing/2014/main" id="{B9354CF9-ED34-795D-9CDB-93BED4332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61A8A-E80B-82C4-206C-3BC5B4BD31F1}"/>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145647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1413241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62D9-0570-7008-E717-05A1321FCC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496E0-29F3-4444-3B05-D2C5FFB09C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05B58-89A5-3010-46AC-9CBBBF0B022E}"/>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5" name="Footer Placeholder 4">
            <a:extLst>
              <a:ext uri="{FF2B5EF4-FFF2-40B4-BE49-F238E27FC236}">
                <a16:creationId xmlns:a16="http://schemas.microsoft.com/office/drawing/2014/main" id="{B7020B4C-BC25-FDCC-5045-74880EC4B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838D0-9C4F-7DF8-29D1-76E411AAB92A}"/>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320231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1240-8FC6-F146-07A4-F2683C41EE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A0D080-A8BA-B8BE-A443-55AF78968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4E1285-499B-0FCF-291E-D9E45F8C7926}"/>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5" name="Footer Placeholder 4">
            <a:extLst>
              <a:ext uri="{FF2B5EF4-FFF2-40B4-BE49-F238E27FC236}">
                <a16:creationId xmlns:a16="http://schemas.microsoft.com/office/drawing/2014/main" id="{2D92152F-E1B4-9B4C-FFDD-B39770F1A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19E62-2FB3-A83A-C657-F9C9B2F6AC14}"/>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218143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E0DD-F443-959E-02FC-FBFCEDE61A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5A0CA-AF0B-A7AC-7ECA-2335660F7B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64C7AA-FC86-3E4F-CDA7-B8AF2DEAC7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22EE0-7061-F87F-FD64-104E7B0C24A9}"/>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6" name="Footer Placeholder 5">
            <a:extLst>
              <a:ext uri="{FF2B5EF4-FFF2-40B4-BE49-F238E27FC236}">
                <a16:creationId xmlns:a16="http://schemas.microsoft.com/office/drawing/2014/main" id="{CD0D7C59-4057-359B-19D5-6CACCE053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346BF-8F7B-A361-6D68-3D1557324F11}"/>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33230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D0DF-BAE0-837B-7B67-044F9AF0A4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BF9123-EFF6-73E1-1AC1-C97CD726F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69B304-1ADA-A272-0679-1ED2A448CD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AEDACE-AA74-495D-9790-5E9E2C9FA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AB3CD9-A080-0C80-1893-6379ABC934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016FE-086B-A870-60A1-F7113A306F4D}"/>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8" name="Footer Placeholder 7">
            <a:extLst>
              <a:ext uri="{FF2B5EF4-FFF2-40B4-BE49-F238E27FC236}">
                <a16:creationId xmlns:a16="http://schemas.microsoft.com/office/drawing/2014/main" id="{F497D17B-7FE7-706B-A0A5-3CAABDEF82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88EBB8-CC8D-8C57-8C1B-74185D343CEB}"/>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29757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41C1-4BB8-2CE3-0B4C-F59139DACE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1281E-99A6-C372-132C-ABD4835D67BA}"/>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4" name="Footer Placeholder 3">
            <a:extLst>
              <a:ext uri="{FF2B5EF4-FFF2-40B4-BE49-F238E27FC236}">
                <a16:creationId xmlns:a16="http://schemas.microsoft.com/office/drawing/2014/main" id="{E65676DE-01F7-F1CD-052B-87353ABADB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E27812-13CF-02AF-4916-CDDB45A27141}"/>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50635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0DED0-BCE7-E430-7763-254ADB67FCCC}"/>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3" name="Footer Placeholder 2">
            <a:extLst>
              <a:ext uri="{FF2B5EF4-FFF2-40B4-BE49-F238E27FC236}">
                <a16:creationId xmlns:a16="http://schemas.microsoft.com/office/drawing/2014/main" id="{DA5F865E-D88F-D7E2-117A-3B72B5D9B8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4E3B5D-D9D1-053E-EE30-99EFF0D22538}"/>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249868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10FE-0BBE-F407-CF7D-B0DA9F681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D72A8E-B8B4-246A-1E8B-456F6931C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3806CC-0CD8-5EF2-793F-7DDDEE228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0B0077-47B7-84E1-5A3E-D107CE115F37}"/>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6" name="Footer Placeholder 5">
            <a:extLst>
              <a:ext uri="{FF2B5EF4-FFF2-40B4-BE49-F238E27FC236}">
                <a16:creationId xmlns:a16="http://schemas.microsoft.com/office/drawing/2014/main" id="{986AD2B7-6E82-361B-C11C-C083E4BF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056E6-7000-FF77-CB7F-DCD1416BD63A}"/>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333820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409C-75AE-9327-FCE7-60558E958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EB4D0B-1C7A-6949-370A-5EAA07F02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52A80B-F424-B73D-673E-7C4FAF7D4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1EBE7-D4B5-EF8C-B6FB-021AACC2A365}"/>
              </a:ext>
            </a:extLst>
          </p:cNvPr>
          <p:cNvSpPr>
            <a:spLocks noGrp="1"/>
          </p:cNvSpPr>
          <p:nvPr>
            <p:ph type="dt" sz="half" idx="10"/>
          </p:nvPr>
        </p:nvSpPr>
        <p:spPr/>
        <p:txBody>
          <a:bodyPr/>
          <a:lstStyle/>
          <a:p>
            <a:fld id="{F5B41B0E-7512-45C1-95C2-45DA2A0BBC88}" type="datetimeFigureOut">
              <a:rPr lang="en-US" smtClean="0"/>
              <a:t>10/8/2023</a:t>
            </a:fld>
            <a:endParaRPr lang="en-US"/>
          </a:p>
        </p:txBody>
      </p:sp>
      <p:sp>
        <p:nvSpPr>
          <p:cNvPr id="6" name="Footer Placeholder 5">
            <a:extLst>
              <a:ext uri="{FF2B5EF4-FFF2-40B4-BE49-F238E27FC236}">
                <a16:creationId xmlns:a16="http://schemas.microsoft.com/office/drawing/2014/main" id="{7E734EF7-6473-8184-C232-C3C306C31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3DC53-5227-594D-6546-F196EA4D72C9}"/>
              </a:ext>
            </a:extLst>
          </p:cNvPr>
          <p:cNvSpPr>
            <a:spLocks noGrp="1"/>
          </p:cNvSpPr>
          <p:nvPr>
            <p:ph type="sldNum" sz="quarter" idx="12"/>
          </p:nvPr>
        </p:nvSpPr>
        <p:spPr/>
        <p:txBody>
          <a:bodyPr/>
          <a:lstStyle/>
          <a:p>
            <a:fld id="{CBFD428B-2A33-4774-AB42-F59CE4D716DB}" type="slidenum">
              <a:rPr lang="en-US" smtClean="0"/>
              <a:t>‹#›</a:t>
            </a:fld>
            <a:endParaRPr lang="en-US"/>
          </a:p>
        </p:txBody>
      </p:sp>
    </p:spTree>
    <p:extLst>
      <p:ext uri="{BB962C8B-B14F-4D97-AF65-F5344CB8AC3E}">
        <p14:creationId xmlns:p14="http://schemas.microsoft.com/office/powerpoint/2010/main" val="392700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AB0FC-962C-815D-7B50-9D190C70C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B7A74-91FC-F942-9944-24970202F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F192D-E82E-0797-DB47-FBCAECFCA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41B0E-7512-45C1-95C2-45DA2A0BBC88}" type="datetimeFigureOut">
              <a:rPr lang="en-US" smtClean="0"/>
              <a:t>10/8/2023</a:t>
            </a:fld>
            <a:endParaRPr lang="en-US"/>
          </a:p>
        </p:txBody>
      </p:sp>
      <p:sp>
        <p:nvSpPr>
          <p:cNvPr id="5" name="Footer Placeholder 4">
            <a:extLst>
              <a:ext uri="{FF2B5EF4-FFF2-40B4-BE49-F238E27FC236}">
                <a16:creationId xmlns:a16="http://schemas.microsoft.com/office/drawing/2014/main" id="{11DC9835-FB92-0120-AD1E-EBB2D22B1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56FD92-2DDF-698D-CEE7-CBCDF3E815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D428B-2A33-4774-AB42-F59CE4D716DB}" type="slidenum">
              <a:rPr lang="en-US" smtClean="0"/>
              <a:t>‹#›</a:t>
            </a:fld>
            <a:endParaRPr lang="en-US"/>
          </a:p>
        </p:txBody>
      </p:sp>
    </p:spTree>
    <p:extLst>
      <p:ext uri="{BB962C8B-B14F-4D97-AF65-F5344CB8AC3E}">
        <p14:creationId xmlns:p14="http://schemas.microsoft.com/office/powerpoint/2010/main" val="360098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67864"/>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low confidence">
            <a:extLst>
              <a:ext uri="{FF2B5EF4-FFF2-40B4-BE49-F238E27FC236}">
                <a16:creationId xmlns:a16="http://schemas.microsoft.com/office/drawing/2014/main" id="{63041091-0BD3-4662-B15D-68F18E8262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992" y="740863"/>
            <a:ext cx="7559695" cy="2091109"/>
          </a:xfrm>
          <a:prstGeom prst="rect">
            <a:avLst/>
          </a:prstGeom>
        </p:spPr>
      </p:pic>
      <p:pic>
        <p:nvPicPr>
          <p:cNvPr id="5" name="Picture 4">
            <a:extLst>
              <a:ext uri="{FF2B5EF4-FFF2-40B4-BE49-F238E27FC236}">
                <a16:creationId xmlns:a16="http://schemas.microsoft.com/office/drawing/2014/main" id="{ED81FCE9-711E-4E10-A1D9-0D180DB75A9E}"/>
              </a:ext>
            </a:extLst>
          </p:cNvPr>
          <p:cNvPicPr>
            <a:picLocks noChangeAspect="1"/>
          </p:cNvPicPr>
          <p:nvPr/>
        </p:nvPicPr>
        <p:blipFill>
          <a:blip r:embed="rId8"/>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9"/>
          <a:stretch>
            <a:fillRect/>
          </a:stretch>
        </p:blipFill>
        <p:spPr>
          <a:xfrm>
            <a:off x="132402" y="2491800"/>
            <a:ext cx="589731" cy="520622"/>
          </a:xfrm>
          <a:prstGeom prst="rect">
            <a:avLst/>
          </a:prstGeom>
        </p:spPr>
      </p:pic>
      <p:pic>
        <p:nvPicPr>
          <p:cNvPr id="3" name="Picture 2">
            <a:extLst>
              <a:ext uri="{FF2B5EF4-FFF2-40B4-BE49-F238E27FC236}">
                <a16:creationId xmlns:a16="http://schemas.microsoft.com/office/drawing/2014/main" id="{4C76C150-AF77-62AB-81BE-A59FDDE89D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4086" y="6370278"/>
            <a:ext cx="9083827" cy="487722"/>
          </a:xfrm>
          <a:prstGeom prst="rect">
            <a:avLst/>
          </a:prstGeom>
        </p:spPr>
      </p:pic>
      <p:sp>
        <p:nvSpPr>
          <p:cNvPr id="9" name="Rectangle 8">
            <a:extLst>
              <a:ext uri="{FF2B5EF4-FFF2-40B4-BE49-F238E27FC236}">
                <a16:creationId xmlns:a16="http://schemas.microsoft.com/office/drawing/2014/main" id="{00CB9C8E-F7BD-794C-803F-3883364A7507}"/>
              </a:ext>
            </a:extLst>
          </p:cNvPr>
          <p:cNvSpPr/>
          <p:nvPr/>
        </p:nvSpPr>
        <p:spPr>
          <a:xfrm>
            <a:off x="4228951" y="2058500"/>
            <a:ext cx="2320936" cy="713272"/>
          </a:xfrm>
          <a:prstGeom prst="rect">
            <a:avLst/>
          </a:prstGeom>
        </p:spPr>
        <p:txBody>
          <a:bodyPr wrap="square">
            <a:spAutoFit/>
          </a:bodyPr>
          <a:lstStyle/>
          <a:p>
            <a:pPr algn="ctr" defTabSz="342900">
              <a:lnSpc>
                <a:spcPct val="150000"/>
              </a:lnSpc>
            </a:pPr>
            <a:r>
              <a:rPr lang="en-US" sz="3000" dirty="0">
                <a:solidFill>
                  <a:srgbClr val="3DC3EC"/>
                </a:solidFill>
                <a:latin typeface="UTM HelvetIns" panose="02040603050506020204" pitchFamily="18" charset="0"/>
                <a:cs typeface="Times New Roman" panose="02020603050405020304" pitchFamily="18" charset="0"/>
              </a:rPr>
              <a:t>(TIẾT 2</a:t>
            </a:r>
            <a:r>
              <a:rPr lang="en-US" sz="3000" dirty="0">
                <a:solidFill>
                  <a:srgbClr val="3DC3EC"/>
                </a:solidFill>
                <a:latin typeface="SVN-SAF" panose="02040603050506020204" pitchFamily="18" charset="0"/>
                <a:cs typeface="Times New Roman" panose="02020603050405020304" pitchFamily="18" charset="0"/>
              </a:rPr>
              <a:t>)</a:t>
            </a:r>
            <a:endParaRPr lang="en-US" sz="3000" dirty="0">
              <a:solidFill>
                <a:srgbClr val="3DC3EC"/>
              </a:solidFill>
              <a:latin typeface="UTM HelvetIns"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22" name="Rectangle 21">
            <a:extLst>
              <a:ext uri="{FF2B5EF4-FFF2-40B4-BE49-F238E27FC236}">
                <a16:creationId xmlns:a16="http://schemas.microsoft.com/office/drawing/2014/main" id="{376AB137-0387-4900-B10F-16F5931B7B42}"/>
              </a:ext>
            </a:extLst>
          </p:cNvPr>
          <p:cNvSpPr/>
          <p:nvPr/>
        </p:nvSpPr>
        <p:spPr>
          <a:xfrm>
            <a:off x="1652194" y="3913885"/>
            <a:ext cx="10101655" cy="506292"/>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a:t>
            </a:r>
            <a:r>
              <a:rPr lang="en-US" sz="2000" dirty="0" err="1">
                <a:latin typeface="UTM Avo" panose="02040603050506020204" pitchFamily="18" charset="0"/>
                <a:cs typeface="Times New Roman" panose="02020603050405020304" pitchFamily="18" charset="0"/>
              </a:rPr>
              <a:t>hãy</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di chuyển biểu tượng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sang </a:t>
            </a:r>
            <a:r>
              <a:rPr lang="en-US" sz="2000" dirty="0">
                <a:latin typeface="UTM Avo" panose="02040603050506020204" pitchFamily="18" charset="0"/>
                <a:cs typeface="Times New Roman" panose="02020603050405020304" pitchFamily="18" charset="0"/>
              </a:rPr>
              <a:t>một </a:t>
            </a:r>
            <a:r>
              <a:rPr lang="vi-VN" sz="2000" dirty="0">
                <a:latin typeface="UTM Avo" panose="02040603050506020204" pitchFamily="18" charset="0"/>
                <a:cs typeface="Times New Roman" panose="02020603050405020304" pitchFamily="18" charset="0"/>
              </a:rPr>
              <a:t>vị trí khác trên màn 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109DA52F-5A27-47D9-A80F-8C00ED536DB6}"/>
              </a:ext>
            </a:extLst>
          </p:cNvPr>
          <p:cNvPicPr>
            <a:picLocks noChangeAspect="1"/>
          </p:cNvPicPr>
          <p:nvPr/>
        </p:nvPicPr>
        <p:blipFill>
          <a:blip r:embed="rId3"/>
          <a:stretch>
            <a:fillRect/>
          </a:stretch>
        </p:blipFill>
        <p:spPr>
          <a:xfrm>
            <a:off x="5135797" y="3728843"/>
            <a:ext cx="960203" cy="876376"/>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D2DEE445-EAF7-4E71-BD74-58005E5BB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490" y="565630"/>
            <a:ext cx="3123738" cy="2233327"/>
          </a:xfrm>
          <a:prstGeom prst="rect">
            <a:avLst/>
          </a:prstGeom>
        </p:spPr>
      </p:pic>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8C875063-5E58-402C-B578-B01DBE6398A5}"/>
              </a:ext>
            </a:extLst>
          </p:cNvPr>
          <p:cNvSpPr/>
          <p:nvPr/>
        </p:nvSpPr>
        <p:spPr>
          <a:xfrm>
            <a:off x="1652194" y="2504136"/>
            <a:ext cx="9987355"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luyện tập tư thế ngồi và cầm chuột đúng cách khi sử dụng máy tính.</a:t>
            </a: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5"/>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6728666"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3. </a:t>
            </a:r>
            <a:r>
              <a:rPr lang="en-US" sz="2800" b="1" dirty="0">
                <a:solidFill>
                  <a:srgbClr val="F03C69"/>
                </a:solidFill>
                <a:latin typeface="SVN-SAF" panose="02040603050506020204" pitchFamily="18" charset="0"/>
                <a:cs typeface="Times New Roman" panose="02020603050405020304" pitchFamily="18" charset="0"/>
              </a:rPr>
              <a:t>THỰC HÀNH LÀM VIỆC VỚI MÁY TÍNH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930B782-FE7B-45AD-AA97-96F6CD2EE0FF}"/>
              </a:ext>
            </a:extLst>
          </p:cNvPr>
          <p:cNvSpPr/>
          <p:nvPr/>
        </p:nvSpPr>
        <p:spPr>
          <a:xfrm>
            <a:off x="762219" y="2182254"/>
            <a:ext cx="10602467" cy="141199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Em ngồi vào máy tính đúng tư thế như mô tả ở Hình 19. Chú ý giữ đúng khoảng cách giữa mắt với màn hình.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Em cầm chuột đúng như mô tả ở Hình 21. </a:t>
            </a:r>
          </a:p>
        </p:txBody>
      </p:sp>
      <p:sp>
        <p:nvSpPr>
          <p:cNvPr id="7" name="Rectangle 6">
            <a:extLst>
              <a:ext uri="{FF2B5EF4-FFF2-40B4-BE49-F238E27FC236}">
                <a16:creationId xmlns:a16="http://schemas.microsoft.com/office/drawing/2014/main" id="{559C6AFC-3B14-4BBC-A6F1-AB870A3E40FA}"/>
              </a:ext>
            </a:extLst>
          </p:cNvPr>
          <p:cNvSpPr/>
          <p:nvPr/>
        </p:nvSpPr>
        <p:spPr>
          <a:xfrm>
            <a:off x="2135555" y="1095510"/>
            <a:ext cx="884133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Ngồi đúng tư thế khi sử dụng máy tính và cầm chuột đúng cách. </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477422" y="1144164"/>
            <a:ext cx="1655039" cy="492699"/>
            <a:chOff x="518850" y="1091471"/>
            <a:chExt cx="1655039"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18850" y="1091471"/>
              <a:ext cx="1655039" cy="458074"/>
            </a:xfrm>
            <a:prstGeom prst="rect">
              <a:avLst/>
            </a:prstGeom>
          </p:spPr>
          <p:txBody>
            <a:bodyPr wrap="square">
              <a:spAutoFit/>
            </a:bodyPr>
            <a:lstStyle/>
            <a:p>
              <a:pPr defTabSz="342900">
                <a:lnSpc>
                  <a:spcPct val="150000"/>
                </a:lnSpc>
              </a:pPr>
              <a:r>
                <a:rPr lang="en-US" dirty="0">
                  <a:solidFill>
                    <a:srgbClr val="F03C69"/>
                  </a:solidFill>
                  <a:latin typeface="Times New Roman" panose="02020603050405020304" pitchFamily="18" charset="0"/>
                  <a:cs typeface="Times New Roman" panose="02020603050405020304" pitchFamily="18" charset="0"/>
                </a:rPr>
                <a:t>NHIỆM VỤ</a:t>
              </a:r>
              <a:endParaRPr lang="vi-VN" dirty="0">
                <a:solidFill>
                  <a:srgbClr val="F03C69"/>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689555"/>
            <a:ext cx="2320936" cy="506292"/>
          </a:xfrm>
          <a:prstGeom prst="rect">
            <a:avLst/>
          </a:prstGeom>
        </p:spPr>
        <p:txBody>
          <a:bodyPr wrap="square">
            <a:spAutoFit/>
          </a:bodyPr>
          <a:lstStyle/>
          <a:p>
            <a:pPr defTabSz="342900">
              <a:lnSpc>
                <a:spcPct val="150000"/>
              </a:lnSpc>
            </a:pPr>
            <a:r>
              <a:rPr lang="en-US" sz="2000" dirty="0">
                <a:solidFill>
                  <a:srgbClr val="3DC3EC"/>
                </a:solidFill>
                <a:latin typeface="UTM HelvetIns" panose="02040603050506020204" pitchFamily="18" charset="0"/>
                <a:cs typeface="Times New Roman" panose="02020603050405020304" pitchFamily="18" charset="0"/>
              </a:rPr>
              <a:t>H</a:t>
            </a:r>
            <a:r>
              <a:rPr lang="vi-VN" sz="2000" dirty="0">
                <a:solidFill>
                  <a:srgbClr val="3DC3EC"/>
                </a:solidFill>
                <a:latin typeface="UTM HelvetIns" panose="02040603050506020204" pitchFamily="18" charset="0"/>
                <a:cs typeface="Times New Roman" panose="02020603050405020304" pitchFamily="18" charset="0"/>
              </a:rPr>
              <a:t>ƯỚN</a:t>
            </a:r>
            <a:r>
              <a:rPr lang="en-US" sz="2000" dirty="0">
                <a:solidFill>
                  <a:srgbClr val="3DC3EC"/>
                </a:solidFill>
                <a:latin typeface="UTM HelvetIns" panose="02040603050506020204" pitchFamily="18" charset="0"/>
                <a:cs typeface="Times New Roman" panose="02020603050405020304" pitchFamily="18" charset="0"/>
              </a:rPr>
              <a:t>G DẪN</a:t>
            </a:r>
            <a:endParaRPr lang="vi-VN" sz="2000" dirty="0">
              <a:solidFill>
                <a:srgbClr val="3DC3EC"/>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BB67F559-0EB6-4EAA-A7B6-FCD4019C27BA}"/>
              </a:ext>
            </a:extLst>
          </p:cNvPr>
          <p:cNvPicPr>
            <a:picLocks noChangeAspect="1"/>
          </p:cNvPicPr>
          <p:nvPr/>
        </p:nvPicPr>
        <p:blipFill>
          <a:blip r:embed="rId2"/>
          <a:stretch>
            <a:fillRect/>
          </a:stretch>
        </p:blipFill>
        <p:spPr>
          <a:xfrm>
            <a:off x="7790578" y="2727685"/>
            <a:ext cx="3574108" cy="3092747"/>
          </a:xfrm>
          <a:prstGeom prst="rect">
            <a:avLst/>
          </a:prstGeom>
        </p:spPr>
      </p:pic>
      <p:sp>
        <p:nvSpPr>
          <p:cNvPr id="25" name="Rectangle 24">
            <a:extLst>
              <a:ext uri="{FF2B5EF4-FFF2-40B4-BE49-F238E27FC236}">
                <a16:creationId xmlns:a16="http://schemas.microsoft.com/office/drawing/2014/main" id="{BC8EAD7C-1AB2-4D03-8AA8-1FBDF355A9AC}"/>
              </a:ext>
            </a:extLst>
          </p:cNvPr>
          <p:cNvSpPr/>
          <p:nvPr/>
        </p:nvSpPr>
        <p:spPr>
          <a:xfrm>
            <a:off x="7516373" y="5880176"/>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19. </a:t>
            </a:r>
            <a:r>
              <a:rPr lang="vi-VN" sz="2000">
                <a:latin typeface="UTM Avo" panose="02040603050506020204" pitchFamily="18" charset="0"/>
                <a:cs typeface="Times New Roman" panose="02020603050405020304" pitchFamily="18" charset="0"/>
              </a:rPr>
              <a:t>Tư thế ngồi đúng</a:t>
            </a:r>
          </a:p>
        </p:txBody>
      </p:sp>
      <p:pic>
        <p:nvPicPr>
          <p:cNvPr id="26" name="Picture 25">
            <a:extLst>
              <a:ext uri="{FF2B5EF4-FFF2-40B4-BE49-F238E27FC236}">
                <a16:creationId xmlns:a16="http://schemas.microsoft.com/office/drawing/2014/main" id="{419BAAA6-7975-4609-B498-873847EBB7F5}"/>
              </a:ext>
            </a:extLst>
          </p:cNvPr>
          <p:cNvPicPr>
            <a:picLocks noChangeAspect="1"/>
          </p:cNvPicPr>
          <p:nvPr/>
        </p:nvPicPr>
        <p:blipFill rotWithShape="1">
          <a:blip r:embed="rId3"/>
          <a:srcRect b="17253"/>
          <a:stretch/>
        </p:blipFill>
        <p:spPr>
          <a:xfrm>
            <a:off x="2236329" y="3660610"/>
            <a:ext cx="3284505" cy="2301652"/>
          </a:xfrm>
          <a:prstGeom prst="rect">
            <a:avLst/>
          </a:prstGeom>
        </p:spPr>
      </p:pic>
      <p:sp>
        <p:nvSpPr>
          <p:cNvPr id="27" name="Rectangle 26">
            <a:extLst>
              <a:ext uri="{FF2B5EF4-FFF2-40B4-BE49-F238E27FC236}">
                <a16:creationId xmlns:a16="http://schemas.microsoft.com/office/drawing/2014/main" id="{591A77E6-6B71-4B2D-9F77-924053642FDA}"/>
              </a:ext>
            </a:extLst>
          </p:cNvPr>
          <p:cNvSpPr/>
          <p:nvPr/>
        </p:nvSpPr>
        <p:spPr>
          <a:xfrm>
            <a:off x="1940934" y="5880176"/>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a:t>
            </a:r>
            <a:r>
              <a:rPr lang="en-US" sz="2000" b="1">
                <a:latin typeface="UTM Avo" panose="02040603050506020204" pitchFamily="18" charset="0"/>
                <a:cs typeface="Times New Roman" panose="02020603050405020304" pitchFamily="18" charset="0"/>
              </a:rPr>
              <a:t>21</a:t>
            </a:r>
            <a:r>
              <a:rPr lang="vi-VN"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Cách cầm chuột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3238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1000"/>
                                        <p:tgtEl>
                                          <p:spTgt spid="22">
                                            <p:txEl>
                                              <p:pRg st="0" end="0"/>
                                            </p:txEl>
                                          </p:spTgt>
                                        </p:tgtEl>
                                      </p:cBhvr>
                                    </p:animEffect>
                                    <p:anim calcmode="lin" valueType="num">
                                      <p:cBhvr>
                                        <p:cTn id="30"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1000"/>
                                        <p:tgtEl>
                                          <p:spTgt spid="22">
                                            <p:txEl>
                                              <p:pRg st="1" end="1"/>
                                            </p:txEl>
                                          </p:spTgt>
                                        </p:tgtEl>
                                      </p:cBhvr>
                                    </p:animEffect>
                                    <p:anim calcmode="lin" valueType="num">
                                      <p:cBhvr>
                                        <p:cTn id="48"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14"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762219" y="1426470"/>
            <a:ext cx="10602467"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Quan sát để đảm bảo máy tính đã kết nối với nguồn điện, nhấn nút Công tắc trên thân máy và màn hình máy tính. Chờ để máy tính khởi động xong.</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59C6AFC-3B14-4BBC-A6F1-AB870A3E40FA}"/>
              </a:ext>
            </a:extLst>
          </p:cNvPr>
          <p:cNvSpPr/>
          <p:nvPr/>
        </p:nvSpPr>
        <p:spPr>
          <a:xfrm>
            <a:off x="2135555" y="339726"/>
            <a:ext cx="884133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Bật máy tính, quan sát sự thay đổi trên màn hình. </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1754154" y="335687"/>
            <a:ext cx="353408" cy="492699"/>
            <a:chOff x="1754154" y="1091471"/>
            <a:chExt cx="353408"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933771"/>
            <a:ext cx="1843858" cy="506292"/>
          </a:xfrm>
          <a:prstGeom prst="rect">
            <a:avLst/>
          </a:prstGeom>
        </p:spPr>
        <p:txBody>
          <a:bodyPr wrap="square">
            <a:spAutoFit/>
          </a:bodyPr>
          <a:lstStyle/>
          <a:p>
            <a:pPr defTabSz="342900">
              <a:lnSpc>
                <a:spcPct val="150000"/>
              </a:lnSpc>
            </a:pPr>
            <a:r>
              <a:rPr lang="en-US" sz="2000" dirty="0">
                <a:solidFill>
                  <a:srgbClr val="3DC3EC"/>
                </a:solidFill>
                <a:latin typeface="UTM HelvetIns" panose="02040603050506020204" pitchFamily="18" charset="0"/>
                <a:cs typeface="Times New Roman" panose="02020603050405020304" pitchFamily="18" charset="0"/>
              </a:rPr>
              <a:t>H</a:t>
            </a:r>
            <a:r>
              <a:rPr lang="vi-VN" sz="2000" dirty="0">
                <a:solidFill>
                  <a:srgbClr val="3DC3EC"/>
                </a:solidFill>
                <a:latin typeface="UTM HelvetIns" panose="02040603050506020204" pitchFamily="18" charset="0"/>
                <a:cs typeface="Times New Roman" panose="02020603050405020304" pitchFamily="18" charset="0"/>
              </a:rPr>
              <a:t>ƯỚN</a:t>
            </a:r>
            <a:r>
              <a:rPr lang="en-US" sz="2000" dirty="0">
                <a:solidFill>
                  <a:srgbClr val="3DC3EC"/>
                </a:solidFill>
                <a:latin typeface="UTM HelvetIns" panose="02040603050506020204" pitchFamily="18" charset="0"/>
                <a:cs typeface="Times New Roman" panose="02020603050405020304" pitchFamily="18" charset="0"/>
              </a:rPr>
              <a:t>G DẪN</a:t>
            </a:r>
            <a:endParaRPr lang="vi-VN" sz="2000" dirty="0">
              <a:solidFill>
                <a:srgbClr val="3DC3EC"/>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A1CA6B2D-7E29-45BA-958E-2C90254DDC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3556" y="2424631"/>
            <a:ext cx="10264888" cy="3499598"/>
          </a:xfrm>
          <a:prstGeom prst="rect">
            <a:avLst/>
          </a:prstGeom>
        </p:spPr>
      </p:pic>
      <p:sp>
        <p:nvSpPr>
          <p:cNvPr id="25" name="Rectangle 24">
            <a:extLst>
              <a:ext uri="{FF2B5EF4-FFF2-40B4-BE49-F238E27FC236}">
                <a16:creationId xmlns:a16="http://schemas.microsoft.com/office/drawing/2014/main" id="{9642603E-1ABC-4ADA-A852-8AF6CD041D36}"/>
              </a:ext>
            </a:extLst>
          </p:cNvPr>
          <p:cNvSpPr/>
          <p:nvPr/>
        </p:nvSpPr>
        <p:spPr>
          <a:xfrm>
            <a:off x="2573663" y="5725491"/>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a:t>
            </a:r>
            <a:r>
              <a:rPr lang="en-US" sz="2000" b="1">
                <a:latin typeface="UTM Avo" panose="02040603050506020204" pitchFamily="18" charset="0"/>
                <a:cs typeface="Times New Roman" panose="02020603050405020304" pitchFamily="18" charset="0"/>
              </a:rPr>
              <a:t>24</a:t>
            </a:r>
            <a:r>
              <a:rPr lang="vi-VN"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Bật máy tính</a:t>
            </a:r>
            <a:endParaRPr lang="vi-VN" sz="2000">
              <a:latin typeface="UTM Avo"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44F3A75-B24E-3B11-F095-64F05962645D}"/>
              </a:ext>
            </a:extLst>
          </p:cNvPr>
          <p:cNvSpPr/>
          <p:nvPr/>
        </p:nvSpPr>
        <p:spPr>
          <a:xfrm>
            <a:off x="387591" y="405692"/>
            <a:ext cx="1655039" cy="458074"/>
          </a:xfrm>
          <a:prstGeom prst="rect">
            <a:avLst/>
          </a:prstGeom>
        </p:spPr>
        <p:txBody>
          <a:bodyPr wrap="square">
            <a:spAutoFit/>
          </a:bodyPr>
          <a:lstStyle/>
          <a:p>
            <a:pPr defTabSz="342900">
              <a:lnSpc>
                <a:spcPct val="150000"/>
              </a:lnSpc>
            </a:pPr>
            <a:r>
              <a:rPr lang="en-US" dirty="0">
                <a:solidFill>
                  <a:srgbClr val="F03C69"/>
                </a:solidFill>
                <a:latin typeface="Times New Roman" panose="02020603050405020304" pitchFamily="18" charset="0"/>
                <a:cs typeface="Times New Roman" panose="02020603050405020304" pitchFamily="18" charset="0"/>
              </a:rPr>
              <a:t>NHIỆM VỤ</a:t>
            </a:r>
            <a:endParaRPr lang="vi-VN" dirty="0">
              <a:solidFill>
                <a:srgbClr val="F03C6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291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769616" y="387495"/>
            <a:ext cx="969000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2</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Sau khi khởi động xong, quan sát màn hình máy tính (màn hình nền). Màn hình nền có dạng tương tự như sau:</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A80B672-0392-4B29-8DBB-92C70342157C}"/>
              </a:ext>
            </a:extLst>
          </p:cNvPr>
          <p:cNvPicPr>
            <a:picLocks noChangeAspect="1"/>
          </p:cNvPicPr>
          <p:nvPr/>
        </p:nvPicPr>
        <p:blipFill>
          <a:blip r:embed="rId2"/>
          <a:stretch>
            <a:fillRect/>
          </a:stretch>
        </p:blipFill>
        <p:spPr>
          <a:xfrm>
            <a:off x="3207722" y="1337820"/>
            <a:ext cx="7989013" cy="4950391"/>
          </a:xfrm>
          <a:prstGeom prst="rect">
            <a:avLst/>
          </a:prstGeom>
        </p:spPr>
      </p:pic>
    </p:spTree>
    <p:extLst>
      <p:ext uri="{BB962C8B-B14F-4D97-AF65-F5344CB8AC3E}">
        <p14:creationId xmlns:p14="http://schemas.microsoft.com/office/powerpoint/2010/main" val="417313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762219" y="2480825"/>
            <a:ext cx="1071443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Di chuyển chuột máy tính trên bàn di chuột, quan sát sự di chuyển của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con trỏ chuột trên màn hình nền</a:t>
            </a:r>
            <a:r>
              <a:rPr lang="en-US">
                <a:latin typeface="UTM Avo" panose="020406030505060202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559C6AFC-3B14-4BBC-A6F1-AB870A3E40FA}"/>
              </a:ext>
            </a:extLst>
          </p:cNvPr>
          <p:cNvSpPr/>
          <p:nvPr/>
        </p:nvSpPr>
        <p:spPr>
          <a:xfrm>
            <a:off x="762219" y="509410"/>
            <a:ext cx="10895363" cy="1411990"/>
          </a:xfrm>
          <a:prstGeom prst="rect">
            <a:avLst/>
          </a:prstGeom>
        </p:spPr>
        <p:txBody>
          <a:bodyPr wrap="square">
            <a:spAutoFit/>
          </a:bodyPr>
          <a:lstStyle/>
          <a:p>
            <a:pPr indent="1604963" algn="just" defTabSz="342900">
              <a:lnSpc>
                <a:spcPct val="150000"/>
              </a:lnSpc>
            </a:pPr>
            <a:r>
              <a:rPr lang="vi-VN" sz="2000" dirty="0">
                <a:latin typeface="UTM Avo" panose="02040603050506020204" pitchFamily="18" charset="0"/>
                <a:cs typeface="Times New Roman" panose="02020603050405020304" pitchFamily="18" charset="0"/>
              </a:rPr>
              <a:t>Thực hiện các thao tác với chuột trên màn hình nền: di chuyển chuột, nháy chuột để chọn biểu tượng, kéo thả chuột để di chuyển một biểu tượng đến vị trí khác, nháy đúp chuột để khởi động phần mềm, nhảy chuột để thoát khỏi phần mềm.</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81290" y="512968"/>
            <a:ext cx="1526272" cy="506292"/>
            <a:chOff x="581290" y="1091471"/>
            <a:chExt cx="1526272" cy="506292"/>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506292"/>
            </a:xfrm>
            <a:prstGeom prst="rect">
              <a:avLst/>
            </a:prstGeom>
          </p:spPr>
          <p:txBody>
            <a:bodyPr wrap="square">
              <a:spAutoFit/>
            </a:bodyPr>
            <a:lstStyle/>
            <a:p>
              <a:pPr defTabSz="342900">
                <a:lnSpc>
                  <a:spcPct val="150000"/>
                </a:lnSpc>
              </a:pPr>
              <a:r>
                <a:rPr lang="en-US" sz="2000" dirty="0">
                  <a:solidFill>
                    <a:srgbClr val="F03C69"/>
                  </a:solidFill>
                  <a:latin typeface="UTM HelvetIns" panose="02040603050506020204" pitchFamily="18" charset="0"/>
                  <a:cs typeface="Times New Roman" panose="02020603050405020304" pitchFamily="18" charset="0"/>
                </a:rPr>
                <a:t>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988126"/>
            <a:ext cx="1843858" cy="506292"/>
          </a:xfrm>
          <a:prstGeom prst="rect">
            <a:avLst/>
          </a:prstGeom>
        </p:spPr>
        <p:txBody>
          <a:bodyPr wrap="square">
            <a:spAutoFit/>
          </a:bodyPr>
          <a:lstStyle/>
          <a:p>
            <a:pPr defTabSz="342900">
              <a:lnSpc>
                <a:spcPct val="150000"/>
              </a:lnSpc>
            </a:pPr>
            <a:r>
              <a:rPr lang="en-US" sz="2000" dirty="0">
                <a:solidFill>
                  <a:srgbClr val="3DC3EC"/>
                </a:solidFill>
                <a:latin typeface="UTM HelvetIns" panose="02040603050506020204" pitchFamily="18" charset="0"/>
                <a:cs typeface="Times New Roman" panose="02020603050405020304" pitchFamily="18" charset="0"/>
              </a:rPr>
              <a:t>H</a:t>
            </a:r>
            <a:r>
              <a:rPr lang="vi-VN" sz="2000" dirty="0">
                <a:solidFill>
                  <a:srgbClr val="3DC3EC"/>
                </a:solidFill>
                <a:latin typeface="UTM HelvetIns" panose="02040603050506020204" pitchFamily="18" charset="0"/>
                <a:cs typeface="Times New Roman" panose="02020603050405020304" pitchFamily="18" charset="0"/>
              </a:rPr>
              <a:t>ƯỚN</a:t>
            </a:r>
            <a:r>
              <a:rPr lang="en-US" sz="2000" dirty="0">
                <a:solidFill>
                  <a:srgbClr val="3DC3EC"/>
                </a:solidFill>
                <a:latin typeface="UTM HelvetIns" panose="02040603050506020204" pitchFamily="18" charset="0"/>
                <a:cs typeface="Times New Roman" panose="02020603050405020304" pitchFamily="18" charset="0"/>
              </a:rPr>
              <a:t>G DẪN</a:t>
            </a:r>
            <a:endParaRPr lang="vi-VN" sz="2000" dirty="0">
              <a:solidFill>
                <a:srgbClr val="3DC3EC"/>
              </a:solidFill>
              <a:latin typeface="SVN-SAF"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55985EC-8A96-40D7-A966-F287243696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4833" y="3189742"/>
            <a:ext cx="1667575" cy="3114573"/>
          </a:xfrm>
          <a:prstGeom prst="rect">
            <a:avLst/>
          </a:prstGeom>
        </p:spPr>
      </p:pic>
      <p:pic>
        <p:nvPicPr>
          <p:cNvPr id="12" name="Picture 11">
            <a:extLst>
              <a:ext uri="{FF2B5EF4-FFF2-40B4-BE49-F238E27FC236}">
                <a16:creationId xmlns:a16="http://schemas.microsoft.com/office/drawing/2014/main" id="{FEC3892D-E0AB-4633-B0C5-10D5E7665B9F}"/>
              </a:ext>
            </a:extLst>
          </p:cNvPr>
          <p:cNvPicPr>
            <a:picLocks noChangeAspect="1"/>
          </p:cNvPicPr>
          <p:nvPr/>
        </p:nvPicPr>
        <p:blipFill>
          <a:blip r:embed="rId3"/>
          <a:stretch>
            <a:fillRect/>
          </a:stretch>
        </p:blipFill>
        <p:spPr>
          <a:xfrm>
            <a:off x="7486879" y="3199402"/>
            <a:ext cx="4170703" cy="3224274"/>
          </a:xfrm>
          <a:prstGeom prst="rect">
            <a:avLst/>
          </a:prstGeom>
        </p:spPr>
      </p:pic>
      <p:sp>
        <p:nvSpPr>
          <p:cNvPr id="15" name="Rectangle 14">
            <a:extLst>
              <a:ext uri="{FF2B5EF4-FFF2-40B4-BE49-F238E27FC236}">
                <a16:creationId xmlns:a16="http://schemas.microsoft.com/office/drawing/2014/main" id="{3CEE3693-E8A9-4DF6-B734-985E3575F90B}"/>
              </a:ext>
            </a:extLst>
          </p:cNvPr>
          <p:cNvSpPr/>
          <p:nvPr/>
        </p:nvSpPr>
        <p:spPr>
          <a:xfrm>
            <a:off x="762219" y="3345357"/>
            <a:ext cx="2171481" cy="294202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a:t>
            </a:r>
            <a:r>
              <a:rPr lang="vi-VN">
                <a:solidFill>
                  <a:schemeClr val="accent6">
                    <a:lumMod val="75000"/>
                  </a:schemeClr>
                </a:solidFill>
                <a:latin typeface="UTM Avo" panose="02040603050506020204" pitchFamily="18" charset="0"/>
                <a:cs typeface="Times New Roman" panose="02020603050405020304" pitchFamily="18" charset="0"/>
              </a:rPr>
              <a:t>Nháy chuột </a:t>
            </a:r>
            <a:r>
              <a:rPr lang="vi-VN">
                <a:latin typeface="UTM Avo" panose="02040603050506020204" pitchFamily="18" charset="0"/>
                <a:cs typeface="Times New Roman" panose="02020603050405020304" pitchFamily="18" charset="0"/>
              </a:rPr>
              <a:t>vào một biểu tượng trên màn hình nền, quan sát sự thay đổi của tên biểu tượng trên màn hình nền</a:t>
            </a:r>
            <a:r>
              <a:rPr lang="en-US">
                <a:latin typeface="UTM Avo" panose="020406030505060202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45F97C9E-ABCF-4D9E-9A33-B29D5320AA71}"/>
              </a:ext>
            </a:extLst>
          </p:cNvPr>
          <p:cNvSpPr/>
          <p:nvPr/>
        </p:nvSpPr>
        <p:spPr>
          <a:xfrm>
            <a:off x="4802042" y="3345357"/>
            <a:ext cx="2634788" cy="2111027"/>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a:t>
            </a:r>
            <a:r>
              <a:rPr lang="vi-VN">
                <a:solidFill>
                  <a:schemeClr val="accent6">
                    <a:lumMod val="75000"/>
                  </a:schemeClr>
                </a:solidFill>
                <a:latin typeface="UTM Avo" panose="02040603050506020204" pitchFamily="18" charset="0"/>
                <a:cs typeface="Times New Roman" panose="02020603050405020304" pitchFamily="18" charset="0"/>
              </a:rPr>
              <a:t>Nháy nút phải chuột </a:t>
            </a:r>
            <a:r>
              <a:rPr lang="vi-VN">
                <a:latin typeface="UTM Avo" panose="02040603050506020204" pitchFamily="18" charset="0"/>
                <a:cs typeface="Times New Roman" panose="02020603050405020304" pitchFamily="18" charset="0"/>
              </a:rPr>
              <a:t>vào một biểu tượng trên màn hình nền, quan sát sự thay đổi của màn hìn</a:t>
            </a:r>
            <a:r>
              <a:rPr lang="en-US">
                <a:latin typeface="UTM Avo" panose="02040603050506020204" pitchFamily="18" charset="0"/>
                <a:cs typeface="Times New Roman" panose="02020603050405020304" pitchFamily="18" charset="0"/>
              </a:rPr>
              <a:t>h.</a:t>
            </a:r>
            <a:endParaRPr lang="vi-VN">
              <a:latin typeface="UTM Avo"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818D4CC-167D-104C-0180-A290594842B1}"/>
              </a:ext>
            </a:extLst>
          </p:cNvPr>
          <p:cNvSpPr/>
          <p:nvPr/>
        </p:nvSpPr>
        <p:spPr>
          <a:xfrm>
            <a:off x="414798" y="570619"/>
            <a:ext cx="1655039" cy="458074"/>
          </a:xfrm>
          <a:prstGeom prst="rect">
            <a:avLst/>
          </a:prstGeom>
        </p:spPr>
        <p:txBody>
          <a:bodyPr wrap="square">
            <a:spAutoFit/>
          </a:bodyPr>
          <a:lstStyle/>
          <a:p>
            <a:pPr defTabSz="342900">
              <a:lnSpc>
                <a:spcPct val="150000"/>
              </a:lnSpc>
            </a:pPr>
            <a:r>
              <a:rPr lang="en-US" dirty="0">
                <a:solidFill>
                  <a:srgbClr val="F03C69"/>
                </a:solidFill>
                <a:latin typeface="Times New Roman" panose="02020603050405020304" pitchFamily="18" charset="0"/>
                <a:cs typeface="Times New Roman" panose="02020603050405020304" pitchFamily="18" charset="0"/>
              </a:rPr>
              <a:t>NHIỆM VỤ</a:t>
            </a:r>
            <a:endParaRPr lang="vi-VN" dirty="0">
              <a:solidFill>
                <a:srgbClr val="F03C6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591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786463-A747-46FC-8B5E-7D2786796D84}"/>
              </a:ext>
            </a:extLst>
          </p:cNvPr>
          <p:cNvSpPr/>
          <p:nvPr/>
        </p:nvSpPr>
        <p:spPr>
          <a:xfrm>
            <a:off x="584938" y="540055"/>
            <a:ext cx="1071443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Nhảy chuột vào một biểu tượng trên màn hình nền, kéo thả chuột để di chuyển biểu tượng đó đến vị trí khác (Hình 27).</a:t>
            </a:r>
          </a:p>
        </p:txBody>
      </p:sp>
      <p:pic>
        <p:nvPicPr>
          <p:cNvPr id="4" name="Picture 3">
            <a:extLst>
              <a:ext uri="{FF2B5EF4-FFF2-40B4-BE49-F238E27FC236}">
                <a16:creationId xmlns:a16="http://schemas.microsoft.com/office/drawing/2014/main" id="{32DC767D-41EA-4B69-866A-BB76CCBDEE7E}"/>
              </a:ext>
            </a:extLst>
          </p:cNvPr>
          <p:cNvPicPr>
            <a:picLocks noChangeAspect="1"/>
          </p:cNvPicPr>
          <p:nvPr/>
        </p:nvPicPr>
        <p:blipFill>
          <a:blip r:embed="rId2"/>
          <a:stretch>
            <a:fillRect/>
          </a:stretch>
        </p:blipFill>
        <p:spPr>
          <a:xfrm>
            <a:off x="7184572" y="1027859"/>
            <a:ext cx="4067928" cy="5451353"/>
          </a:xfrm>
          <a:prstGeom prst="rect">
            <a:avLst/>
          </a:prstGeom>
        </p:spPr>
      </p:pic>
      <p:pic>
        <p:nvPicPr>
          <p:cNvPr id="5" name="Picture 4">
            <a:extLst>
              <a:ext uri="{FF2B5EF4-FFF2-40B4-BE49-F238E27FC236}">
                <a16:creationId xmlns:a16="http://schemas.microsoft.com/office/drawing/2014/main" id="{4070D6C1-F711-4D9A-A579-B818F709DA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5943" y="1582121"/>
            <a:ext cx="4482776" cy="4482776"/>
          </a:xfrm>
          <a:prstGeom prst="rect">
            <a:avLst/>
          </a:prstGeom>
        </p:spPr>
      </p:pic>
    </p:spTree>
    <p:extLst>
      <p:ext uri="{BB962C8B-B14F-4D97-AF65-F5344CB8AC3E}">
        <p14:creationId xmlns:p14="http://schemas.microsoft.com/office/powerpoint/2010/main" val="1658983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ADCF7E-000D-4832-91E7-C0C8C21B8393}"/>
              </a:ext>
            </a:extLst>
          </p:cNvPr>
          <p:cNvSpPr/>
          <p:nvPr/>
        </p:nvSpPr>
        <p:spPr>
          <a:xfrm>
            <a:off x="528954" y="323842"/>
            <a:ext cx="1071443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Nháy đúp chuột vào biểu tượng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trên màn hình nền. Cửa sổ phần mềm Microsoft Word được mở ra tương tự Hình 28.</a:t>
            </a:r>
          </a:p>
        </p:txBody>
      </p:sp>
      <p:pic>
        <p:nvPicPr>
          <p:cNvPr id="3" name="Picture 2">
            <a:extLst>
              <a:ext uri="{FF2B5EF4-FFF2-40B4-BE49-F238E27FC236}">
                <a16:creationId xmlns:a16="http://schemas.microsoft.com/office/drawing/2014/main" id="{DFE6D4C0-1D21-4A58-BFB6-09B94E18584C}"/>
              </a:ext>
            </a:extLst>
          </p:cNvPr>
          <p:cNvPicPr>
            <a:picLocks noChangeAspect="1"/>
          </p:cNvPicPr>
          <p:nvPr/>
        </p:nvPicPr>
        <p:blipFill>
          <a:blip r:embed="rId2"/>
          <a:stretch>
            <a:fillRect/>
          </a:stretch>
        </p:blipFill>
        <p:spPr>
          <a:xfrm>
            <a:off x="2204440" y="1261904"/>
            <a:ext cx="8266006" cy="4681695"/>
          </a:xfrm>
          <a:prstGeom prst="rect">
            <a:avLst/>
          </a:prstGeom>
        </p:spPr>
      </p:pic>
      <p:pic>
        <p:nvPicPr>
          <p:cNvPr id="4" name="Picture 3">
            <a:extLst>
              <a:ext uri="{FF2B5EF4-FFF2-40B4-BE49-F238E27FC236}">
                <a16:creationId xmlns:a16="http://schemas.microsoft.com/office/drawing/2014/main" id="{819EAF78-5962-4AF2-A0E4-093D9580D21F}"/>
              </a:ext>
            </a:extLst>
          </p:cNvPr>
          <p:cNvPicPr>
            <a:picLocks noChangeAspect="1"/>
          </p:cNvPicPr>
          <p:nvPr/>
        </p:nvPicPr>
        <p:blipFill>
          <a:blip r:embed="rId3"/>
          <a:stretch>
            <a:fillRect/>
          </a:stretch>
        </p:blipFill>
        <p:spPr>
          <a:xfrm>
            <a:off x="3796748" y="307232"/>
            <a:ext cx="513786" cy="519975"/>
          </a:xfrm>
          <a:prstGeom prst="rect">
            <a:avLst/>
          </a:prstGeom>
        </p:spPr>
      </p:pic>
      <p:sp>
        <p:nvSpPr>
          <p:cNvPr id="5" name="Rectangle 4">
            <a:extLst>
              <a:ext uri="{FF2B5EF4-FFF2-40B4-BE49-F238E27FC236}">
                <a16:creationId xmlns:a16="http://schemas.microsoft.com/office/drawing/2014/main" id="{7BFD7420-237E-44ED-BEBC-0A9812E2FC67}"/>
              </a:ext>
            </a:extLst>
          </p:cNvPr>
          <p:cNvSpPr/>
          <p:nvPr/>
        </p:nvSpPr>
        <p:spPr>
          <a:xfrm>
            <a:off x="762219" y="6017129"/>
            <a:ext cx="10714434" cy="456343"/>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Nháy chuột vào nút ở góc trên, bên phải cửa sổ để đóng phần mềm.</a:t>
            </a:r>
          </a:p>
        </p:txBody>
      </p:sp>
    </p:spTree>
    <p:extLst>
      <p:ext uri="{BB962C8B-B14F-4D97-AF65-F5344CB8AC3E}">
        <p14:creationId xmlns:p14="http://schemas.microsoft.com/office/powerpoint/2010/main" val="3981878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9E71F4-3A18-4CFF-B95D-C3E85F3F0EE7}"/>
              </a:ext>
            </a:extLst>
          </p:cNvPr>
          <p:cNvSpPr/>
          <p:nvPr/>
        </p:nvSpPr>
        <p:spPr>
          <a:xfrm>
            <a:off x="581291" y="1426470"/>
            <a:ext cx="6304701" cy="864532"/>
          </a:xfrm>
          <a:prstGeom prst="rect">
            <a:avLst/>
          </a:prstGeom>
        </p:spPr>
        <p:txBody>
          <a:bodyPr wrap="square">
            <a:spAutoFit/>
          </a:bodyPr>
          <a:lstStyle/>
          <a:p>
            <a:pPr algn="just" defTabSz="342900">
              <a:lnSpc>
                <a:spcPct val="150000"/>
              </a:lnSpc>
            </a:pPr>
            <a:r>
              <a:rPr lang="vi-VN">
                <a:solidFill>
                  <a:srgbClr val="FF3399"/>
                </a:solidFill>
                <a:latin typeface="UTM Avo" panose="02040603050506020204" pitchFamily="18" charset="0"/>
                <a:cs typeface="Times New Roman" panose="02020603050405020304" pitchFamily="18" charset="0"/>
              </a:rPr>
              <a:t>Bước 1:</a:t>
            </a:r>
            <a:r>
              <a:rPr lang="vi-VN">
                <a:latin typeface="UTM Avo" panose="02040603050506020204" pitchFamily="18" charset="0"/>
                <a:cs typeface="Times New Roman" panose="02020603050405020304" pitchFamily="18" charset="0"/>
              </a:rPr>
              <a:t> Nháy chuột vào</a:t>
            </a:r>
            <a:r>
              <a:rPr lang="en-US">
                <a:latin typeface="UTM Avo" panose="02040603050506020204" pitchFamily="18" charset="0"/>
                <a:cs typeface="Times New Roman" panose="02020603050405020304" pitchFamily="18" charset="0"/>
              </a:rPr>
              <a:t> </a:t>
            </a:r>
            <a:r>
              <a:rPr lang="vi-VN">
                <a:solidFill>
                  <a:srgbClr val="3DC3EC"/>
                </a:solidFill>
                <a:latin typeface="UTM Avo" panose="02040603050506020204" pitchFamily="18" charset="0"/>
                <a:cs typeface="Times New Roman" panose="02020603050405020304" pitchFamily="18" charset="0"/>
              </a:rPr>
              <a:t>Start</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ở góc dưới, bên trái màn hình nền để mở bảng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như Hình 29. </a:t>
            </a:r>
          </a:p>
        </p:txBody>
      </p:sp>
      <p:sp>
        <p:nvSpPr>
          <p:cNvPr id="3" name="Rectangle 2">
            <a:extLst>
              <a:ext uri="{FF2B5EF4-FFF2-40B4-BE49-F238E27FC236}">
                <a16:creationId xmlns:a16="http://schemas.microsoft.com/office/drawing/2014/main" id="{811E1BF9-46B0-4DC2-9097-DD703830B178}"/>
              </a:ext>
            </a:extLst>
          </p:cNvPr>
          <p:cNvSpPr/>
          <p:nvPr/>
        </p:nvSpPr>
        <p:spPr>
          <a:xfrm>
            <a:off x="2135555" y="339726"/>
            <a:ext cx="9555702"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Tắt máy tính đúng cách và một số thao tác cần lưu ý khi làm việc với máy tính.</a:t>
            </a:r>
          </a:p>
        </p:txBody>
      </p:sp>
      <p:grpSp>
        <p:nvGrpSpPr>
          <p:cNvPr id="4" name="Group 3">
            <a:extLst>
              <a:ext uri="{FF2B5EF4-FFF2-40B4-BE49-F238E27FC236}">
                <a16:creationId xmlns:a16="http://schemas.microsoft.com/office/drawing/2014/main" id="{8F8BA1BF-39BD-4E3C-965D-BDBD8CCC8054}"/>
              </a:ext>
            </a:extLst>
          </p:cNvPr>
          <p:cNvGrpSpPr/>
          <p:nvPr/>
        </p:nvGrpSpPr>
        <p:grpSpPr>
          <a:xfrm>
            <a:off x="581290" y="335687"/>
            <a:ext cx="1526272" cy="506292"/>
            <a:chOff x="581290" y="1091471"/>
            <a:chExt cx="1526272" cy="506292"/>
          </a:xfrm>
        </p:grpSpPr>
        <p:sp>
          <p:nvSpPr>
            <p:cNvPr id="5" name="Rectangle 4">
              <a:extLst>
                <a:ext uri="{FF2B5EF4-FFF2-40B4-BE49-F238E27FC236}">
                  <a16:creationId xmlns:a16="http://schemas.microsoft.com/office/drawing/2014/main" id="{B0542B4B-6018-4407-B71C-525944358540}"/>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9D26276B-7F4F-4712-91D8-716F427932D3}"/>
                </a:ext>
              </a:extLst>
            </p:cNvPr>
            <p:cNvSpPr/>
            <p:nvPr/>
          </p:nvSpPr>
          <p:spPr>
            <a:xfrm>
              <a:off x="581290" y="1091471"/>
              <a:ext cx="1266171" cy="506292"/>
            </a:xfrm>
            <a:prstGeom prst="rect">
              <a:avLst/>
            </a:prstGeom>
          </p:spPr>
          <p:txBody>
            <a:bodyPr wrap="square">
              <a:spAutoFit/>
            </a:bodyPr>
            <a:lstStyle/>
            <a:p>
              <a:pPr defTabSz="342900">
                <a:lnSpc>
                  <a:spcPct val="150000"/>
                </a:lnSpc>
              </a:pPr>
              <a:endParaRPr lang="vi-VN" sz="2000" dirty="0">
                <a:solidFill>
                  <a:srgbClr val="F03C69"/>
                </a:solidFill>
                <a:latin typeface="SVN-SAF"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3879499-1D1B-43EA-86A3-066902976BE4}"/>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4</a:t>
              </a:r>
              <a:endParaRPr lang="vi-VN" sz="2000">
                <a:solidFill>
                  <a:schemeClr val="bg1"/>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D47D505-8541-45F4-8BC0-0EE20BF1BC83}"/>
              </a:ext>
            </a:extLst>
          </p:cNvPr>
          <p:cNvSpPr/>
          <p:nvPr/>
        </p:nvSpPr>
        <p:spPr>
          <a:xfrm>
            <a:off x="581289" y="963588"/>
            <a:ext cx="1992945" cy="506292"/>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8E80BFE-0838-4017-924D-387037210A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69574" y="933771"/>
            <a:ext cx="4696670" cy="4259949"/>
          </a:xfrm>
          <a:prstGeom prst="rect">
            <a:avLst/>
          </a:prstGeom>
        </p:spPr>
      </p:pic>
      <p:sp>
        <p:nvSpPr>
          <p:cNvPr id="11" name="Rectangle 10">
            <a:extLst>
              <a:ext uri="{FF2B5EF4-FFF2-40B4-BE49-F238E27FC236}">
                <a16:creationId xmlns:a16="http://schemas.microsoft.com/office/drawing/2014/main" id="{F1601CD5-B904-45CB-BB46-E8FBCF46AC3C}"/>
              </a:ext>
            </a:extLst>
          </p:cNvPr>
          <p:cNvSpPr/>
          <p:nvPr/>
        </p:nvSpPr>
        <p:spPr>
          <a:xfrm>
            <a:off x="581290" y="2348551"/>
            <a:ext cx="6304701" cy="449034"/>
          </a:xfrm>
          <a:prstGeom prst="rect">
            <a:avLst/>
          </a:prstGeom>
        </p:spPr>
        <p:txBody>
          <a:bodyPr wrap="square">
            <a:spAutoFit/>
          </a:bodyPr>
          <a:lstStyle/>
          <a:p>
            <a:pPr algn="just" defTabSz="342900">
              <a:lnSpc>
                <a:spcPct val="150000"/>
              </a:lnSpc>
            </a:pPr>
            <a:r>
              <a:rPr lang="vi-VN">
                <a:solidFill>
                  <a:srgbClr val="FF3399"/>
                </a:solidFill>
                <a:latin typeface="UTM Avo" panose="02040603050506020204" pitchFamily="18" charset="0"/>
                <a:cs typeface="Times New Roman" panose="02020603050405020304" pitchFamily="18" charset="0"/>
              </a:rPr>
              <a:t>Bước </a:t>
            </a:r>
            <a:r>
              <a:rPr lang="en-US">
                <a:solidFill>
                  <a:srgbClr val="FF3399"/>
                </a:solidFill>
                <a:latin typeface="UTM Avo" panose="02040603050506020204" pitchFamily="18" charset="0"/>
                <a:cs typeface="Times New Roman" panose="02020603050405020304" pitchFamily="18" charset="0"/>
              </a:rPr>
              <a:t>2</a:t>
            </a:r>
            <a:r>
              <a:rPr lang="vi-VN">
                <a:solidFill>
                  <a:srgbClr val="FF3399"/>
                </a:solidFill>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Nháy chuột vào </a:t>
            </a:r>
            <a:r>
              <a:rPr lang="vi-VN">
                <a:solidFill>
                  <a:srgbClr val="3DC3EC"/>
                </a:solidFill>
                <a:latin typeface="UTM Avo" panose="02040603050506020204" pitchFamily="18" charset="0"/>
                <a:cs typeface="Times New Roman" panose="02020603050405020304" pitchFamily="18" charset="0"/>
              </a:rPr>
              <a:t>Power</a:t>
            </a:r>
            <a:r>
              <a:rPr lang="vi-VN">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79D2824F-5A47-4776-BFD8-2CED661977EB}"/>
              </a:ext>
            </a:extLst>
          </p:cNvPr>
          <p:cNvSpPr/>
          <p:nvPr/>
        </p:nvSpPr>
        <p:spPr>
          <a:xfrm>
            <a:off x="581289" y="2852837"/>
            <a:ext cx="6304701" cy="449034"/>
          </a:xfrm>
          <a:prstGeom prst="rect">
            <a:avLst/>
          </a:prstGeom>
        </p:spPr>
        <p:txBody>
          <a:bodyPr wrap="square">
            <a:spAutoFit/>
          </a:bodyPr>
          <a:lstStyle/>
          <a:p>
            <a:pPr algn="just" defTabSz="342900">
              <a:lnSpc>
                <a:spcPct val="150000"/>
              </a:lnSpc>
            </a:pPr>
            <a:r>
              <a:rPr lang="vi-VN">
                <a:solidFill>
                  <a:srgbClr val="FF3399"/>
                </a:solidFill>
                <a:latin typeface="UTM Avo" panose="02040603050506020204" pitchFamily="18" charset="0"/>
                <a:cs typeface="Times New Roman" panose="02020603050405020304" pitchFamily="18" charset="0"/>
              </a:rPr>
              <a:t>Bước </a:t>
            </a:r>
            <a:r>
              <a:rPr lang="en-US">
                <a:solidFill>
                  <a:srgbClr val="FF3399"/>
                </a:solidFill>
                <a:latin typeface="UTM Avo" panose="02040603050506020204" pitchFamily="18" charset="0"/>
                <a:cs typeface="Times New Roman" panose="02020603050405020304" pitchFamily="18" charset="0"/>
              </a:rPr>
              <a:t>3</a:t>
            </a:r>
            <a:r>
              <a:rPr lang="vi-VN">
                <a:solidFill>
                  <a:srgbClr val="FF3399"/>
                </a:solidFill>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Nháy chuột vào </a:t>
            </a:r>
            <a:r>
              <a:rPr lang="en-US">
                <a:solidFill>
                  <a:srgbClr val="3DC3EC"/>
                </a:solidFill>
                <a:latin typeface="UTM Avo" panose="02040603050506020204" pitchFamily="18" charset="0"/>
                <a:cs typeface="Times New Roman" panose="02020603050405020304" pitchFamily="18" charset="0"/>
              </a:rPr>
              <a:t>Shut down </a:t>
            </a:r>
            <a:r>
              <a:rPr lang="en-US">
                <a:latin typeface="UTM Avo" panose="02040603050506020204" pitchFamily="18" charset="0"/>
                <a:cs typeface="Times New Roman" panose="02020603050405020304" pitchFamily="18" charset="0"/>
              </a:rPr>
              <a:t>để tắt máy</a:t>
            </a:r>
            <a:r>
              <a:rPr lang="vi-VN">
                <a:latin typeface="UTM Avo" panose="020406030505060202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24291B12-97F2-4A9A-BC76-900C14D3DB61}"/>
              </a:ext>
            </a:extLst>
          </p:cNvPr>
          <p:cNvSpPr/>
          <p:nvPr/>
        </p:nvSpPr>
        <p:spPr>
          <a:xfrm>
            <a:off x="608704" y="3357123"/>
            <a:ext cx="6304701" cy="449034"/>
          </a:xfrm>
          <a:prstGeom prst="rect">
            <a:avLst/>
          </a:prstGeom>
        </p:spPr>
        <p:txBody>
          <a:bodyPr wrap="square">
            <a:spAutoFit/>
          </a:bodyPr>
          <a:lstStyle/>
          <a:p>
            <a:pPr algn="just" defTabSz="342900">
              <a:lnSpc>
                <a:spcPct val="150000"/>
              </a:lnSpc>
            </a:pPr>
            <a:r>
              <a:rPr lang="vi-VN">
                <a:solidFill>
                  <a:srgbClr val="FF3399"/>
                </a:solidFill>
                <a:latin typeface="UTM Avo" panose="02040603050506020204" pitchFamily="18" charset="0"/>
                <a:cs typeface="Times New Roman" panose="02020603050405020304" pitchFamily="18" charset="0"/>
              </a:rPr>
              <a:t>Bước </a:t>
            </a:r>
            <a:r>
              <a:rPr lang="en-US">
                <a:solidFill>
                  <a:srgbClr val="FF3399"/>
                </a:solidFill>
                <a:latin typeface="UTM Avo" panose="02040603050506020204" pitchFamily="18" charset="0"/>
                <a:cs typeface="Times New Roman" panose="02020603050405020304" pitchFamily="18" charset="0"/>
              </a:rPr>
              <a:t>4</a:t>
            </a:r>
            <a:r>
              <a:rPr lang="vi-VN">
                <a:solidFill>
                  <a:srgbClr val="FF3399"/>
                </a:solidFill>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Nhấn nút công tắc để tắt màn hình.</a:t>
            </a:r>
          </a:p>
        </p:txBody>
      </p:sp>
      <p:pic>
        <p:nvPicPr>
          <p:cNvPr id="15" name="Picture 14">
            <a:extLst>
              <a:ext uri="{FF2B5EF4-FFF2-40B4-BE49-F238E27FC236}">
                <a16:creationId xmlns:a16="http://schemas.microsoft.com/office/drawing/2014/main" id="{53CEBBEC-3782-4067-BBEC-A01B3CB676E8}"/>
              </a:ext>
            </a:extLst>
          </p:cNvPr>
          <p:cNvPicPr>
            <a:picLocks noChangeAspect="1"/>
          </p:cNvPicPr>
          <p:nvPr/>
        </p:nvPicPr>
        <p:blipFill>
          <a:blip r:embed="rId3"/>
          <a:stretch>
            <a:fillRect/>
          </a:stretch>
        </p:blipFill>
        <p:spPr>
          <a:xfrm>
            <a:off x="4056312" y="1497489"/>
            <a:ext cx="422382" cy="369584"/>
          </a:xfrm>
          <a:prstGeom prst="rect">
            <a:avLst/>
          </a:prstGeom>
        </p:spPr>
      </p:pic>
      <p:sp>
        <p:nvSpPr>
          <p:cNvPr id="10" name="Rectangle 9">
            <a:extLst>
              <a:ext uri="{FF2B5EF4-FFF2-40B4-BE49-F238E27FC236}">
                <a16:creationId xmlns:a16="http://schemas.microsoft.com/office/drawing/2014/main" id="{F9B78C78-F646-4ACD-165F-5E6D34F59615}"/>
              </a:ext>
            </a:extLst>
          </p:cNvPr>
          <p:cNvSpPr/>
          <p:nvPr/>
        </p:nvSpPr>
        <p:spPr>
          <a:xfrm>
            <a:off x="452523" y="352999"/>
            <a:ext cx="1655039" cy="458074"/>
          </a:xfrm>
          <a:prstGeom prst="rect">
            <a:avLst/>
          </a:prstGeom>
        </p:spPr>
        <p:txBody>
          <a:bodyPr wrap="square">
            <a:spAutoFit/>
          </a:bodyPr>
          <a:lstStyle/>
          <a:p>
            <a:pPr defTabSz="342900">
              <a:lnSpc>
                <a:spcPct val="150000"/>
              </a:lnSpc>
            </a:pPr>
            <a:r>
              <a:rPr lang="en-US" dirty="0">
                <a:solidFill>
                  <a:srgbClr val="F03C69"/>
                </a:solidFill>
                <a:latin typeface="Times New Roman" panose="02020603050405020304" pitchFamily="18" charset="0"/>
                <a:cs typeface="Times New Roman" panose="02020603050405020304" pitchFamily="18" charset="0"/>
              </a:rPr>
              <a:t>NHIỆM VỤ</a:t>
            </a:r>
            <a:endParaRPr lang="vi-VN" dirty="0">
              <a:solidFill>
                <a:srgbClr val="F03C6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57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667E6B-F8B1-48F7-90B2-9316AF7D37A1}"/>
              </a:ext>
            </a:extLst>
          </p:cNvPr>
          <p:cNvSpPr/>
          <p:nvPr/>
        </p:nvSpPr>
        <p:spPr>
          <a:xfrm>
            <a:off x="778328" y="439460"/>
            <a:ext cx="10386527" cy="5979077"/>
          </a:xfrm>
          <a:prstGeom prst="rect">
            <a:avLst/>
          </a:prstGeom>
          <a:solidFill>
            <a:srgbClr val="F3E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F0D776-10E0-4022-A30D-AC3D10C31174}"/>
              </a:ext>
            </a:extLst>
          </p:cNvPr>
          <p:cNvPicPr>
            <a:picLocks noChangeAspect="1"/>
          </p:cNvPicPr>
          <p:nvPr/>
        </p:nvPicPr>
        <p:blipFill>
          <a:blip r:embed="rId2"/>
          <a:stretch>
            <a:fillRect/>
          </a:stretch>
        </p:blipFill>
        <p:spPr>
          <a:xfrm>
            <a:off x="2059813" y="3428999"/>
            <a:ext cx="4210358" cy="2909455"/>
          </a:xfrm>
          <a:prstGeom prst="rect">
            <a:avLst/>
          </a:prstGeom>
        </p:spPr>
      </p:pic>
      <p:sp>
        <p:nvSpPr>
          <p:cNvPr id="9" name="Rectangle 8">
            <a:extLst>
              <a:ext uri="{FF2B5EF4-FFF2-40B4-BE49-F238E27FC236}">
                <a16:creationId xmlns:a16="http://schemas.microsoft.com/office/drawing/2014/main" id="{4D91C029-8D59-4A4E-A809-AD286F7BDF25}"/>
              </a:ext>
            </a:extLst>
          </p:cNvPr>
          <p:cNvSpPr/>
          <p:nvPr/>
        </p:nvSpPr>
        <p:spPr>
          <a:xfrm>
            <a:off x="849086" y="561342"/>
            <a:ext cx="10245012"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MỘT SỐ LƯU Ý KHI LÀM VIỆC VỚI MÁY TÍNH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Không nhận công tắc trên thân máy để</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tắt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Không ngắt điện khi máy tính đang hoạt động.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Trước khi tắt máy tính cần đóng các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phần mềm đang mở.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Không tự ý xoá các biểu tượng trên màn hình nền.</a:t>
            </a: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Không di chuyển màn hình, thân máy khi máy tính để bàn đang hoạt động.</a:t>
            </a:r>
          </a:p>
        </p:txBody>
      </p:sp>
      <p:pic>
        <p:nvPicPr>
          <p:cNvPr id="11" name="Picture 10" descr="A picture containing toy, doll, vector graphics&#10;&#10;Description automatically generated">
            <a:extLst>
              <a:ext uri="{FF2B5EF4-FFF2-40B4-BE49-F238E27FC236}">
                <a16:creationId xmlns:a16="http://schemas.microsoft.com/office/drawing/2014/main" id="{1FA1F7DE-4D84-4EFF-AFBF-096146B5A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018" y="3232803"/>
            <a:ext cx="3625197" cy="3625197"/>
          </a:xfrm>
          <a:prstGeom prst="rect">
            <a:avLst/>
          </a:prstGeom>
        </p:spPr>
      </p:pic>
    </p:spTree>
    <p:extLst>
      <p:ext uri="{BB962C8B-B14F-4D97-AF65-F5344CB8AC3E}">
        <p14:creationId xmlns:p14="http://schemas.microsoft.com/office/powerpoint/2010/main" val="312887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618</Words>
  <Application>Microsoft Office PowerPoint</Application>
  <PresentationFormat>Widescreen</PresentationFormat>
  <Paragraphs>59</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等线</vt:lpstr>
      <vt:lpstr>Arial</vt:lpstr>
      <vt:lpstr>Calibri</vt:lpstr>
      <vt:lpstr>Calibri Light</vt:lpstr>
      <vt:lpstr>iCiel Cadena</vt:lpstr>
      <vt:lpstr>SVN-SAF</vt:lpstr>
      <vt:lpstr>Times New Roman</vt:lpstr>
      <vt:lpstr>UTM Avo</vt:lpstr>
      <vt:lpstr>UTM HelvetIns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 - Nguyen Huu Phuc</dc:creator>
  <cp:lastModifiedBy>SAL - Nguyen Huu Phuc</cp:lastModifiedBy>
  <cp:revision>1</cp:revision>
  <dcterms:created xsi:type="dcterms:W3CDTF">2023-10-08T14:11:53Z</dcterms:created>
  <dcterms:modified xsi:type="dcterms:W3CDTF">2023-10-08T14:13:19Z</dcterms:modified>
</cp:coreProperties>
</file>