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2"/>
  </p:notesMasterIdLst>
  <p:sldIdLst>
    <p:sldId id="2955" r:id="rId2"/>
    <p:sldId id="3051" r:id="rId3"/>
    <p:sldId id="3052" r:id="rId4"/>
    <p:sldId id="3026" r:id="rId5"/>
    <p:sldId id="3027" r:id="rId6"/>
    <p:sldId id="3053" r:id="rId7"/>
    <p:sldId id="3069" r:id="rId8"/>
    <p:sldId id="3059" r:id="rId9"/>
    <p:sldId id="3070" r:id="rId10"/>
    <p:sldId id="3055" r:id="rId11"/>
    <p:sldId id="3060" r:id="rId12"/>
    <p:sldId id="3061" r:id="rId13"/>
    <p:sldId id="3064" r:id="rId14"/>
    <p:sldId id="3062" r:id="rId15"/>
    <p:sldId id="3063" r:id="rId16"/>
    <p:sldId id="3067" r:id="rId17"/>
    <p:sldId id="3068" r:id="rId18"/>
    <p:sldId id="3071" r:id="rId19"/>
    <p:sldId id="3072" r:id="rId20"/>
    <p:sldId id="30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8D7"/>
    <a:srgbClr val="FF3399"/>
    <a:srgbClr val="FFFFFF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6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09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561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008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037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id="{56ADBEA9-4753-4216-B9C7-0BC18E10E9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886C449E-54D0-4036-A6FC-F78B85EBA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A2344DCD-4835-48C5-AF8F-BE9F9742C1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:a16="http://schemas.microsoft.com/office/drawing/2014/main" id="{9D304ACA-2F41-447E-83BB-1A6BD5FABA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E9BB57-3685-4F68-BF48-AF85A47422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8949" y="271155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61" r:id="rId2"/>
    <p:sldLayoutId id="2147483753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33" y="740863"/>
            <a:ext cx="1664763" cy="1512215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F2FB119-5E53-4714-A6B6-455AA4640E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27" y="828844"/>
            <a:ext cx="6815919" cy="2091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EBF956-C03B-4D96-A23D-4FFB55639E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90658"/>
            <a:ext cx="1735904" cy="548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6932BD-7566-4DDC-A694-F2339BCDE2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152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9CEAD2-7F67-44D0-8C05-C025C33F2B9E}"/>
              </a:ext>
            </a:extLst>
          </p:cNvPr>
          <p:cNvSpPr/>
          <p:nvPr/>
        </p:nvSpPr>
        <p:spPr>
          <a:xfrm>
            <a:off x="2090772" y="395108"/>
            <a:ext cx="6728666" cy="642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THỰC HÀNH SỬ DỤNG BÀN PHÍM</a:t>
            </a:r>
            <a:endParaRPr lang="vi-VN" sz="2800" b="1" dirty="0">
              <a:solidFill>
                <a:srgbClr val="F03C69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30B782-FE7B-45AD-AA97-96F6CD2EE0FF}"/>
              </a:ext>
            </a:extLst>
          </p:cNvPr>
          <p:cNvSpPr/>
          <p:nvPr/>
        </p:nvSpPr>
        <p:spPr>
          <a:xfrm>
            <a:off x="762219" y="2182254"/>
            <a:ext cx="5028981" cy="4868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3000" dirty="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</a:t>
            </a:r>
            <a:r>
              <a:rPr lang="vi-VN" sz="3000" dirty="0">
                <a:latin typeface="UTM Avo" panose="02040603050506020204" pitchFamily="18" charset="0"/>
                <a:cs typeface="Times New Roman" panose="02020603050405020304" pitchFamily="18" charset="0"/>
              </a:rPr>
              <a:t> Đặt các ngón tay đúng </a:t>
            </a:r>
            <a:r>
              <a:rPr lang="vi-VN" sz="3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vị trí xuất phát </a:t>
            </a:r>
            <a:r>
              <a:rPr lang="vi-VN" sz="3000" dirty="0">
                <a:latin typeface="UTM Avo" panose="02040603050506020204" pitchFamily="18" charset="0"/>
                <a:cs typeface="Times New Roman" panose="02020603050405020304" pitchFamily="18" charset="0"/>
              </a:rPr>
              <a:t>trên </a:t>
            </a:r>
            <a:r>
              <a:rPr lang="vi-VN" sz="3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hàng phím cơ sở</a:t>
            </a:r>
            <a:r>
              <a:rPr lang="vi-VN" sz="3000" dirty="0">
                <a:latin typeface="UTM Avo" panose="02040603050506020204" pitchFamily="18" charset="0"/>
                <a:cs typeface="Times New Roman" panose="02020603050405020304" pitchFamily="18" charset="0"/>
              </a:rPr>
              <a:t> như </a:t>
            </a:r>
            <a:r>
              <a:rPr lang="vi-VN" sz="3000" b="1" dirty="0">
                <a:latin typeface="UTM Avo" panose="02040603050506020204" pitchFamily="18" charset="0"/>
                <a:cs typeface="Times New Roman" panose="02020603050405020304" pitchFamily="18" charset="0"/>
              </a:rPr>
              <a:t>Hình 33</a:t>
            </a:r>
            <a:endParaRPr lang="en-US" sz="30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3000" dirty="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</a:t>
            </a:r>
            <a:r>
              <a:rPr lang="vi-VN" sz="3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Di chuyển </a:t>
            </a:r>
            <a:r>
              <a:rPr lang="vi-VN" sz="3000" dirty="0">
                <a:latin typeface="UTM Avo" panose="02040603050506020204" pitchFamily="18" charset="0"/>
                <a:cs typeface="Times New Roman" panose="02020603050405020304" pitchFamily="18" charset="0"/>
              </a:rPr>
              <a:t>các ngón tay đến </a:t>
            </a:r>
            <a:r>
              <a:rPr lang="vi-VN" sz="3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 phím </a:t>
            </a:r>
            <a:r>
              <a:rPr lang="vi-VN" sz="3000" dirty="0">
                <a:latin typeface="UTM Avo" panose="02040603050506020204" pitchFamily="18" charset="0"/>
                <a:cs typeface="Times New Roman" panose="02020603050405020304" pitchFamily="18" charset="0"/>
              </a:rPr>
              <a:t>mà mỗi ngón phụ trách ở </a:t>
            </a:r>
            <a:r>
              <a:rPr lang="vi-VN" sz="3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hàng trên </a:t>
            </a:r>
            <a:r>
              <a:rPr lang="vi-VN" sz="3000" dirty="0">
                <a:latin typeface="UTM Avo" panose="02040603050506020204" pitchFamily="18" charset="0"/>
                <a:cs typeface="Times New Roman" panose="02020603050405020304" pitchFamily="18" charset="0"/>
              </a:rPr>
              <a:t>và </a:t>
            </a:r>
            <a:r>
              <a:rPr lang="vi-VN" sz="3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hàng dưới.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9C6AFC-3B14-4BBC-A6F1-AB870A3E40FA}"/>
              </a:ext>
            </a:extLst>
          </p:cNvPr>
          <p:cNvSpPr/>
          <p:nvPr/>
        </p:nvSpPr>
        <p:spPr>
          <a:xfrm>
            <a:off x="2135555" y="1020682"/>
            <a:ext cx="8841334" cy="71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3000" dirty="0">
                <a:latin typeface="UTM Avo" panose="02040603050506020204" pitchFamily="18" charset="0"/>
                <a:cs typeface="Times New Roman" panose="02020603050405020304" pitchFamily="18" charset="0"/>
              </a:rPr>
              <a:t>Em hãy đặt tay đúng cách trên bàn phím.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63716CA-1B0E-4B16-B5B7-81AE36E82D69}"/>
              </a:ext>
            </a:extLst>
          </p:cNvPr>
          <p:cNvGrpSpPr/>
          <p:nvPr/>
        </p:nvGrpSpPr>
        <p:grpSpPr>
          <a:xfrm>
            <a:off x="1754154" y="1091471"/>
            <a:ext cx="353408" cy="492699"/>
            <a:chOff x="1754154" y="1091471"/>
            <a:chExt cx="353408" cy="4926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2A25FE6-6ABA-4B90-8D38-91623F37A93D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335B2C7-131E-4774-972F-0A88C1DFA306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1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9FEF3F-9E04-44CD-86C8-B63C40C1D614}"/>
              </a:ext>
            </a:extLst>
          </p:cNvPr>
          <p:cNvSpPr/>
          <p:nvPr/>
        </p:nvSpPr>
        <p:spPr>
          <a:xfrm>
            <a:off x="539249" y="1582696"/>
            <a:ext cx="3685910" cy="92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dirty="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4000" dirty="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4000" dirty="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4000" dirty="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E432F9-E289-4F67-8B65-E4DB34C37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195847"/>
            <a:ext cx="6418176" cy="315737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F437CD5-89FE-00A7-9FA1-9B48E765BCC4}"/>
              </a:ext>
            </a:extLst>
          </p:cNvPr>
          <p:cNvSpPr/>
          <p:nvPr/>
        </p:nvSpPr>
        <p:spPr>
          <a:xfrm>
            <a:off x="412106" y="1091471"/>
            <a:ext cx="1843858" cy="49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 dirty="0">
                <a:solidFill>
                  <a:srgbClr val="F03C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 VỤ    </a:t>
            </a:r>
            <a:endParaRPr lang="vi-VN" sz="2000" dirty="0">
              <a:solidFill>
                <a:srgbClr val="F03C6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2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7990AA-8B9C-DC77-66E0-ACBD27477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117655"/>
            <a:ext cx="8686800" cy="4829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ED5E0D-467D-C690-4F44-1AC90CA09544}"/>
              </a:ext>
            </a:extLst>
          </p:cNvPr>
          <p:cNvSpPr txBox="1"/>
          <p:nvPr/>
        </p:nvSpPr>
        <p:spPr>
          <a:xfrm>
            <a:off x="780221" y="119891"/>
            <a:ext cx="11411779" cy="2766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vi-VN" sz="40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THỰC HÀNH SỬ DỤNG BÀN PHÍM</a:t>
            </a:r>
          </a:p>
          <a:p>
            <a:pPr defTabSz="342900">
              <a:lnSpc>
                <a:spcPct val="150000"/>
              </a:lnSpc>
            </a:pPr>
            <a:r>
              <a:rPr lang="vi-VN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Tập gõ 10 ngón với phần mềm 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RAPID TYPING</a:t>
            </a:r>
            <a:endParaRPr lang="vi-VN" sz="40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defTabSz="342900">
              <a:lnSpc>
                <a:spcPct val="150000"/>
              </a:lnSpc>
            </a:pPr>
            <a:endParaRPr lang="vi-VN" sz="4000" b="1" dirty="0">
              <a:solidFill>
                <a:srgbClr val="F03C69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30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47F2E8-8580-BEB7-810E-6E202D82B128}"/>
              </a:ext>
            </a:extLst>
          </p:cNvPr>
          <p:cNvSpPr txBox="1"/>
          <p:nvPr/>
        </p:nvSpPr>
        <p:spPr>
          <a:xfrm>
            <a:off x="1123122" y="1003853"/>
            <a:ext cx="1087340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4000" b="0" i="0" dirty="0">
                <a:effectLst/>
                <a:latin typeface="arial" panose="020B0604020202020204" pitchFamily="34" charset="0"/>
              </a:rPr>
              <a:t>Sau khi bạn hoàn thành bài gõ, màn hình kết quả sẽ hiện ra. Hãy nhìn ở cột đánh giá trên cùng theo các mức độ hiện ra để biết được điểm số của mình: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vi-VN" sz="4000" b="1" i="0" dirty="0">
                <a:solidFill>
                  <a:srgbClr val="FF0000"/>
                </a:solidFill>
                <a:effectLst/>
                <a:latin typeface="inherit"/>
              </a:rPr>
              <a:t>Could be better</a:t>
            </a:r>
            <a:r>
              <a:rPr lang="vi-VN" sz="4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: Kém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vi-VN" sz="4000" b="1" i="0" dirty="0">
                <a:solidFill>
                  <a:srgbClr val="FF0000"/>
                </a:solidFill>
                <a:effectLst/>
                <a:latin typeface="inherit"/>
              </a:rPr>
              <a:t>OK</a:t>
            </a:r>
            <a:r>
              <a:rPr lang="vi-VN" sz="4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: Tạm ổn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vi-VN" sz="4000" b="1" i="0" dirty="0">
                <a:solidFill>
                  <a:srgbClr val="FF0000"/>
                </a:solidFill>
                <a:effectLst/>
                <a:latin typeface="inherit"/>
              </a:rPr>
              <a:t>Good</a:t>
            </a:r>
            <a:r>
              <a:rPr lang="vi-VN" sz="4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: Tốt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vi-VN" sz="4000" b="1" i="0" dirty="0">
                <a:solidFill>
                  <a:srgbClr val="FF0000"/>
                </a:solidFill>
                <a:effectLst/>
                <a:latin typeface="inherit"/>
              </a:rPr>
              <a:t>Excellent</a:t>
            </a:r>
            <a:r>
              <a:rPr lang="vi-VN" sz="4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: Xuất sắc</a:t>
            </a:r>
          </a:p>
        </p:txBody>
      </p:sp>
    </p:spTree>
    <p:extLst>
      <p:ext uri="{BB962C8B-B14F-4D97-AF65-F5344CB8AC3E}">
        <p14:creationId xmlns:p14="http://schemas.microsoft.com/office/powerpoint/2010/main" val="398402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0D32984-C563-F847-3DB2-66855CDEA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575"/>
            <a:ext cx="11430000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21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978DA11-9E29-9387-3B07-D3217D4AF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575"/>
            <a:ext cx="11430000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734E55-21AB-D80C-9095-3C0AA7ACA89B}"/>
              </a:ext>
            </a:extLst>
          </p:cNvPr>
          <p:cNvSpPr txBox="1"/>
          <p:nvPr/>
        </p:nvSpPr>
        <p:spPr>
          <a:xfrm>
            <a:off x="4398065" y="3206523"/>
            <a:ext cx="7021995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500" b="0" i="0" dirty="0">
                <a:effectLst/>
                <a:latin typeface="arial" panose="020B0604020202020204" pitchFamily="34" charset="0"/>
              </a:rPr>
              <a:t>Ở phía dưới, nếu muốn qua bài kế tiếp các bạn tích chọn dòng </a:t>
            </a:r>
            <a:r>
              <a:rPr lang="vi-VN" sz="2500" b="1" i="0" dirty="0">
                <a:effectLst/>
                <a:latin typeface="arial" panose="020B0604020202020204" pitchFamily="34" charset="0"/>
              </a:rPr>
              <a:t>Go to the next lesson</a:t>
            </a:r>
            <a:r>
              <a:rPr lang="vi-VN" sz="2500" b="0" i="0" dirty="0">
                <a:effectLst/>
                <a:latin typeface="arial" panose="020B0604020202020204" pitchFamily="34" charset="0"/>
              </a:rPr>
              <a:t>, còn nếu muốn thực hiện lại bài vừa rồi hãy tích vào </a:t>
            </a:r>
            <a:r>
              <a:rPr lang="vi-VN" sz="2500" b="1" i="0" dirty="0">
                <a:effectLst/>
                <a:latin typeface="arial" panose="020B0604020202020204" pitchFamily="34" charset="0"/>
              </a:rPr>
              <a:t>Try again</a:t>
            </a:r>
            <a:r>
              <a:rPr lang="vi-VN" sz="2500" b="0" i="0" dirty="0">
                <a:effectLst/>
                <a:latin typeface="arial" panose="020B0604020202020204" pitchFamily="34" charset="0"/>
              </a:rPr>
              <a:t>. Tích xong các bạn nhấn nút </a:t>
            </a:r>
            <a:r>
              <a:rPr lang="vi-VN" sz="2500" b="1" i="0" dirty="0">
                <a:effectLst/>
                <a:latin typeface="arial" panose="020B0604020202020204" pitchFamily="34" charset="0"/>
              </a:rPr>
              <a:t>Go on</a:t>
            </a:r>
            <a:r>
              <a:rPr lang="vi-VN" sz="2500" b="0" i="0" dirty="0">
                <a:effectLst/>
                <a:latin typeface="arial" panose="020B0604020202020204" pitchFamily="34" charset="0"/>
              </a:rPr>
              <a:t> ở cuối màn hình.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12276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88447D-602C-475E-105F-5C687BF2AF79}"/>
              </a:ext>
            </a:extLst>
          </p:cNvPr>
          <p:cNvSpPr txBox="1"/>
          <p:nvPr/>
        </p:nvSpPr>
        <p:spPr>
          <a:xfrm>
            <a:off x="258417" y="843603"/>
            <a:ext cx="1065474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4000" b="0" i="0" dirty="0">
                <a:effectLst/>
                <a:latin typeface="arial" panose="020B0604020202020204" pitchFamily="34" charset="0"/>
              </a:rPr>
              <a:t>Nếu muốn thay đổi giữa các trình độ luyện tập, các bạn nhấn chọn nút hình quyển sổ ở góc trên bên trái của phần mềm. Tại đây sẽ có các mức độ luyện tập cho bạn gồm có: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vi-VN" sz="4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EN 1.Introduction: Khởi đầu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vi-VN" sz="4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EN 2. Beginner: Nghiệp dư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vi-VN" sz="4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EN 3. Experienced: Chuyên nghiệp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vi-VN" sz="4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EN 5. Testing: Kiểm tra</a:t>
            </a:r>
          </a:p>
        </p:txBody>
      </p:sp>
    </p:spTree>
    <p:extLst>
      <p:ext uri="{BB962C8B-B14F-4D97-AF65-F5344CB8AC3E}">
        <p14:creationId xmlns:p14="http://schemas.microsoft.com/office/powerpoint/2010/main" val="48822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CB2AB6A-C448-44B7-AD25-BA1B268D61E4}"/>
              </a:ext>
            </a:extLst>
          </p:cNvPr>
          <p:cNvGrpSpPr/>
          <p:nvPr/>
        </p:nvGrpSpPr>
        <p:grpSpPr>
          <a:xfrm>
            <a:off x="414536" y="410130"/>
            <a:ext cx="3761537" cy="1014929"/>
            <a:chOff x="371924" y="467376"/>
            <a:chExt cx="3761537" cy="101492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FC48B3D-BB5C-4C78-998C-7136AD938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924" y="467376"/>
              <a:ext cx="1280271" cy="101492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C2C465-FF9B-4667-A170-E54C3E646ACE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ECB7D36B-B1AE-4BF0-8A2D-25E99CAF3FA0}"/>
              </a:ext>
            </a:extLst>
          </p:cNvPr>
          <p:cNvSpPr/>
          <p:nvPr/>
        </p:nvSpPr>
        <p:spPr>
          <a:xfrm>
            <a:off x="613258" y="1425059"/>
            <a:ext cx="11037968" cy="1405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3000" b="1" dirty="0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3000" dirty="0">
                <a:latin typeface="UTM Avo" panose="02040603050506020204" pitchFamily="18" charset="0"/>
                <a:cs typeface="Times New Roman" panose="02020603050405020304" pitchFamily="18" charset="0"/>
              </a:rPr>
              <a:t>Trong hình sau, ngón tay nào đã đặt sai vị trí xuất phát trên hàng phím cơ sở?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89E8B2A-05C1-4367-9C65-A2EBB4E67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270" y="2040762"/>
            <a:ext cx="7689346" cy="481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CB2AB6A-C448-44B7-AD25-BA1B268D61E4}"/>
              </a:ext>
            </a:extLst>
          </p:cNvPr>
          <p:cNvGrpSpPr/>
          <p:nvPr/>
        </p:nvGrpSpPr>
        <p:grpSpPr>
          <a:xfrm>
            <a:off x="371924" y="384240"/>
            <a:ext cx="3761537" cy="1181202"/>
            <a:chOff x="371924" y="384240"/>
            <a:chExt cx="3761537" cy="118120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FC48B3D-BB5C-4C78-998C-7136AD938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924" y="384240"/>
              <a:ext cx="1280271" cy="118120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C2C465-FF9B-4667-A170-E54C3E646ACE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3047003-BDC1-441F-A0E1-7728E4169670}"/>
              </a:ext>
            </a:extLst>
          </p:cNvPr>
          <p:cNvSpPr/>
          <p:nvPr/>
        </p:nvSpPr>
        <p:spPr>
          <a:xfrm>
            <a:off x="371924" y="1425059"/>
            <a:ext cx="11031611" cy="184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4000" dirty="0">
                <a:latin typeface="UTM Avo" panose="02040603050506020204" pitchFamily="18" charset="0"/>
                <a:cs typeface="Times New Roman" panose="02020603050405020304" pitchFamily="18" charset="0"/>
              </a:rPr>
              <a:t>Em hãy luyện tập thêm cách gõ phím bằng phần mềm </a:t>
            </a:r>
            <a:r>
              <a:rPr lang="en-US" sz="4000" dirty="0">
                <a:latin typeface="UTM Avo" panose="02040603050506020204" pitchFamily="18" charset="0"/>
                <a:cs typeface="Times New Roman" panose="02020603050405020304" pitchFamily="18" charset="0"/>
              </a:rPr>
              <a:t>RAPID TYPING</a:t>
            </a:r>
            <a:r>
              <a:rPr lang="vi-VN" sz="40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 descr="A toy figurine on a table&#10;&#10;Description automatically generated with low confidence">
            <a:extLst>
              <a:ext uri="{FF2B5EF4-FFF2-40B4-BE49-F238E27FC236}">
                <a16:creationId xmlns:a16="http://schemas.microsoft.com/office/drawing/2014/main" id="{426BD880-986F-440C-9377-D5D1C474A1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3" b="10363"/>
          <a:stretch/>
        </p:blipFill>
        <p:spPr>
          <a:xfrm>
            <a:off x="5476249" y="2835685"/>
            <a:ext cx="4745666" cy="426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7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8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33" y="740863"/>
            <a:ext cx="1664763" cy="1512215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F2FB119-5E53-4714-A6B6-455AA4640E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27" y="828844"/>
            <a:ext cx="6815919" cy="2091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EBF956-C03B-4D96-A23D-4FFB55639E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90658"/>
            <a:ext cx="1735904" cy="548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6932BD-7566-4DDC-A694-F2339BCDE2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FCC58D-568A-8630-C24F-91DFA198D348}"/>
              </a:ext>
            </a:extLst>
          </p:cNvPr>
          <p:cNvSpPr txBox="1"/>
          <p:nvPr/>
        </p:nvSpPr>
        <p:spPr>
          <a:xfrm>
            <a:off x="4206612" y="2381480"/>
            <a:ext cx="28326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(TIẾT 3)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845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CB2AB6A-C448-44B7-AD25-BA1B268D61E4}"/>
              </a:ext>
            </a:extLst>
          </p:cNvPr>
          <p:cNvGrpSpPr/>
          <p:nvPr/>
        </p:nvGrpSpPr>
        <p:grpSpPr>
          <a:xfrm>
            <a:off x="371924" y="384240"/>
            <a:ext cx="3761537" cy="1181202"/>
            <a:chOff x="371924" y="384240"/>
            <a:chExt cx="3761537" cy="118120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FC48B3D-BB5C-4C78-998C-7136AD938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924" y="384240"/>
              <a:ext cx="1280271" cy="118120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C2C465-FF9B-4667-A170-E54C3E646ACE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3047003-BDC1-441F-A0E1-7728E4169670}"/>
              </a:ext>
            </a:extLst>
          </p:cNvPr>
          <p:cNvSpPr/>
          <p:nvPr/>
        </p:nvSpPr>
        <p:spPr>
          <a:xfrm>
            <a:off x="371924" y="1425059"/>
            <a:ext cx="11031611" cy="184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4000" dirty="0">
                <a:latin typeface="UTM Avo" panose="02040603050506020204" pitchFamily="18" charset="0"/>
                <a:cs typeface="Times New Roman" panose="02020603050405020304" pitchFamily="18" charset="0"/>
              </a:rPr>
              <a:t>Em hãy luyện tập thêm cách gõ phím bằng phần mềm </a:t>
            </a:r>
            <a:r>
              <a:rPr lang="en-US" sz="4000" dirty="0">
                <a:latin typeface="UTM Avo" panose="02040603050506020204" pitchFamily="18" charset="0"/>
                <a:cs typeface="Times New Roman" panose="02020603050405020304" pitchFamily="18" charset="0"/>
              </a:rPr>
              <a:t>RAPID TYPING</a:t>
            </a:r>
            <a:r>
              <a:rPr lang="vi-VN" sz="40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 descr="A toy figurine on a table&#10;&#10;Description automatically generated with low confidence">
            <a:extLst>
              <a:ext uri="{FF2B5EF4-FFF2-40B4-BE49-F238E27FC236}">
                <a16:creationId xmlns:a16="http://schemas.microsoft.com/office/drawing/2014/main" id="{426BD880-986F-440C-9377-D5D1C474A1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3" b="10363"/>
          <a:stretch/>
        </p:blipFill>
        <p:spPr>
          <a:xfrm>
            <a:off x="5476249" y="2835685"/>
            <a:ext cx="4745666" cy="426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5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56A26C7-1147-42FC-AADF-4ABDE0CAC4CB}"/>
              </a:ext>
            </a:extLst>
          </p:cNvPr>
          <p:cNvGrpSpPr/>
          <p:nvPr/>
        </p:nvGrpSpPr>
        <p:grpSpPr>
          <a:xfrm>
            <a:off x="987608" y="820943"/>
            <a:ext cx="8905008" cy="6276376"/>
            <a:chOff x="1768766" y="4552258"/>
            <a:chExt cx="7300588" cy="2237383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87463E55-27CE-4F53-84D3-A2D16AD8D959}"/>
                </a:ext>
              </a:extLst>
            </p:cNvPr>
            <p:cNvSpPr/>
            <p:nvPr/>
          </p:nvSpPr>
          <p:spPr>
            <a:xfrm>
              <a:off x="1768766" y="4644318"/>
              <a:ext cx="7212563" cy="2145323"/>
            </a:xfrm>
            <a:prstGeom prst="wedgeRoundRectCallout">
              <a:avLst>
                <a:gd name="adj1" fmla="val 32336"/>
                <a:gd name="adj2" fmla="val 14223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A6C8193F-D622-4D36-935C-6910A39E3518}"/>
                </a:ext>
              </a:extLst>
            </p:cNvPr>
            <p:cNvSpPr/>
            <p:nvPr/>
          </p:nvSpPr>
          <p:spPr>
            <a:xfrm>
              <a:off x="1856791" y="4552258"/>
              <a:ext cx="7212563" cy="2145323"/>
            </a:xfrm>
            <a:prstGeom prst="wedgeRoundRectCallout">
              <a:avLst>
                <a:gd name="adj1" fmla="val 54828"/>
                <a:gd name="adj2" fmla="val -1068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0009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2A6422E-1239-424D-A9AC-7C016DFA5003}"/>
              </a:ext>
            </a:extLst>
          </p:cNvPr>
          <p:cNvGrpSpPr/>
          <p:nvPr/>
        </p:nvGrpSpPr>
        <p:grpSpPr>
          <a:xfrm>
            <a:off x="0" y="-486346"/>
            <a:ext cx="4134561" cy="2508169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BFE8E40-0C04-41D1-A809-0C5B1905F92A}"/>
              </a:ext>
            </a:extLst>
          </p:cNvPr>
          <p:cNvSpPr/>
          <p:nvPr/>
        </p:nvSpPr>
        <p:spPr>
          <a:xfrm>
            <a:off x="1348061" y="987194"/>
            <a:ext cx="8076731" cy="5664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 defTabSz="342900">
              <a:lnSpc>
                <a:spcPct val="150000"/>
              </a:lnSpc>
            </a:pPr>
            <a:r>
              <a:rPr lang="vi-VN" sz="3500" dirty="0">
                <a:latin typeface="UTM Avo" panose="02040603050506020204" pitchFamily="18" charset="0"/>
                <a:cs typeface="Times New Roman" panose="02020603050405020304" pitchFamily="18" charset="0"/>
              </a:rPr>
              <a:t>Sau buổi thực hành đầu tiên, Khoa quan sát thấy có nhiều bạn </a:t>
            </a:r>
            <a:r>
              <a:rPr lang="vi-VN" sz="35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đặt tay </a:t>
            </a:r>
            <a:r>
              <a:rPr lang="vi-VN" sz="3500" dirty="0">
                <a:latin typeface="UTM Avo" panose="02040603050506020204" pitchFamily="18" charset="0"/>
                <a:cs typeface="Times New Roman" panose="02020603050405020304" pitchFamily="18" charset="0"/>
              </a:rPr>
              <a:t>vào </a:t>
            </a:r>
            <a:r>
              <a:rPr lang="vi-VN" sz="35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hàng phím </a:t>
            </a:r>
            <a:r>
              <a:rPr lang="en-US" sz="35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vi-VN" sz="35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3500" dirty="0">
                <a:latin typeface="UTM Avo" panose="02040603050506020204" pitchFamily="18" charset="0"/>
                <a:cs typeface="Times New Roman" panose="02020603050405020304" pitchFamily="18" charset="0"/>
              </a:rPr>
              <a:t>ó bạn đặt vào </a:t>
            </a:r>
            <a:r>
              <a:rPr lang="vi-VN" sz="35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hàng phím chữ</a:t>
            </a:r>
            <a:r>
              <a:rPr lang="en-US" sz="3500" dirty="0">
                <a:latin typeface="UTM Avo" panose="02040603050506020204" pitchFamily="18" charset="0"/>
                <a:cs typeface="Times New Roman" panose="02020603050405020304" pitchFamily="18" charset="0"/>
              </a:rPr>
              <a:t>, c</a:t>
            </a:r>
            <a:r>
              <a:rPr lang="vi-VN" sz="3500" dirty="0">
                <a:latin typeface="UTM Avo" panose="02040603050506020204" pitchFamily="18" charset="0"/>
                <a:cs typeface="Times New Roman" panose="02020603050405020304" pitchFamily="18" charset="0"/>
              </a:rPr>
              <a:t>ó bạn </a:t>
            </a:r>
            <a:r>
              <a:rPr lang="vi-VN" sz="35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gõ một </a:t>
            </a:r>
            <a:r>
              <a:rPr lang="en-US" sz="35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tay</a:t>
            </a:r>
            <a:r>
              <a:rPr lang="vi-VN" sz="3500" dirty="0">
                <a:latin typeface="UTM Avo" panose="02040603050506020204" pitchFamily="18" charset="0"/>
                <a:cs typeface="Times New Roman" panose="02020603050405020304" pitchFamily="18" charset="0"/>
              </a:rPr>
              <a:t>. Khoa </a:t>
            </a:r>
            <a:r>
              <a:rPr lang="en-US" sz="35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vi-VN" sz="3500" dirty="0">
                <a:latin typeface="UTM Avo" panose="02040603050506020204" pitchFamily="18" charset="0"/>
                <a:cs typeface="Times New Roman" panose="02020603050405020304" pitchFamily="18" charset="0"/>
              </a:rPr>
              <a:t> băn khoăn muốn hỏi thầy giáo </a:t>
            </a:r>
            <a:r>
              <a:rPr lang="vi-VN" sz="35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cách gõ bàn phím</a:t>
            </a:r>
            <a:r>
              <a:rPr lang="vi-VN" sz="3500" dirty="0">
                <a:latin typeface="UTM Avo" panose="02040603050506020204" pitchFamily="18" charset="0"/>
                <a:cs typeface="Times New Roman" panose="02020603050405020304" pitchFamily="18" charset="0"/>
              </a:rPr>
              <a:t> như thế nào cho </a:t>
            </a:r>
            <a:r>
              <a:rPr lang="vi-VN" sz="35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đúng và nhanh</a:t>
            </a:r>
            <a:r>
              <a:rPr lang="vi-VN" sz="3500" dirty="0">
                <a:latin typeface="UTM Avo" panose="02040603050506020204" pitchFamily="18" charset="0"/>
                <a:cs typeface="Times New Roman" panose="02020603050405020304" pitchFamily="18" charset="0"/>
              </a:rPr>
              <a:t>. Chúng ta cùng tìm hiểu với bạn Khoa nhé.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910934" y="185058"/>
            <a:ext cx="3076025" cy="87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 dirty="0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2A6B08-FE37-4400-8D20-98F9E6C6CA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4" b="91379" l="9605" r="89831">
                        <a14:foregroundMark x1="44068" y1="7471" x2="44068" y2="7471"/>
                        <a14:foregroundMark x1="41808" y1="46264" x2="41808" y2="46264"/>
                        <a14:foregroundMark x1="41808" y1="45690" x2="42373" y2="64655"/>
                        <a14:foregroundMark x1="42373" y1="64655" x2="35028" y2="75862"/>
                        <a14:foregroundMark x1="58192" y1="39368" x2="58192" y2="39368"/>
                        <a14:foregroundMark x1="46328" y1="37069" x2="46328" y2="37069"/>
                        <a14:foregroundMark x1="66667" y1="90230" x2="66667" y2="90230"/>
                        <a14:foregroundMark x1="65537" y1="91092" x2="65537" y2="91092"/>
                        <a14:foregroundMark x1="33898" y1="91379" x2="33898" y2="913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23866" y="3567770"/>
            <a:ext cx="1605245" cy="31560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55D21A-C41C-41DC-9408-91765CBA65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1064" y="1322032"/>
            <a:ext cx="488048" cy="43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1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-2.22222E-6 L -1.25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9471A51E-662A-4682-B870-767D840D89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1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E10EB54-4731-4DD5-8421-518086FEA3E2}"/>
              </a:ext>
            </a:extLst>
          </p:cNvPr>
          <p:cNvSpPr/>
          <p:nvPr/>
        </p:nvSpPr>
        <p:spPr>
          <a:xfrm>
            <a:off x="614526" y="292955"/>
            <a:ext cx="8211146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1. BÀN PHÍM </a:t>
            </a:r>
            <a:r>
              <a:rPr lang="vi-VN" sz="2800" b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MÁY TÍNH</a:t>
            </a:r>
            <a:endParaRPr lang="vi-VN" sz="2800" b="1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4887A39-7735-4207-A78B-68076D1A4286}"/>
              </a:ext>
            </a:extLst>
          </p:cNvPr>
          <p:cNvGrpSpPr/>
          <p:nvPr/>
        </p:nvGrpSpPr>
        <p:grpSpPr>
          <a:xfrm>
            <a:off x="604133" y="968721"/>
            <a:ext cx="10962947" cy="5364629"/>
            <a:chOff x="512219" y="900102"/>
            <a:chExt cx="10962947" cy="536462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AB2ABA5-E39F-453B-A1F6-A8A302CF76CF}"/>
                </a:ext>
              </a:extLst>
            </p:cNvPr>
            <p:cNvSpPr/>
            <p:nvPr/>
          </p:nvSpPr>
          <p:spPr>
            <a:xfrm>
              <a:off x="3379791" y="1086631"/>
              <a:ext cx="7173355" cy="6426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2800" b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Tìm hiểu về bàn phím máy tính</a:t>
              </a: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6B29C23-1986-4FCE-AE04-4E2E5FEDFBCC}"/>
                </a:ext>
              </a:extLst>
            </p:cNvPr>
            <p:cNvSpPr/>
            <p:nvPr/>
          </p:nvSpPr>
          <p:spPr>
            <a:xfrm>
              <a:off x="512219" y="1021436"/>
              <a:ext cx="10962947" cy="5243295"/>
            </a:xfrm>
            <a:prstGeom prst="roundRect">
              <a:avLst>
                <a:gd name="adj" fmla="val 3938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DA43EF-4FDA-4CA6-88C0-2BCCF27C1E7C}"/>
                </a:ext>
              </a:extLst>
            </p:cNvPr>
            <p:cNvSpPr/>
            <p:nvPr/>
          </p:nvSpPr>
          <p:spPr>
            <a:xfrm>
              <a:off x="747841" y="1807237"/>
              <a:ext cx="3269789" cy="41757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3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Quan sát bàn phím và các khu vực của bàn phím ở Hình 31, em hãy chỉ ra khu vực nào </a:t>
              </a:r>
              <a:r>
                <a:rPr lang="vi-VN" sz="30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có nhiều phím nhất</a:t>
              </a:r>
              <a:r>
                <a:rPr lang="vi-VN" sz="3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F981BEB-8658-4DB9-970A-DFF9F966A571}"/>
                </a:ext>
              </a:extLst>
            </p:cNvPr>
            <p:cNvGrpSpPr/>
            <p:nvPr/>
          </p:nvGrpSpPr>
          <p:grpSpPr>
            <a:xfrm>
              <a:off x="522612" y="900102"/>
              <a:ext cx="2898644" cy="880803"/>
              <a:chOff x="522612" y="900102"/>
              <a:chExt cx="2898644" cy="880803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0485714-67DE-444C-AB85-04CC1EF99EEE}"/>
                  </a:ext>
                </a:extLst>
              </p:cNvPr>
              <p:cNvGrpSpPr/>
              <p:nvPr/>
            </p:nvGrpSpPr>
            <p:grpSpPr>
              <a:xfrm>
                <a:off x="522612" y="1095583"/>
                <a:ext cx="2372989" cy="661656"/>
                <a:chOff x="5906375" y="1404722"/>
                <a:chExt cx="2372989" cy="661656"/>
              </a:xfrm>
            </p:grpSpPr>
            <p:sp>
              <p:nvSpPr>
                <p:cNvPr id="21" name="Rectangle: Top Corners Rounded 20">
                  <a:extLst>
                    <a:ext uri="{FF2B5EF4-FFF2-40B4-BE49-F238E27FC236}">
                      <a16:creationId xmlns:a16="http://schemas.microsoft.com/office/drawing/2014/main" id="{195ABAE6-A846-409B-85E5-4CD6FF370697}"/>
                    </a:ext>
                  </a:extLst>
                </p:cNvPr>
                <p:cNvSpPr/>
                <p:nvPr/>
              </p:nvSpPr>
              <p:spPr>
                <a:xfrm>
                  <a:off x="5981023" y="1404722"/>
                  <a:ext cx="2298341" cy="66165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2D5722D-C4D9-4D78-80B8-7026BEF70276}"/>
                    </a:ext>
                  </a:extLst>
                </p:cNvPr>
                <p:cNvSpPr/>
                <p:nvPr/>
              </p:nvSpPr>
              <p:spPr>
                <a:xfrm>
                  <a:off x="5906375" y="1465062"/>
                  <a:ext cx="2135017" cy="53322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5CFE52EF-B45D-41EF-AD98-6772D8E16074}"/>
                  </a:ext>
                </a:extLst>
              </p:cNvPr>
              <p:cNvGrpSpPr/>
              <p:nvPr/>
            </p:nvGrpSpPr>
            <p:grpSpPr>
              <a:xfrm rot="20419193">
                <a:off x="2468303" y="900102"/>
                <a:ext cx="952953" cy="880803"/>
                <a:chOff x="8974078" y="279854"/>
                <a:chExt cx="3397172" cy="3224225"/>
              </a:xfrm>
            </p:grpSpPr>
            <p:pic>
              <p:nvPicPr>
                <p:cNvPr id="19" name="Picture 5">
                  <a:extLst>
                    <a:ext uri="{FF2B5EF4-FFF2-40B4-BE49-F238E27FC236}">
                      <a16:creationId xmlns:a16="http://schemas.microsoft.com/office/drawing/2014/main" id="{1F1A57E2-D857-4D89-A4EF-C44572F690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>
                  <a:extLst>
                    <a:ext uri="{FF2B5EF4-FFF2-40B4-BE49-F238E27FC236}">
                      <a16:creationId xmlns:a16="http://schemas.microsoft.com/office/drawing/2014/main" id="{987D6516-EAFE-4645-8413-365F09D829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264793" y="565916"/>
                  <a:ext cx="2916628" cy="2768146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F4984E6-5DDB-4389-BA4B-99FF68DE7565}"/>
                  </a:ext>
                </a:extLst>
              </p:cNvPr>
              <p:cNvSpPr/>
              <p:nvPr/>
            </p:nvSpPr>
            <p:spPr>
              <a:xfrm>
                <a:off x="2792351" y="1002361"/>
                <a:ext cx="363894" cy="661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r>
                  <a:rPr lang="en-US" sz="2800" b="1">
                    <a:solidFill>
                      <a:schemeClr val="bg1"/>
                    </a:solidFill>
                    <a:latin typeface="UTM HelvetIns" panose="02040603050506020204" pitchFamily="18" charset="0"/>
                    <a:cs typeface="Times New Roman" panose="02020603050405020304" pitchFamily="18" charset="0"/>
                  </a:rPr>
                  <a:t>1</a:t>
                </a:r>
                <a:endParaRPr lang="vi-VN" sz="2800" b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5A2009BB-647F-46FB-BE93-05922FA959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7186" y="2091557"/>
            <a:ext cx="7559108" cy="3457715"/>
          </a:xfrm>
          <a:prstGeom prst="rect">
            <a:avLst/>
          </a:prstGeom>
        </p:spPr>
      </p:pic>
      <p:pic>
        <p:nvPicPr>
          <p:cNvPr id="32" name="Picture 4" descr="Káº¿t quáº£ hÃ¬nh áº£nh cho right icon">
            <a:extLst>
              <a:ext uri="{FF2B5EF4-FFF2-40B4-BE49-F238E27FC236}">
                <a16:creationId xmlns:a16="http://schemas.microsoft.com/office/drawing/2014/main" id="{1AAF4534-E7E3-4D4E-944C-1497CEC2F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351" y="5739424"/>
            <a:ext cx="403990" cy="40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66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79C63E-707A-4710-B1EF-6FE9CA5EB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21" y="1701914"/>
            <a:ext cx="12330788" cy="44683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478A4E-06BA-45DA-AB22-ADA7E3CBBA1E}"/>
              </a:ext>
            </a:extLst>
          </p:cNvPr>
          <p:cNvSpPr/>
          <p:nvPr/>
        </p:nvSpPr>
        <p:spPr>
          <a:xfrm>
            <a:off x="659402" y="534599"/>
            <a:ext cx="10667359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		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Khu vực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2 ở Hình 31 là khu vực chính của bàn phím. Khu vực này gồm có các hàng phím sau: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FDFFB2-CAD7-4A48-A9D5-A95A8F7F0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79" y="479322"/>
            <a:ext cx="734513" cy="653278"/>
          </a:xfrm>
          <a:prstGeom prst="rect">
            <a:avLst/>
          </a:prstGeom>
        </p:spPr>
      </p:pic>
      <p:pic>
        <p:nvPicPr>
          <p:cNvPr id="7" name="Picture 6" descr="A child with a stethoscope around her neck&#10;&#10;Description automatically generated with medium confidence">
            <a:extLst>
              <a:ext uri="{FF2B5EF4-FFF2-40B4-BE49-F238E27FC236}">
                <a16:creationId xmlns:a16="http://schemas.microsoft.com/office/drawing/2014/main" id="{8D8FD8FD-C842-41A6-958C-AC1D768705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2939" y="4288421"/>
            <a:ext cx="2429468" cy="249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1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A921B4-EBBD-416E-8330-F23B4CE15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282" y="1307914"/>
            <a:ext cx="6418176" cy="31573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767867-57A1-49DA-AB79-523D962B78FF}"/>
              </a:ext>
            </a:extLst>
          </p:cNvPr>
          <p:cNvSpPr/>
          <p:nvPr/>
        </p:nvSpPr>
        <p:spPr>
          <a:xfrm>
            <a:off x="739708" y="393625"/>
            <a:ext cx="10541002" cy="10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 dirty="0">
                <a:solidFill>
                  <a:srgbClr val="FFC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Cách đặt </a:t>
            </a:r>
            <a:r>
              <a:rPr lang="en-US" sz="2200" b="1" dirty="0" err="1">
                <a:solidFill>
                  <a:srgbClr val="FFC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tay</a:t>
            </a:r>
            <a:r>
              <a:rPr lang="en-US" sz="2200" b="1" dirty="0">
                <a:solidFill>
                  <a:srgbClr val="FFC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C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b="1" dirty="0">
                <a:solidFill>
                  <a:srgbClr val="FFC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C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bàn</a:t>
            </a:r>
            <a:r>
              <a:rPr lang="en-US" sz="2200" b="1" dirty="0">
                <a:solidFill>
                  <a:srgbClr val="FFC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C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phím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Khi gõ bàn phím em đặt tay ở </a:t>
            </a:r>
            <a:r>
              <a:rPr lang="vi-VN" sz="22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vị trí xuất phát </a:t>
            </a: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trên hàng phím cơ sở (xem Hình 33).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C25B42-3710-4CE2-8D40-1FCE38493968}"/>
              </a:ext>
            </a:extLst>
          </p:cNvPr>
          <p:cNvSpPr/>
          <p:nvPr/>
        </p:nvSpPr>
        <p:spPr>
          <a:xfrm>
            <a:off x="739708" y="1429742"/>
            <a:ext cx="4294408" cy="2579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Cách đặt tay ở vị trí xuất phát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Hai ngón trỏ đặt lên </a:t>
            </a:r>
            <a:r>
              <a:rPr lang="vi-VN" sz="22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hai phím có gờ (F và J)</a:t>
            </a: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, hai </a:t>
            </a:r>
            <a:r>
              <a:rPr lang="vi-VN" sz="22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ngón cái </a:t>
            </a: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đặt vào </a:t>
            </a:r>
            <a:r>
              <a:rPr lang="vi-VN" sz="22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phím cách</a:t>
            </a: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, các ngón khác đặt tương ứng các phím trên hàng cơ sở. </a:t>
            </a:r>
            <a:endParaRPr lang="en-US" sz="2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12182D-182B-40D0-BE8B-8C49296704C6}"/>
              </a:ext>
            </a:extLst>
          </p:cNvPr>
          <p:cNvSpPr/>
          <p:nvPr/>
        </p:nvSpPr>
        <p:spPr>
          <a:xfrm>
            <a:off x="739708" y="4465286"/>
            <a:ext cx="10447696" cy="1563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Để gõ </a:t>
            </a:r>
            <a:r>
              <a:rPr lang="vi-VN" sz="22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nhanh</a:t>
            </a: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và </a:t>
            </a:r>
            <a:r>
              <a:rPr lang="vi-VN" sz="22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chính xác</a:t>
            </a: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mỗi ngón tay chỉ gõ một số phím nhất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định. </a:t>
            </a:r>
            <a:r>
              <a:rPr lang="vi-VN" sz="2200" b="1" dirty="0">
                <a:latin typeface="UTM Avo" panose="02040603050506020204" pitchFamily="18" charset="0"/>
                <a:cs typeface="Times New Roman" panose="02020603050405020304" pitchFamily="18" charset="0"/>
              </a:rPr>
              <a:t>Hình 33 </a:t>
            </a: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minh hoạ các phím do ngón tay phụ trách. Em dùng đúng ngón tay để gõ đúng phím, Mỗi khi </a:t>
            </a:r>
            <a:r>
              <a:rPr lang="vi-VN" sz="22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gõ xong</a:t>
            </a: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, em </a:t>
            </a:r>
            <a:r>
              <a:rPr lang="vi-VN" sz="22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đưa ngón tay về vị trí xuất phát </a:t>
            </a: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trên </a:t>
            </a:r>
            <a:r>
              <a:rPr lang="vi-VN" sz="22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hàng phím </a:t>
            </a:r>
            <a:r>
              <a:rPr lang="en-US" sz="22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2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ơ sở</a:t>
            </a: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202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2C56621-5815-4F90-A76B-2D7D4D1D3A71}"/>
              </a:ext>
            </a:extLst>
          </p:cNvPr>
          <p:cNvGrpSpPr/>
          <p:nvPr/>
        </p:nvGrpSpPr>
        <p:grpSpPr>
          <a:xfrm>
            <a:off x="336588" y="284265"/>
            <a:ext cx="11226147" cy="6326741"/>
            <a:chOff x="191274" y="435050"/>
            <a:chExt cx="11226147" cy="30937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FCB5ADE-AF17-412C-B62E-1786F79D0558}"/>
                </a:ext>
              </a:extLst>
            </p:cNvPr>
            <p:cNvGrpSpPr/>
            <p:nvPr/>
          </p:nvGrpSpPr>
          <p:grpSpPr>
            <a:xfrm>
              <a:off x="191274" y="435050"/>
              <a:ext cx="11226147" cy="3093766"/>
              <a:chOff x="191274" y="435050"/>
              <a:chExt cx="11226147" cy="3093766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A2968F1-B047-4344-B076-57BC169FC099}"/>
                  </a:ext>
                </a:extLst>
              </p:cNvPr>
              <p:cNvGrpSpPr/>
              <p:nvPr/>
            </p:nvGrpSpPr>
            <p:grpSpPr>
              <a:xfrm>
                <a:off x="552795" y="917810"/>
                <a:ext cx="10864626" cy="2611006"/>
                <a:chOff x="1338207" y="943284"/>
                <a:chExt cx="9774290" cy="3851953"/>
              </a:xfrm>
            </p:grpSpPr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6BB72049-4C00-4153-8856-84F22C6B776B}"/>
                    </a:ext>
                  </a:extLst>
                </p:cNvPr>
                <p:cNvSpPr/>
                <p:nvPr/>
              </p:nvSpPr>
              <p:spPr>
                <a:xfrm>
                  <a:off x="1424711" y="1063553"/>
                  <a:ext cx="9687786" cy="3731684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E99CE156-71C8-49A0-BD06-1C45543F5F32}"/>
                    </a:ext>
                  </a:extLst>
                </p:cNvPr>
                <p:cNvSpPr/>
                <p:nvPr/>
              </p:nvSpPr>
              <p:spPr>
                <a:xfrm>
                  <a:off x="1338207" y="943284"/>
                  <a:ext cx="9687790" cy="3731682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EE23D12-BEE6-4D47-8A7E-5BDC6A73C2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1274" y="435050"/>
                <a:ext cx="998307" cy="883997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955E12F-86FA-4EB5-B8A5-060E6260EBEF}"/>
                </a:ext>
              </a:extLst>
            </p:cNvPr>
            <p:cNvSpPr/>
            <p:nvPr/>
          </p:nvSpPr>
          <p:spPr>
            <a:xfrm>
              <a:off x="852660" y="1095321"/>
              <a:ext cx="10196052" cy="17785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3000" b="1" dirty="0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Khu vực chính gồm: hàng phím số, hàng phim trên, hàng phim cơ</a:t>
              </a:r>
              <a:r>
                <a:rPr lang="en-US" sz="3000" b="1" dirty="0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sở</a:t>
              </a:r>
              <a:r>
                <a:rPr lang="vi-VN" sz="3000" b="1" dirty="0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algn="ctr" defTabSz="342900">
                <a:lnSpc>
                  <a:spcPct val="150000"/>
                </a:lnSpc>
              </a:pPr>
              <a:r>
                <a:rPr lang="vi-VN" sz="3000" b="1" dirty="0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hàng phím dưới và hàng phím chứa phím dấu cách. </a:t>
              </a:r>
              <a:endParaRPr lang="en-US" sz="3000" b="1" dirty="0">
                <a:solidFill>
                  <a:srgbClr val="F03C69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ctr" defTabSz="342900">
                <a:lnSpc>
                  <a:spcPct val="150000"/>
                </a:lnSpc>
                <a:spcBef>
                  <a:spcPts val="1200"/>
                </a:spcBef>
              </a:pPr>
              <a:r>
                <a:rPr lang="vi-VN" sz="3000" b="1" dirty="0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Mỗi ngón tay gõ đúng các phím phụ trách. Khi gõ xong, </a:t>
              </a:r>
              <a:endParaRPr lang="en-US" sz="3000" b="1" dirty="0">
                <a:solidFill>
                  <a:srgbClr val="F03C69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ctr" defTabSz="342900">
                <a:lnSpc>
                  <a:spcPct val="150000"/>
                </a:lnSpc>
              </a:pPr>
              <a:r>
                <a:rPr lang="vi-VN" sz="3000" b="1" dirty="0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đưa ngón tay về vị trí xuất phát trên hàng phím cơ sở.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196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A0BE78-E56E-9459-AABE-138C5FE16891}"/>
              </a:ext>
            </a:extLst>
          </p:cNvPr>
          <p:cNvSpPr/>
          <p:nvPr/>
        </p:nvSpPr>
        <p:spPr>
          <a:xfrm>
            <a:off x="795947" y="354397"/>
            <a:ext cx="9770221" cy="92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Các phím F, J thuộc hàng phím nào?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980F98-2903-EADD-DA1B-3926805D54C3}"/>
              </a:ext>
            </a:extLst>
          </p:cNvPr>
          <p:cNvSpPr/>
          <p:nvPr/>
        </p:nvSpPr>
        <p:spPr>
          <a:xfrm>
            <a:off x="1136402" y="1334821"/>
            <a:ext cx="3030194" cy="184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 dirty="0">
                <a:solidFill>
                  <a:srgbClr val="7FC354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>
                <a:latin typeface="UTM Avo" panose="02040603050506020204" pitchFamily="18" charset="0"/>
                <a:cs typeface="Times New Roman" panose="02020603050405020304" pitchFamily="18" charset="0"/>
              </a:rPr>
              <a:t>Hàng </a:t>
            </a:r>
            <a:r>
              <a:rPr lang="en-US" sz="4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phím</a:t>
            </a:r>
            <a:r>
              <a:rPr lang="en-US" sz="4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2C8B67-680F-AD1A-E1B5-BC6C3B0BB532}"/>
              </a:ext>
            </a:extLst>
          </p:cNvPr>
          <p:cNvSpPr/>
          <p:nvPr/>
        </p:nvSpPr>
        <p:spPr>
          <a:xfrm>
            <a:off x="7889854" y="1334821"/>
            <a:ext cx="3030194" cy="184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 dirty="0">
                <a:solidFill>
                  <a:srgbClr val="7FC354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C. </a:t>
            </a:r>
            <a:r>
              <a:rPr lang="vi-VN" sz="4000" dirty="0">
                <a:latin typeface="UTM Avo" panose="02040603050506020204" pitchFamily="18" charset="0"/>
                <a:cs typeface="Times New Roman" panose="02020603050405020304" pitchFamily="18" charset="0"/>
              </a:rPr>
              <a:t>Hàng phím dưới.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5A013D-F61F-834A-FD2F-15D397E08213}"/>
              </a:ext>
            </a:extLst>
          </p:cNvPr>
          <p:cNvSpPr/>
          <p:nvPr/>
        </p:nvSpPr>
        <p:spPr>
          <a:xfrm>
            <a:off x="4505779" y="1334820"/>
            <a:ext cx="3030195" cy="184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 dirty="0">
                <a:solidFill>
                  <a:srgbClr val="7FC354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B. </a:t>
            </a:r>
            <a:r>
              <a:rPr lang="vi-VN" sz="4000" dirty="0">
                <a:latin typeface="UTM Avo" panose="02040603050506020204" pitchFamily="18" charset="0"/>
                <a:cs typeface="Times New Roman" panose="02020603050405020304" pitchFamily="18" charset="0"/>
              </a:rPr>
              <a:t>Hàng phím cơ sở.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2D7F84-06FC-626E-B07A-D02F15D44065}"/>
              </a:ext>
            </a:extLst>
          </p:cNvPr>
          <p:cNvSpPr/>
          <p:nvPr/>
        </p:nvSpPr>
        <p:spPr>
          <a:xfrm>
            <a:off x="795947" y="2898185"/>
            <a:ext cx="9770221" cy="184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Khi gõ xong, các ngón tay của em phải đặt ở hàng phím nào?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C54D78-DF0E-8A52-46B5-ADC1F850E795}"/>
              </a:ext>
            </a:extLst>
          </p:cNvPr>
          <p:cNvSpPr/>
          <p:nvPr/>
        </p:nvSpPr>
        <p:spPr>
          <a:xfrm>
            <a:off x="1128812" y="4582842"/>
            <a:ext cx="3030194" cy="184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>
                <a:solidFill>
                  <a:srgbClr val="7FC354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A. </a:t>
            </a:r>
            <a:r>
              <a:rPr lang="en-US" sz="4000">
                <a:latin typeface="UTM Avo" panose="02040603050506020204" pitchFamily="18" charset="0"/>
                <a:cs typeface="Times New Roman" panose="02020603050405020304" pitchFamily="18" charset="0"/>
              </a:rPr>
              <a:t>Hàng phím trên.</a:t>
            </a:r>
            <a:endParaRPr lang="vi-VN" sz="4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5B5D85-94C3-9AA5-5AF2-2F42337AFF9F}"/>
              </a:ext>
            </a:extLst>
          </p:cNvPr>
          <p:cNvSpPr/>
          <p:nvPr/>
        </p:nvSpPr>
        <p:spPr>
          <a:xfrm>
            <a:off x="7882264" y="4582842"/>
            <a:ext cx="3030194" cy="184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>
                <a:solidFill>
                  <a:srgbClr val="7FC354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C. </a:t>
            </a:r>
            <a:r>
              <a:rPr lang="vi-VN" sz="4000">
                <a:latin typeface="UTM Avo" panose="02040603050506020204" pitchFamily="18" charset="0"/>
                <a:cs typeface="Times New Roman" panose="02020603050405020304" pitchFamily="18" charset="0"/>
              </a:rPr>
              <a:t>Hàng phím dưới.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FC5B5B-647A-6ABD-8D6A-5826B4263298}"/>
              </a:ext>
            </a:extLst>
          </p:cNvPr>
          <p:cNvSpPr/>
          <p:nvPr/>
        </p:nvSpPr>
        <p:spPr>
          <a:xfrm>
            <a:off x="4498189" y="4582841"/>
            <a:ext cx="3030195" cy="184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 dirty="0">
                <a:solidFill>
                  <a:srgbClr val="7FC354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B. </a:t>
            </a:r>
            <a:r>
              <a:rPr lang="vi-VN" sz="4000" dirty="0">
                <a:latin typeface="UTM Avo" panose="02040603050506020204" pitchFamily="18" charset="0"/>
                <a:cs typeface="Times New Roman" panose="02020603050405020304" pitchFamily="18" charset="0"/>
              </a:rPr>
              <a:t>Hàng phím cơ sở.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97D3A9C-8894-1AB5-C6CA-114F5493E027}"/>
              </a:ext>
            </a:extLst>
          </p:cNvPr>
          <p:cNvSpPr/>
          <p:nvPr/>
        </p:nvSpPr>
        <p:spPr>
          <a:xfrm>
            <a:off x="4277709" y="1516742"/>
            <a:ext cx="838150" cy="811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1DBA7DA-496D-528E-988E-ECAF797B5BD1}"/>
              </a:ext>
            </a:extLst>
          </p:cNvPr>
          <p:cNvSpPr/>
          <p:nvPr/>
        </p:nvSpPr>
        <p:spPr>
          <a:xfrm>
            <a:off x="4393321" y="4851133"/>
            <a:ext cx="617433" cy="6247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B20BC5-D9DF-696B-1C86-41B6F29A3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118" y="165833"/>
            <a:ext cx="983065" cy="9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2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CB2AB6A-C448-44B7-AD25-BA1B268D61E4}"/>
              </a:ext>
            </a:extLst>
          </p:cNvPr>
          <p:cNvGrpSpPr/>
          <p:nvPr/>
        </p:nvGrpSpPr>
        <p:grpSpPr>
          <a:xfrm>
            <a:off x="414536" y="410130"/>
            <a:ext cx="3761537" cy="1014929"/>
            <a:chOff x="371924" y="467376"/>
            <a:chExt cx="3761537" cy="101492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FC48B3D-BB5C-4C78-998C-7136AD938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924" y="467376"/>
              <a:ext cx="1280271" cy="101492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C2C465-FF9B-4667-A170-E54C3E646ACE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ECB7D36B-B1AE-4BF0-8A2D-25E99CAF3FA0}"/>
              </a:ext>
            </a:extLst>
          </p:cNvPr>
          <p:cNvSpPr/>
          <p:nvPr/>
        </p:nvSpPr>
        <p:spPr>
          <a:xfrm>
            <a:off x="613258" y="1425059"/>
            <a:ext cx="11037968" cy="1405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3000" b="1" dirty="0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3000" dirty="0">
                <a:latin typeface="UTM Avo" panose="02040603050506020204" pitchFamily="18" charset="0"/>
                <a:cs typeface="Times New Roman" panose="02020603050405020304" pitchFamily="18" charset="0"/>
              </a:rPr>
              <a:t>Trong hình sau, ngón tay nào đã đặt sai vị trí xuất phát trên hàng phím cơ sở?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89E8B2A-05C1-4367-9C65-A2EBB4E67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677" y="2165274"/>
            <a:ext cx="6539049" cy="409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8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8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33" y="740863"/>
            <a:ext cx="1664763" cy="1512215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F2FB119-5E53-4714-A6B6-455AA4640E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27" y="828844"/>
            <a:ext cx="6815919" cy="2091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EBF956-C03B-4D96-A23D-4FFB55639E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90658"/>
            <a:ext cx="1735904" cy="548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6932BD-7566-4DDC-A694-F2339BCDE2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FCC58D-568A-8630-C24F-91DFA198D348}"/>
              </a:ext>
            </a:extLst>
          </p:cNvPr>
          <p:cNvSpPr txBox="1"/>
          <p:nvPr/>
        </p:nvSpPr>
        <p:spPr>
          <a:xfrm>
            <a:off x="4206612" y="2381480"/>
            <a:ext cx="28326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(TIẾT 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684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5624</TotalTime>
  <Words>763</Words>
  <Application>Microsoft Office PowerPoint</Application>
  <PresentationFormat>Widescreen</PresentationFormat>
  <Paragraphs>68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等线</vt:lpstr>
      <vt:lpstr>Arial</vt:lpstr>
      <vt:lpstr>Arial</vt:lpstr>
      <vt:lpstr>Calibri</vt:lpstr>
      <vt:lpstr>iCiel Cadena</vt:lpstr>
      <vt:lpstr>inherit</vt:lpstr>
      <vt:lpstr>Segoe Print</vt:lpstr>
      <vt:lpstr>SVN-Androgyne</vt:lpstr>
      <vt:lpstr>SVN-SAF</vt:lpstr>
      <vt:lpstr>Tahoma</vt:lpstr>
      <vt:lpstr>Times New Roman</vt:lpstr>
      <vt:lpstr>UTM Avo</vt:lpstr>
      <vt:lpstr>UTM Bienvenue</vt:lpstr>
      <vt:lpstr>UTM HelvetIns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SAL - Nguyen Huu Phuc</cp:lastModifiedBy>
  <cp:revision>190</cp:revision>
  <dcterms:created xsi:type="dcterms:W3CDTF">2021-11-14T08:33:55Z</dcterms:created>
  <dcterms:modified xsi:type="dcterms:W3CDTF">2023-10-21T16:23:05Z</dcterms:modified>
</cp:coreProperties>
</file>