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79" r:id="rId7"/>
    <p:sldId id="264" r:id="rId8"/>
    <p:sldId id="265" r:id="rId9"/>
    <p:sldId id="266" r:id="rId10"/>
    <p:sldId id="268" r:id="rId11"/>
    <p:sldId id="269" r:id="rId12"/>
    <p:sldId id="270" r:id="rId13"/>
    <p:sldId id="267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64" d="100"/>
          <a:sy n="64" d="100"/>
        </p:scale>
        <p:origin x="6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5116-6C2F-4873-B24B-65D79D030A52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0F99-78F0-4C49-90FD-1B0A41EF8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82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5116-6C2F-4873-B24B-65D79D030A52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0F99-78F0-4C49-90FD-1B0A41EF8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94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5116-6C2F-4873-B24B-65D79D030A52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0F99-78F0-4C49-90FD-1B0A41EF8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89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5116-6C2F-4873-B24B-65D79D030A52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0F99-78F0-4C49-90FD-1B0A41EF8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06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5116-6C2F-4873-B24B-65D79D030A52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0F99-78F0-4C49-90FD-1B0A41EF8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5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5116-6C2F-4873-B24B-65D79D030A52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0F99-78F0-4C49-90FD-1B0A41EF8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43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5116-6C2F-4873-B24B-65D79D030A52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0F99-78F0-4C49-90FD-1B0A41EF8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83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5116-6C2F-4873-B24B-65D79D030A52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0F99-78F0-4C49-90FD-1B0A41EF8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77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5116-6C2F-4873-B24B-65D79D030A52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0F99-78F0-4C49-90FD-1B0A41EF8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75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5116-6C2F-4873-B24B-65D79D030A52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0F99-78F0-4C49-90FD-1B0A41EF8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11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5116-6C2F-4873-B24B-65D79D030A52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0F99-78F0-4C49-90FD-1B0A41EF8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69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85116-6C2F-4873-B24B-65D79D030A52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70F99-78F0-4C49-90FD-1B0A41EF8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1.wmf"/><Relationship Id="rId7" Type="http://schemas.openxmlformats.org/officeDocument/2006/relationships/oleObject" Target="../embeddings/oleObject2.bin"/><Relationship Id="rId12" Type="http://schemas.openxmlformats.org/officeDocument/2006/relationships/image" Target="../media/image7.gi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11" Type="http://schemas.openxmlformats.org/officeDocument/2006/relationships/image" Target="../media/image6.gif"/><Relationship Id="rId5" Type="http://schemas.openxmlformats.org/officeDocument/2006/relationships/image" Target="../media/image2.gif"/><Relationship Id="rId10" Type="http://schemas.openxmlformats.org/officeDocument/2006/relationships/image" Target="../media/image5.png"/><Relationship Id="rId4" Type="http://schemas.openxmlformats.org/officeDocument/2006/relationships/audio" Target="../media/audio1.wav"/><Relationship Id="rId9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4.wmf"/><Relationship Id="rId7" Type="http://schemas.openxmlformats.org/officeDocument/2006/relationships/image" Target="../media/image3.gi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11" Type="http://schemas.openxmlformats.org/officeDocument/2006/relationships/image" Target="../media/image7.gif"/><Relationship Id="rId5" Type="http://schemas.openxmlformats.org/officeDocument/2006/relationships/image" Target="../media/image1.wmf"/><Relationship Id="rId10" Type="http://schemas.openxmlformats.org/officeDocument/2006/relationships/image" Target="../media/image30.gif"/><Relationship Id="rId4" Type="http://schemas.openxmlformats.org/officeDocument/2006/relationships/oleObject" Target="../embeddings/oleObject4.bin"/><Relationship Id="rId9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tmp"/><Relationship Id="rId5" Type="http://schemas.openxmlformats.org/officeDocument/2006/relationships/image" Target="../media/image11.wmf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632504"/>
              </p:ext>
            </p:extLst>
          </p:nvPr>
        </p:nvGraphicFramePr>
        <p:xfrm>
          <a:off x="10099358" y="5026025"/>
          <a:ext cx="1998662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999793" imgH="1831543" progId="">
                  <p:embed/>
                </p:oleObj>
              </mc:Choice>
              <mc:Fallback>
                <p:oleObj name="Clip" r:id="rId2" imgW="1999793" imgH="1831543" progId="">
                  <p:embed/>
                  <p:pic>
                    <p:nvPicPr>
                      <p:cNvPr id="205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9358" y="5026025"/>
                        <a:ext cx="1998662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AutoShape 4">
            <a:hlinkClick r:id="" action="ppaction://noaction" highlightClick="1"/>
            <a:hlinkHover r:id="" action="ppaction://noaction">
              <a:snd r:embed="rId4" name="applause.wav"/>
            </a:hlinkHover>
          </p:cNvPr>
          <p:cNvSpPr>
            <a:spLocks noChangeArrowheads="1"/>
          </p:cNvSpPr>
          <p:nvPr/>
        </p:nvSpPr>
        <p:spPr bwMode="auto">
          <a:xfrm>
            <a:off x="8229600" y="6477000"/>
            <a:ext cx="330200" cy="230188"/>
          </a:xfrm>
          <a:prstGeom prst="actionButtonSou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2052" name="WordArt 14"/>
          <p:cNvSpPr>
            <a:spLocks noChangeArrowheads="1" noChangeShapeType="1" noTextEdit="1"/>
          </p:cNvSpPr>
          <p:nvPr/>
        </p:nvSpPr>
        <p:spPr bwMode="auto">
          <a:xfrm>
            <a:off x="3124200" y="381000"/>
            <a:ext cx="6324600" cy="2438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endParaRPr lang="en-US" sz="2800" kern="10">
              <a:ln w="12700">
                <a:solidFill>
                  <a:srgbClr val="00FF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720725" y="389415"/>
            <a:ext cx="11440160" cy="8127045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347039"/>
                <a:gd name="adj2" fmla="val 51052"/>
              </a:avLst>
            </a:prstTxWarp>
          </a:bodyPr>
          <a:lstStyle/>
          <a:p>
            <a:pPr algn="ctr">
              <a:defRPr/>
            </a:pPr>
            <a:r>
              <a:rPr lang="en-US" sz="8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Kính chào quý thầy cô giáo và các em học sinh </a:t>
            </a:r>
          </a:p>
        </p:txBody>
      </p:sp>
      <p:sp>
        <p:nvSpPr>
          <p:cNvPr id="2054" name="WordArt 20"/>
          <p:cNvSpPr>
            <a:spLocks noChangeArrowheads="1" noChangeShapeType="1" noTextEdit="1"/>
          </p:cNvSpPr>
          <p:nvPr/>
        </p:nvSpPr>
        <p:spPr bwMode="auto">
          <a:xfrm>
            <a:off x="4305300" y="3457575"/>
            <a:ext cx="3810000" cy="984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 cap="sq">
                  <a:solidFill>
                    <a:srgbClr val="FF0066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TIN HỌC</a:t>
            </a:r>
          </a:p>
          <a:p>
            <a:pPr algn="ctr"/>
            <a:r>
              <a:rPr lang="en-US" sz="3600" kern="10">
                <a:ln w="9525" cap="sq">
                  <a:solidFill>
                    <a:srgbClr val="FF0066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4</a:t>
            </a:r>
          </a:p>
        </p:txBody>
      </p:sp>
      <p:pic>
        <p:nvPicPr>
          <p:cNvPr id="2055" name="Picture 4" descr="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8" y="2955925"/>
            <a:ext cx="609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0" descr="1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5267326"/>
            <a:ext cx="1600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5" descr="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208213" y="4676775"/>
            <a:ext cx="60960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1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-47624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9" descr="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8100" y="1095376"/>
            <a:ext cx="609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9" descr="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944100" y="-823912"/>
            <a:ext cx="609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6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542234"/>
              </p:ext>
            </p:extLst>
          </p:nvPr>
        </p:nvGraphicFramePr>
        <p:xfrm>
          <a:off x="38100" y="-40640"/>
          <a:ext cx="14224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1278331" imgH="1273759" progId="">
                  <p:embed/>
                </p:oleObj>
              </mc:Choice>
              <mc:Fallback>
                <p:oleObj name="Clip" r:id="rId7" imgW="1278331" imgH="1273759" progId="">
                  <p:embed/>
                  <p:pic>
                    <p:nvPicPr>
                      <p:cNvPr id="206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" y="-40640"/>
                        <a:ext cx="14224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2" name="WordArt 19"/>
          <p:cNvSpPr>
            <a:spLocks noChangeArrowheads="1" noChangeShapeType="1" noTextEdit="1"/>
          </p:cNvSpPr>
          <p:nvPr/>
        </p:nvSpPr>
        <p:spPr bwMode="auto">
          <a:xfrm>
            <a:off x="3048000" y="152401"/>
            <a:ext cx="5943600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 cap="sq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3600" kern="10" dirty="0">
                <a:ln w="9525" cap="sq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 THỤY</a:t>
            </a:r>
          </a:p>
        </p:txBody>
      </p:sp>
      <p:pic>
        <p:nvPicPr>
          <p:cNvPr id="2063" name="Picture 29" descr="Bauernbar">
            <a:hlinkClick r:id="rId9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562600"/>
            <a:ext cx="4572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5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170" y="389415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5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1317310"/>
            <a:ext cx="990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8" descr="2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65776" y="2178051"/>
            <a:ext cx="182086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0" descr="2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2187576"/>
            <a:ext cx="14414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" name="TextBox 19"/>
          <p:cNvSpPr txBox="1">
            <a:spLocks noChangeArrowheads="1"/>
          </p:cNvSpPr>
          <p:nvPr/>
        </p:nvSpPr>
        <p:spPr bwMode="auto">
          <a:xfrm>
            <a:off x="2854325" y="4979988"/>
            <a:ext cx="6864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TRỊNH THỊ THANH DUNG</a:t>
            </a:r>
          </a:p>
        </p:txBody>
      </p:sp>
    </p:spTree>
    <p:extLst>
      <p:ext uri="{BB962C8B-B14F-4D97-AF65-F5344CB8AC3E}">
        <p14:creationId xmlns:p14="http://schemas.microsoft.com/office/powerpoint/2010/main" val="3604696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1524000" y="-26988"/>
            <a:ext cx="4884738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  <a:endParaRPr lang="vi-VN" altLang="vi-VN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1679575" y="765175"/>
            <a:ext cx="8953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Lệnh thực hiện phép tính</a:t>
            </a:r>
            <a:endParaRPr lang="vi-VN" altLang="vi-VN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47851" y="2025650"/>
            <a:ext cx="856932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b="1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cầu: </a:t>
            </a:r>
            <a:r>
              <a:rPr lang="en-US" altLang="vi-VN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và bạn hãy cùng nhau trao đổi, quan sát kết quả khi gõ lệnh và điền vào chỗ chấm vào bảng trang 109: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vi-VN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 2*5</a:t>
            </a:r>
            <a:endParaRPr lang="vi-VN" altLang="vi-V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20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113" y="5953126"/>
            <a:ext cx="16049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5999164"/>
            <a:ext cx="160496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5999164"/>
            <a:ext cx="16049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6046789"/>
            <a:ext cx="16049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6" y="6183314"/>
            <a:ext cx="13065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1" y="6230939"/>
            <a:ext cx="13065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1622425"/>
            <a:ext cx="7920038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3690939" y="3132138"/>
            <a:ext cx="3768725" cy="10080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Logo tính: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 x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5= 10</a:t>
            </a:r>
          </a:p>
          <a:p>
            <a:pPr algn="ctr" eaLnBrk="1" hangingPunct="1"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Hiển thị kết quả: 10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>
            <a:stCxn id="13" idx="1"/>
          </p:cNvCxnSpPr>
          <p:nvPr/>
        </p:nvCxnSpPr>
        <p:spPr>
          <a:xfrm flipH="1">
            <a:off x="2959100" y="3636964"/>
            <a:ext cx="731838" cy="288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487487" y="4922839"/>
            <a:ext cx="91455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Chú ý: </a:t>
            </a: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Trong Logo khi thực hiện phép toán có chứa dấu nhân và chia, sẽ được viết lần lượt như sau: * và  /</a:t>
            </a:r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56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1524000" y="-26988"/>
            <a:ext cx="4884738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  <a:endParaRPr lang="vi-VN" altLang="vi-VN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1679575" y="765175"/>
            <a:ext cx="8953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Lệnh thực hiện phép tính</a:t>
            </a:r>
            <a:endParaRPr lang="vi-VN" altLang="vi-VN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9575" y="2565400"/>
            <a:ext cx="4129088" cy="647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11" name="Rectangle 10"/>
          <p:cNvSpPr/>
          <p:nvPr/>
        </p:nvSpPr>
        <p:spPr>
          <a:xfrm>
            <a:off x="7104063" y="2565400"/>
            <a:ext cx="3484562" cy="647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79575" y="1412875"/>
            <a:ext cx="8953500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Cú pháp lệnh</a:t>
            </a: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 &lt;biểu thức&gt; </a:t>
            </a:r>
            <a:r>
              <a:rPr lang="en-US" alt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hoặc </a:t>
            </a: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 &lt;biểu thức&gt;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Trong đó: </a:t>
            </a: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 (Pr)</a:t>
            </a: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: Lệnh thực hiện phép toán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			  </a:t>
            </a: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thức</a:t>
            </a: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: Là các phép toán em cần tìm kết quả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	Ví dụ: Pr 2*5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22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1524000" y="-26988"/>
            <a:ext cx="4884738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  <a:endParaRPr lang="vi-VN" altLang="vi-VN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1679575" y="765175"/>
            <a:ext cx="8953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Lệnh thực hiện phép tính</a:t>
            </a:r>
            <a:endParaRPr lang="vi-VN" altLang="vi-VN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0700" y="1535114"/>
            <a:ext cx="88773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Thực hiện 2 phép tính dưới đây và cho biết kết quả: ( thời gian 1p)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a, 2*5+3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	b, 2*(5 + 3)</a:t>
            </a:r>
            <a:endParaRPr lang="vi-VN" altLang="vi-V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2952750" y="3843339"/>
            <a:ext cx="6553200" cy="2160587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có nhận xét gì về hai phép tính trên?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9062" y="2486027"/>
            <a:ext cx="8280400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 vậy:</a:t>
            </a:r>
          </a:p>
          <a:p>
            <a:pPr marL="285750" indent="-285750">
              <a:buFontTx/>
              <a:buChar char="-"/>
              <a:defRPr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thực hiện phép tính, em sử dụng lệnh PrinT (Pr)</a:t>
            </a:r>
          </a:p>
          <a:p>
            <a:pPr marL="285750" indent="-285750">
              <a:buFontTx/>
              <a:buChar char="-"/>
              <a:defRPr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Logo tuân theo quy tắc thực hiện phép tính  khi tính toán như toán học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70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113" y="5953126"/>
            <a:ext cx="16049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5999164"/>
            <a:ext cx="160496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5999164"/>
            <a:ext cx="16049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6046789"/>
            <a:ext cx="16049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6" y="6183314"/>
            <a:ext cx="13065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1" y="6230939"/>
            <a:ext cx="13065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435634" y="2653032"/>
            <a:ext cx="1023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= 13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016500" y="3155476"/>
            <a:ext cx="1025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= 16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01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6" grpId="0"/>
      <p:bldP spid="2" grpId="0"/>
      <p:bldP spid="2" grpId="1"/>
      <p:bldP spid="15" grpId="0"/>
      <p:bldP spid="1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2293" name="TextBox 1"/>
          <p:cNvSpPr txBox="1">
            <a:spLocks noChangeArrowheads="1"/>
          </p:cNvSpPr>
          <p:nvPr/>
        </p:nvSpPr>
        <p:spPr bwMode="auto">
          <a:xfrm>
            <a:off x="1524000" y="-26988"/>
            <a:ext cx="4884738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  <a:endParaRPr lang="vi-VN" altLang="vi-VN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1679575" y="765175"/>
            <a:ext cx="8953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Chọn phông chữ, kiểu chữ, cỡ chữ</a:t>
            </a:r>
            <a:endParaRPr lang="vi-VN" altLang="vi-VN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3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113" y="5399088"/>
            <a:ext cx="1604962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loud 18"/>
          <p:cNvSpPr/>
          <p:nvPr/>
        </p:nvSpPr>
        <p:spPr>
          <a:xfrm>
            <a:off x="4718051" y="3716339"/>
            <a:ext cx="4957763" cy="2166937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 các bước chọn phông chữ, kiểu chữ, cỡ chữ trong Logo?</a:t>
            </a:r>
          </a:p>
          <a:p>
            <a:pPr algn="ctr" eaLnBrk="1" hangingPunct="1">
              <a:defRPr/>
            </a:pPr>
            <a:r>
              <a:rPr lang="en-US" dirty="0"/>
              <a:t> </a:t>
            </a:r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3460751" y="2205039"/>
            <a:ext cx="72437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b="1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đôi:</a:t>
            </a:r>
            <a:endParaRPr lang="vi-VN" altLang="vi-VN" sz="4400" b="1" u="sng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4524375"/>
            <a:ext cx="17145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6563" y="1535114"/>
            <a:ext cx="4540250" cy="5133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2313" y="2233614"/>
            <a:ext cx="3162300" cy="2409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79689" y="1535114"/>
            <a:ext cx="12334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>
            <a:stCxn id="2" idx="2"/>
            <a:endCxn id="10" idx="0"/>
          </p:cNvCxnSpPr>
          <p:nvPr/>
        </p:nvCxnSpPr>
        <p:spPr>
          <a:xfrm>
            <a:off x="3197225" y="2058989"/>
            <a:ext cx="376238" cy="174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136901" y="5702300"/>
            <a:ext cx="12350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Bước 2</a:t>
            </a: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>
            <a:stCxn id="14" idx="3"/>
          </p:cNvCxnSpPr>
          <p:nvPr/>
        </p:nvCxnSpPr>
        <p:spPr>
          <a:xfrm flipV="1">
            <a:off x="4371975" y="4221164"/>
            <a:ext cx="1144588" cy="17414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39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1524000" y="-26988"/>
            <a:ext cx="55832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B. Hoạt động thực hành</a:t>
            </a:r>
            <a:endParaRPr lang="vi-VN" altLang="vi-VN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90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113" y="5953126"/>
            <a:ext cx="16049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5999164"/>
            <a:ext cx="160496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5999164"/>
            <a:ext cx="16049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6046789"/>
            <a:ext cx="16049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6" y="6183314"/>
            <a:ext cx="13065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1" y="6230939"/>
            <a:ext cx="13065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1484314"/>
            <a:ext cx="762000" cy="373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7" name="TextBox 6"/>
          <p:cNvSpPr txBox="1">
            <a:spLocks noChangeArrowheads="1"/>
          </p:cNvSpPr>
          <p:nvPr/>
        </p:nvSpPr>
        <p:spPr bwMode="auto">
          <a:xfrm>
            <a:off x="4316413" y="1270000"/>
            <a:ext cx="601821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lệnh để Logo thực hiện các biểu thức sau. Điền kết quả vào chỗ chấm: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10 + 4 x 25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80 + 45 + 55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2015 + 2016</a:t>
            </a:r>
            <a:endParaRPr lang="vi-VN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935413" y="765176"/>
            <a:ext cx="0" cy="54657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987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1524001" y="-26988"/>
            <a:ext cx="20812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vi-VN" altLang="vi-VN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4" name="TextBox 4"/>
          <p:cNvSpPr txBox="1">
            <a:spLocks noChangeArrowheads="1"/>
          </p:cNvSpPr>
          <p:nvPr/>
        </p:nvSpPr>
        <p:spPr bwMode="auto">
          <a:xfrm>
            <a:off x="1631950" y="908051"/>
            <a:ext cx="90360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Để có dòng chữ “Truong Tieu Hoc Long Son I”, em gõ lệnh nào dưới đây:</a:t>
            </a:r>
            <a:endParaRPr lang="vi-VN" altLang="vi-VN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19288" y="2279650"/>
            <a:ext cx="7993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A. Label “Truong Tieu Hoc Long Son I”</a:t>
            </a:r>
            <a:endParaRPr lang="vi-VN" alt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19288" y="3051175"/>
            <a:ext cx="79930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B. Lebal “Truong Tieu Hoc Long Son I”</a:t>
            </a:r>
            <a:endParaRPr lang="vi-VN" alt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19288" y="3852863"/>
            <a:ext cx="7993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C. Label [Truong Tieu Hoc Long Son I]</a:t>
            </a:r>
            <a:endParaRPr lang="vi-VN" alt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919288" y="4716463"/>
            <a:ext cx="7993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D. Lebal [Truong Tieu Hoc Long Son I]</a:t>
            </a:r>
            <a:endParaRPr lang="vi-VN" alt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9" name="Picture 12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113" y="5670550"/>
            <a:ext cx="16049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4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5716588"/>
            <a:ext cx="16049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2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5716588"/>
            <a:ext cx="16049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2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5764213"/>
            <a:ext cx="16049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2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6" y="5953126"/>
            <a:ext cx="1306513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2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1" y="6000751"/>
            <a:ext cx="1306513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089" y="2300288"/>
            <a:ext cx="82232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014" y="3711575"/>
            <a:ext cx="884237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589" y="3051175"/>
            <a:ext cx="8223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026" y="4716463"/>
            <a:ext cx="82232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08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8437" name="TextBox 1"/>
          <p:cNvSpPr txBox="1">
            <a:spLocks noChangeArrowheads="1"/>
          </p:cNvSpPr>
          <p:nvPr/>
        </p:nvSpPr>
        <p:spPr bwMode="auto">
          <a:xfrm>
            <a:off x="1524001" y="-26988"/>
            <a:ext cx="20812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vi-VN" altLang="vi-VN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8" name="TextBox 4"/>
          <p:cNvSpPr txBox="1">
            <a:spLocks noChangeArrowheads="1"/>
          </p:cNvSpPr>
          <p:nvPr/>
        </p:nvSpPr>
        <p:spPr bwMode="auto">
          <a:xfrm>
            <a:off x="1631950" y="908051"/>
            <a:ext cx="90360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Để thay đổi phông chữ, cỡ chữ trong Logo em chọn:</a:t>
            </a:r>
            <a:endParaRPr lang="vi-VN" altLang="vi-VN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19288" y="2279650"/>
            <a:ext cx="7993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A. Set → Pen Size</a:t>
            </a:r>
            <a:endParaRPr lang="vi-VN" alt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19288" y="3051175"/>
            <a:ext cx="79930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B. Set → Label Font</a:t>
            </a:r>
            <a:endParaRPr lang="vi-VN" alt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19288" y="3852863"/>
            <a:ext cx="7993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C. Set → Pen Color</a:t>
            </a:r>
            <a:endParaRPr lang="vi-VN" alt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919288" y="4716463"/>
            <a:ext cx="7993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D. Set → Flood Color</a:t>
            </a:r>
            <a:endParaRPr lang="vi-VN" alt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43" name="Picture 12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113" y="5670550"/>
            <a:ext cx="16049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4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5716588"/>
            <a:ext cx="16049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2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5716588"/>
            <a:ext cx="16049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2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5764213"/>
            <a:ext cx="16049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2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6" y="5953126"/>
            <a:ext cx="1306513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12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1" y="6000751"/>
            <a:ext cx="1306513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089" y="2300288"/>
            <a:ext cx="82232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300" y="2911475"/>
            <a:ext cx="884238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301" y="3873501"/>
            <a:ext cx="82232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026" y="4716463"/>
            <a:ext cx="82232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90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9461" name="TextBox 1"/>
          <p:cNvSpPr txBox="1">
            <a:spLocks noChangeArrowheads="1"/>
          </p:cNvSpPr>
          <p:nvPr/>
        </p:nvSpPr>
        <p:spPr bwMode="auto">
          <a:xfrm>
            <a:off x="1524001" y="-26988"/>
            <a:ext cx="20812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vi-VN" altLang="vi-VN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2" name="TextBox 4"/>
          <p:cNvSpPr txBox="1">
            <a:spLocks noChangeArrowheads="1"/>
          </p:cNvSpPr>
          <p:nvPr/>
        </p:nvSpPr>
        <p:spPr bwMode="auto">
          <a:xfrm>
            <a:off x="1631950" y="908051"/>
            <a:ext cx="90360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Phép tính nào sau đây khi thực hiện trong Logo cho kết quả là 9:</a:t>
            </a:r>
            <a:endParaRPr lang="vi-VN" altLang="vi-VN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19288" y="2279650"/>
            <a:ext cx="7993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A. PrinT 2x4+1</a:t>
            </a:r>
            <a:endParaRPr lang="vi-VN" alt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19288" y="3051175"/>
            <a:ext cx="79930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B. PrinT 2*5+1</a:t>
            </a:r>
            <a:endParaRPr lang="vi-VN" alt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19288" y="3852863"/>
            <a:ext cx="7993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C. Pr 2x5-1</a:t>
            </a:r>
            <a:endParaRPr lang="vi-VN" alt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919288" y="4716463"/>
            <a:ext cx="7993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D. Pr 2*4+1</a:t>
            </a:r>
            <a:endParaRPr lang="vi-VN" alt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7" name="Picture 12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113" y="5670550"/>
            <a:ext cx="16049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4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5716588"/>
            <a:ext cx="16049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2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5716588"/>
            <a:ext cx="16049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2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5764213"/>
            <a:ext cx="16049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2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6" y="5953126"/>
            <a:ext cx="1306513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12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1" y="6000751"/>
            <a:ext cx="1306513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089" y="2300288"/>
            <a:ext cx="82232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114" y="4594225"/>
            <a:ext cx="88423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301" y="3873501"/>
            <a:ext cx="82232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989" y="3054350"/>
            <a:ext cx="820737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96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13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5611813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3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6" y="5611813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6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3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226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Rectangle 10"/>
          <p:cNvSpPr>
            <a:spLocks noChangeArrowheads="1"/>
          </p:cNvSpPr>
          <p:nvPr/>
        </p:nvSpPr>
        <p:spPr bwMode="auto">
          <a:xfrm>
            <a:off x="1687514" y="733426"/>
            <a:ext cx="8245475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hãy chọn phông chữ, màu chữ, viết các lệnh để hiện thị dòng chữ theo mẫu, sau đó chia sẻ cho cả lớp quan sát.</a:t>
            </a:r>
            <a:endParaRPr lang="en-US" altLang="vi-VN" sz="4400" b="1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489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2636838"/>
            <a:ext cx="35433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570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13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5611813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3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6" y="5611813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6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3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226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xplosion 1 1"/>
          <p:cNvSpPr/>
          <p:nvPr/>
        </p:nvSpPr>
        <p:spPr>
          <a:xfrm>
            <a:off x="2235200" y="620713"/>
            <a:ext cx="7893050" cy="439261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xét tiết học</a:t>
            </a:r>
          </a:p>
        </p:txBody>
      </p:sp>
    </p:spTree>
    <p:extLst>
      <p:ext uri="{BB962C8B-B14F-4D97-AF65-F5344CB8AC3E}">
        <p14:creationId xmlns:p14="http://schemas.microsoft.com/office/powerpoint/2010/main" val="209375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03388" y="109538"/>
            <a:ext cx="1295400" cy="100806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" name="Oval 2"/>
          <p:cNvSpPr/>
          <p:nvPr/>
        </p:nvSpPr>
        <p:spPr>
          <a:xfrm>
            <a:off x="2063751" y="469901"/>
            <a:ext cx="1008063" cy="78422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4" name="Oval 3"/>
          <p:cNvSpPr/>
          <p:nvPr/>
        </p:nvSpPr>
        <p:spPr>
          <a:xfrm>
            <a:off x="2424113" y="830263"/>
            <a:ext cx="647700" cy="42386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3137504" y="44624"/>
            <a:ext cx="331853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7" name="Rectangle 6"/>
          <p:cNvSpPr/>
          <p:nvPr/>
        </p:nvSpPr>
        <p:spPr>
          <a:xfrm>
            <a:off x="5156912" y="1823887"/>
            <a:ext cx="3457075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</a:p>
        </p:txBody>
      </p:sp>
      <p:sp>
        <p:nvSpPr>
          <p:cNvPr id="8" name="Rectangle 7"/>
          <p:cNvSpPr/>
          <p:nvPr/>
        </p:nvSpPr>
        <p:spPr>
          <a:xfrm>
            <a:off x="6585126" y="2905726"/>
            <a:ext cx="2186817" cy="1107996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</a:p>
        </p:txBody>
      </p:sp>
      <p:sp>
        <p:nvSpPr>
          <p:cNvPr id="10" name="Rectangle 9"/>
          <p:cNvSpPr/>
          <p:nvPr/>
        </p:nvSpPr>
        <p:spPr>
          <a:xfrm>
            <a:off x="7289975" y="4084122"/>
            <a:ext cx="2844627" cy="1107996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pic>
        <p:nvPicPr>
          <p:cNvPr id="3081" name="Picture 10" descr="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150" y="139475"/>
            <a:ext cx="19748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9" descr="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488" y="1724435"/>
            <a:ext cx="1052512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9" descr="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783018" y="-1309754"/>
            <a:ext cx="831850" cy="38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516817" y="1196752"/>
            <a:ext cx="5240867" cy="923330"/>
          </a:xfrm>
          <a:prstGeom prst="rect">
            <a:avLst/>
          </a:prstGeom>
          <a:noFill/>
        </p:spPr>
        <p:txBody>
          <a:bodyPr>
            <a:spAutoFit/>
            <a:scene3d>
              <a:camera prst="perspectiveRelaxed"/>
              <a:lightRig rig="threePt" dir="t"/>
            </a:scene3d>
          </a:bodyPr>
          <a:lstStyle/>
          <a:p>
            <a:pPr algn="ctr">
              <a:defRPr/>
            </a:pPr>
            <a:r>
              <a:rPr lang="en-US" sz="5400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953128" y="5345340"/>
            <a:ext cx="2175321" cy="1107996"/>
          </a:xfrm>
          <a:prstGeom prst="rect">
            <a:avLst/>
          </a:prstGeom>
          <a:solidFill>
            <a:srgbClr val="7030A0"/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 !</a:t>
            </a:r>
          </a:p>
        </p:txBody>
      </p:sp>
      <p:pic>
        <p:nvPicPr>
          <p:cNvPr id="308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3716338"/>
            <a:ext cx="1482725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3716338"/>
            <a:ext cx="25241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193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52400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22533" name="TextBox 17"/>
          <p:cNvSpPr txBox="1">
            <a:spLocks noChangeArrowheads="1"/>
          </p:cNvSpPr>
          <p:nvPr/>
        </p:nvSpPr>
        <p:spPr bwMode="auto">
          <a:xfrm>
            <a:off x="1524000" y="-26988"/>
            <a:ext cx="1828800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vi-VN" altLang="vi-VN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8" name="TextBox 18"/>
          <p:cNvSpPr txBox="1">
            <a:spLocks noChangeArrowheads="1"/>
          </p:cNvSpPr>
          <p:nvPr/>
        </p:nvSpPr>
        <p:spPr bwMode="auto">
          <a:xfrm>
            <a:off x="1676401" y="1484313"/>
            <a:ext cx="87407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4400" dirty="0">
                <a:latin typeface="Times New Roman" pitchFamily="18" charset="0"/>
                <a:cs typeface="Times New Roman" pitchFamily="18" charset="0"/>
              </a:rPr>
              <a:t>* Về nhà em xem lại nội dung bài học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altLang="vi-VN" sz="4400" dirty="0">
                <a:latin typeface="Times New Roman" pitchFamily="18" charset="0"/>
                <a:cs typeface="Times New Roman" pitchFamily="18" charset="0"/>
              </a:rPr>
              <a:t>* Xem nội dung: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altLang="vi-VN" sz="4400" dirty="0">
                <a:latin typeface="Times New Roman" pitchFamily="18" charset="0"/>
                <a:cs typeface="Times New Roman" pitchFamily="18" charset="0"/>
              </a:rPr>
              <a:t>	B. Hoạt động thực hành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altLang="vi-VN" sz="4400" dirty="0">
                <a:latin typeface="Times New Roman" pitchFamily="18" charset="0"/>
                <a:cs typeface="Times New Roman" pitchFamily="18" charset="0"/>
              </a:rPr>
              <a:t>	C. Hoạt động ứng dụng, mở rộng. </a:t>
            </a:r>
          </a:p>
        </p:txBody>
      </p:sp>
      <p:pic>
        <p:nvPicPr>
          <p:cNvPr id="22535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3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5611813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3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6" y="5611813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6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3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226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706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1524000" y="0"/>
          <a:ext cx="14224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278331" imgH="1273759" progId="">
                  <p:embed/>
                </p:oleObj>
              </mc:Choice>
              <mc:Fallback>
                <p:oleObj name="Clip" r:id="rId2" imgW="1278331" imgH="1273759" progId="">
                  <p:embed/>
                  <p:pic>
                    <p:nvPicPr>
                      <p:cNvPr id="2355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142240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8669338" y="3429000"/>
          <a:ext cx="1998662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999793" imgH="1831543" progId="">
                  <p:embed/>
                </p:oleObj>
              </mc:Choice>
              <mc:Fallback>
                <p:oleObj name="Clip" r:id="rId4" imgW="1999793" imgH="1831543" progId="">
                  <p:embed/>
                  <p:pic>
                    <p:nvPicPr>
                      <p:cNvPr id="235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9338" y="3429000"/>
                        <a:ext cx="1998662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6" name="Picture 4" descr="1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33800"/>
            <a:ext cx="609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1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4191000" y="4419600"/>
            <a:ext cx="60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1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648700" y="-1409700"/>
            <a:ext cx="609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0" descr="1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86400"/>
            <a:ext cx="1600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0" descr="1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9" descr="1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990600"/>
            <a:ext cx="609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2" descr="FLOWERS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3" descr="FLOWERS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4" descr="bells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16" descr="bells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0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22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4600"/>
            <a:ext cx="685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22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2438400"/>
            <a:ext cx="685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8" name="WordArt 21"/>
          <p:cNvSpPr>
            <a:spLocks noChangeArrowheads="1" noChangeShapeType="1" noTextEdit="1"/>
          </p:cNvSpPr>
          <p:nvPr/>
        </p:nvSpPr>
        <p:spPr bwMode="auto">
          <a:xfrm>
            <a:off x="3048000" y="1143000"/>
            <a:ext cx="6629400" cy="3810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9" name="WordArt 22"/>
          <p:cNvSpPr>
            <a:spLocks noChangeArrowheads="1" noChangeShapeType="1" noTextEdit="1"/>
          </p:cNvSpPr>
          <p:nvPr/>
        </p:nvSpPr>
        <p:spPr bwMode="auto">
          <a:xfrm>
            <a:off x="2286000" y="3810000"/>
            <a:ext cx="76962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000082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và các em học sinh.</a:t>
            </a:r>
          </a:p>
        </p:txBody>
      </p:sp>
      <p:pic>
        <p:nvPicPr>
          <p:cNvPr id="23570" name="Picture 8" descr="2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75226" y="1554164"/>
            <a:ext cx="3178175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1" name="Picture 10" descr="2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95425"/>
            <a:ext cx="2516188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305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1125538"/>
            <a:ext cx="9672320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159375" y="1681164"/>
            <a:ext cx="3333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Tiến về trước n bước</a:t>
            </a: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211763" y="2133600"/>
            <a:ext cx="33321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Lùi lại sau n bước</a:t>
            </a: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211763" y="2565400"/>
            <a:ext cx="33321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Quay phải k độ</a:t>
            </a: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232401" y="3049589"/>
            <a:ext cx="3332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Quay trái k độ</a:t>
            </a: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232401" y="3481389"/>
            <a:ext cx="3332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Nhấc bút</a:t>
            </a: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232401" y="3933509"/>
            <a:ext cx="3332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Hạ bút</a:t>
            </a: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232401" y="4414838"/>
            <a:ext cx="63296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Xóa toàn bộ sân chơi, về vị trí xuất phát</a:t>
            </a: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159376" y="4840289"/>
            <a:ext cx="68497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Xóa toàn bộ sân chơi, đứng ở vị trí hiện tại</a:t>
            </a: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159376" y="5272089"/>
            <a:ext cx="51847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Rùa ẩn mình</a:t>
            </a: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141914" y="5732464"/>
            <a:ext cx="5184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Rùa hiện hình</a:t>
            </a: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159376" y="6218239"/>
            <a:ext cx="5184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Về vị trí xuất phát</a:t>
            </a: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0" name="TextBox 1"/>
          <p:cNvSpPr txBox="1">
            <a:spLocks noChangeArrowheads="1"/>
          </p:cNvSpPr>
          <p:nvPr/>
        </p:nvSpPr>
        <p:spPr bwMode="auto">
          <a:xfrm>
            <a:off x="434182" y="47626"/>
            <a:ext cx="114123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cho biết hành động của Rùa qua các lệnh sau:</a:t>
            </a:r>
            <a:endParaRPr lang="vi-VN" altLang="vi-VN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11" name="Picture 12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9" y="3335976"/>
            <a:ext cx="1700213" cy="333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9" y="2092326"/>
            <a:ext cx="70326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5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2" y="2940689"/>
            <a:ext cx="4953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1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79577" y="3142710"/>
            <a:ext cx="792088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u="sng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54</a:t>
            </a:r>
            <a:r>
              <a:rPr lang="en-US" sz="3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 viết chữ, </a:t>
            </a:r>
            <a:r>
              <a:rPr lang="en-US" sz="3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toán (tiết 1)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2279577" y="1351916"/>
            <a:ext cx="73437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Friday, </a:t>
            </a: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40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Tin học</a:t>
            </a:r>
            <a:endParaRPr lang="vi-VN" altLang="vi-VN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061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4363" y="425561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3143251" y="398217"/>
            <a:ext cx="23310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vi-VN" altLang="vi-VN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Block Arc 3"/>
          <p:cNvSpPr/>
          <p:nvPr/>
        </p:nvSpPr>
        <p:spPr>
          <a:xfrm rot="16889468">
            <a:off x="1389063" y="204152"/>
            <a:ext cx="1374776" cy="949325"/>
          </a:xfrm>
          <a:prstGeom prst="blockArc">
            <a:avLst>
              <a:gd name="adj1" fmla="val 10893882"/>
              <a:gd name="adj2" fmla="val 18955002"/>
              <a:gd name="adj3" fmla="val 2105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chemeClr val="tx1"/>
              </a:solidFill>
            </a:endParaRPr>
          </a:p>
        </p:txBody>
      </p:sp>
      <p:sp>
        <p:nvSpPr>
          <p:cNvPr id="5" name="Block Arc 4"/>
          <p:cNvSpPr/>
          <p:nvPr/>
        </p:nvSpPr>
        <p:spPr>
          <a:xfrm rot="16452198">
            <a:off x="1896269" y="374492"/>
            <a:ext cx="1158876" cy="858837"/>
          </a:xfrm>
          <a:prstGeom prst="blockArc">
            <a:avLst>
              <a:gd name="adj1" fmla="val 12538979"/>
              <a:gd name="adj2" fmla="val 18955002"/>
              <a:gd name="adj3" fmla="val 2105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chemeClr val="tx1"/>
              </a:solidFill>
            </a:endParaRPr>
          </a:p>
        </p:txBody>
      </p:sp>
      <p:sp>
        <p:nvSpPr>
          <p:cNvPr id="6" name="Block Arc 5"/>
          <p:cNvSpPr/>
          <p:nvPr/>
        </p:nvSpPr>
        <p:spPr>
          <a:xfrm rot="16452198">
            <a:off x="2452689" y="392113"/>
            <a:ext cx="790575" cy="822325"/>
          </a:xfrm>
          <a:prstGeom prst="blockArc">
            <a:avLst>
              <a:gd name="adj1" fmla="val 12538979"/>
              <a:gd name="adj2" fmla="val 18955002"/>
              <a:gd name="adj3" fmla="val 2105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847976" y="626111"/>
            <a:ext cx="295275" cy="36036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1920" y="1415575"/>
            <a:ext cx="118871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vi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Biết lệnh đầy đủ và lệnh viết tắt trong Logo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vi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được câu lệnh của Logo để điều khiển Rùa viết chữ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vi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được câu lệnh của Logo để thực hiện các phép tính số học.</a:t>
            </a:r>
            <a:endParaRPr lang="vi-VN" altLang="vi-VN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83"/>
          <a:stretch>
            <a:fillRect/>
          </a:stretch>
        </p:blipFill>
        <p:spPr bwMode="auto">
          <a:xfrm>
            <a:off x="1524000" y="5013326"/>
            <a:ext cx="91440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30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937" y="1036053"/>
            <a:ext cx="8531276" cy="5938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601826" y="1588628"/>
            <a:ext cx="3333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Tiến về trước n bước</a:t>
            </a: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674902" y="2090150"/>
            <a:ext cx="33321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Lùi lại sau n bước</a:t>
            </a: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674902" y="2550653"/>
            <a:ext cx="33321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Quay phải k độ</a:t>
            </a: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688140" y="2990902"/>
            <a:ext cx="3332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Quay trái k độ</a:t>
            </a: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701378" y="3510928"/>
            <a:ext cx="3332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Nhấc bút</a:t>
            </a: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689649" y="3973254"/>
            <a:ext cx="3332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Hạ bút</a:t>
            </a: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674901" y="4472790"/>
            <a:ext cx="5184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Xóa toàn bộ sân chơi, về vị trí xuất phát</a:t>
            </a:r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632680" y="4916100"/>
            <a:ext cx="54721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Xóa toàn bộ sân chơi, đứng ở vị trí hiện tại</a:t>
            </a:r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632680" y="5347088"/>
            <a:ext cx="51847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Rùa ẩn mình</a:t>
            </a: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674900" y="5849156"/>
            <a:ext cx="5184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Rùa hiện hình</a:t>
            </a: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601826" y="6275133"/>
            <a:ext cx="5184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Về vị trí xuất phát</a:t>
            </a: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0" name="TextBox 1"/>
          <p:cNvSpPr txBox="1">
            <a:spLocks noChangeArrowheads="1"/>
          </p:cNvSpPr>
          <p:nvPr/>
        </p:nvSpPr>
        <p:spPr bwMode="auto">
          <a:xfrm>
            <a:off x="-2075656" y="78513"/>
            <a:ext cx="8550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  <a:endParaRPr lang="vi-VN" altLang="vi-VN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12" name="Picture 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2319338"/>
            <a:ext cx="70326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5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3014664"/>
            <a:ext cx="4953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33" y="1091378"/>
            <a:ext cx="2822172" cy="579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1171" y="632872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Các lệnh em đã biết</a:t>
            </a:r>
          </a:p>
        </p:txBody>
      </p:sp>
    </p:spTree>
    <p:extLst>
      <p:ext uri="{BB962C8B-B14F-4D97-AF65-F5344CB8AC3E}">
        <p14:creationId xmlns:p14="http://schemas.microsoft.com/office/powerpoint/2010/main" val="351022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9221" name="TextBox 1"/>
          <p:cNvSpPr txBox="1">
            <a:spLocks noChangeArrowheads="1"/>
          </p:cNvSpPr>
          <p:nvPr/>
        </p:nvSpPr>
        <p:spPr bwMode="auto">
          <a:xfrm>
            <a:off x="1524000" y="-26988"/>
            <a:ext cx="4884738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  <a:endParaRPr lang="vi-VN" altLang="vi-VN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1679575" y="765175"/>
            <a:ext cx="8953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Lệnh viết chữ</a:t>
            </a:r>
            <a:endParaRPr lang="vi-VN" altLang="vi-VN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2606675"/>
            <a:ext cx="3044825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loud 8"/>
          <p:cNvSpPr/>
          <p:nvPr/>
        </p:nvSpPr>
        <p:spPr>
          <a:xfrm>
            <a:off x="5241926" y="2492375"/>
            <a:ext cx="4957763" cy="216535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 cho biết tên lệnh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 chữ?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dirty="0"/>
              <a:t>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08175" y="1484313"/>
            <a:ext cx="84963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và tìm hiểu sách giáo khoa trang 108 và trả lời câu hỏi sau:</a:t>
            </a:r>
            <a:endParaRPr lang="vi-VN" altLang="vi-VN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7180264" y="4784726"/>
            <a:ext cx="1081087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16726" y="5602289"/>
            <a:ext cx="17621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5400">
                <a:latin typeface="Times New Roman" panose="02020603050405020304" pitchFamily="18" charset="0"/>
                <a:cs typeface="Times New Roman" panose="02020603050405020304" pitchFamily="18" charset="0"/>
              </a:rPr>
              <a:t>Label</a:t>
            </a:r>
            <a:endParaRPr lang="vi-VN" altLang="vi-VN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29920" y="1812925"/>
            <a:ext cx="11013440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Cú pháp lệnh</a:t>
            </a: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Label [Noi dung]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Trong đó: </a:t>
            </a: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Label</a:t>
            </a: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: Tên lệnh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			  </a:t>
            </a: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 dung</a:t>
            </a: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: Nội dung cần viết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	Ví dụ: Label [Logo viet chu]</a:t>
            </a:r>
            <a:endParaRPr lang="vi-VN" altLang="vi-V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81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2" grpId="0" animBg="1"/>
      <p:bldP spid="2" grpId="1" animBg="1"/>
      <p:bldP spid="4" grpId="0"/>
      <p:bldP spid="4" grpId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1524000" y="-26988"/>
            <a:ext cx="4884738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  <a:endParaRPr lang="vi-VN" altLang="vi-VN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1679575" y="765175"/>
            <a:ext cx="8953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Lệnh viết chữ</a:t>
            </a:r>
            <a:endParaRPr lang="vi-VN" altLang="vi-VN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1" y="1328738"/>
            <a:ext cx="2436813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Box 11"/>
          <p:cNvSpPr txBox="1">
            <a:spLocks noChangeArrowheads="1"/>
          </p:cNvSpPr>
          <p:nvPr/>
        </p:nvSpPr>
        <p:spPr bwMode="auto">
          <a:xfrm>
            <a:off x="1774826" y="1558925"/>
            <a:ext cx="83534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cá nhân trên máy 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vi-VN" sz="3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Ví dụ: Label [Logo viet chu]</a:t>
            </a:r>
            <a:endParaRPr lang="vi-VN" altLang="vi-V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3357564"/>
            <a:ext cx="87058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3589338"/>
            <a:ext cx="9144000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61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150" y="1"/>
            <a:ext cx="19748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9" descr="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488" y="990601"/>
            <a:ext cx="1052512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9" descr="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809707" y="-1493044"/>
            <a:ext cx="831850" cy="38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63"/>
          <a:stretch>
            <a:fillRect/>
          </a:stretch>
        </p:blipFill>
        <p:spPr bwMode="auto">
          <a:xfrm>
            <a:off x="3509964" y="2246313"/>
            <a:ext cx="3989387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16"/>
          <p:cNvSpPr txBox="1">
            <a:spLocks noChangeArrowheads="1"/>
          </p:cNvSpPr>
          <p:nvPr/>
        </p:nvSpPr>
        <p:spPr bwMode="auto">
          <a:xfrm>
            <a:off x="1558926" y="768351"/>
            <a:ext cx="75612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em, để có được dòng chữ như dưới đây em làm thế nào:</a:t>
            </a:r>
            <a:endParaRPr lang="vi-VN" altLang="vi-VN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1" name="Picture 12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113" y="5399088"/>
            <a:ext cx="1604962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2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5445126"/>
            <a:ext cx="1604963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2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5445126"/>
            <a:ext cx="1604962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2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5492751"/>
            <a:ext cx="1604962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2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6" y="5732464"/>
            <a:ext cx="130651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1" y="5780089"/>
            <a:ext cx="130651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198" y="2024142"/>
            <a:ext cx="6868917" cy="3468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2222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916</Words>
  <Application>Microsoft Office PowerPoint</Application>
  <PresentationFormat>Widescreen</PresentationFormat>
  <Paragraphs>130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</dc:creator>
  <cp:lastModifiedBy>SAL - Nguyen Huu Phuc</cp:lastModifiedBy>
  <cp:revision>11</cp:revision>
  <dcterms:created xsi:type="dcterms:W3CDTF">2021-04-02T01:10:26Z</dcterms:created>
  <dcterms:modified xsi:type="dcterms:W3CDTF">2023-06-02T14:56:18Z</dcterms:modified>
</cp:coreProperties>
</file>