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5" r:id="rId4"/>
    <p:sldId id="286" r:id="rId5"/>
    <p:sldId id="287" r:id="rId6"/>
    <p:sldId id="260" r:id="rId7"/>
    <p:sldId id="272" r:id="rId8"/>
    <p:sldId id="273" r:id="rId9"/>
    <p:sldId id="274" r:id="rId10"/>
    <p:sldId id="275" r:id="rId11"/>
    <p:sldId id="278" r:id="rId12"/>
    <p:sldId id="276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48" y="4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2,'-21'0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38:45.30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82 21,'-41'0,"20"-21,1 21,20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30T00:11:55.2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0 246,'21'-20,"-21"20</inkml:trace>
  <inkml:trace contextRef="#ctx0" brushRef="#br0" timeOffset="640">208 0,'41'41</inkml:trace>
  <inkml:trace contextRef="#ctx0" brushRef="#br0" timeOffset="5070">519 123,'-21'-20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6:08.9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 0,'0'21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2:11.6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21,'-21'0</inkml:trace>
  <inkml:trace contextRef="#ctx0" brushRef="#br0" timeOffset="78">21 21,'0'0,"0"-21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30T00:19:55.34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customXml" Target="../ink/ink5.xml"/><Relationship Id="rId4" Type="http://schemas.openxmlformats.org/officeDocument/2006/relationships/customXml" Target="../ink/ink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2362200" y="24765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98500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533400" y="267969"/>
            <a:ext cx="8077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 GIA THỤY</a:t>
            </a: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19200" y="48260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TRỊNH THỊ THANH DUNG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1104900"/>
            <a:ext cx="8534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</a:rPr>
              <a:t>BT 4.</a:t>
            </a:r>
            <a:r>
              <a:rPr lang="en-US" sz="2400" b="1">
                <a:solidFill>
                  <a:srgbClr val="FF0000"/>
                </a:solidFill>
              </a:rPr>
              <a:t> Viết các lệnh điều khiển rùa vẽ hình tam giác có chiều dài  cạnh 60 bước và góc 60 độ </a:t>
            </a:r>
          </a:p>
          <a:p>
            <a:pPr>
              <a:buNone/>
            </a:pPr>
            <a:endParaRPr lang="en-US" sz="240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sp>
        <p:nvSpPr>
          <p:cNvPr id="28" name="Isosceles Triangle 27"/>
          <p:cNvSpPr/>
          <p:nvPr/>
        </p:nvSpPr>
        <p:spPr>
          <a:xfrm>
            <a:off x="5943600" y="4381500"/>
            <a:ext cx="304800" cy="22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905500" y="2514600"/>
            <a:ext cx="2286000" cy="1905000"/>
          </a:xfrm>
          <a:prstGeom prst="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flipV="1">
            <a:off x="6096000" y="17907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flipV="1">
            <a:off x="5867400" y="2247900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7317800" flipV="1">
            <a:off x="7723404" y="3252195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14414526" flipV="1">
            <a:off x="5979956" y="4366238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564037">
            <a:off x="6287658" y="2105276"/>
            <a:ext cx="823623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RT 120</a:t>
            </a:r>
            <a:endParaRPr lang="en-US"/>
          </a:p>
        </p:txBody>
      </p:sp>
      <p:sp>
        <p:nvSpPr>
          <p:cNvPr id="20" name="Arc 19"/>
          <p:cNvSpPr/>
          <p:nvPr/>
        </p:nvSpPr>
        <p:spPr>
          <a:xfrm rot="17462709" flipV="1">
            <a:off x="5887545" y="2175621"/>
            <a:ext cx="381000" cy="304800"/>
          </a:xfrm>
          <a:prstGeom prst="arc">
            <a:avLst>
              <a:gd name="adj1" fmla="val 17057831"/>
              <a:gd name="adj2" fmla="val 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001000" y="34671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 rot="2750251" flipV="1">
            <a:off x="7792545" y="3252735"/>
            <a:ext cx="381000" cy="304800"/>
          </a:xfrm>
          <a:prstGeom prst="arc">
            <a:avLst>
              <a:gd name="adj1" fmla="val 17057831"/>
              <a:gd name="adj2" fmla="val 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19717753">
            <a:off x="7427333" y="3806883"/>
            <a:ext cx="823623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RT 120</a:t>
            </a: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143000" y="1485900"/>
            <a:ext cx="30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00600" y="1485900"/>
            <a:ext cx="1828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09600" y="2247900"/>
            <a:ext cx="2971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</a:rPr>
              <a:t>Cs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</a:rPr>
              <a:t>FD 60 RT 120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</a:rPr>
              <a:t>DF 60 RT 120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</a:rPr>
              <a:t>FD 60 RT 120</a:t>
            </a:r>
          </a:p>
        </p:txBody>
      </p:sp>
      <p:pic>
        <p:nvPicPr>
          <p:cNvPr id="27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13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3250" y="4427538"/>
              <a:ext cx="1588" cy="7937"/>
            </p14:xfrm>
          </p:contentPart>
        </mc:Choice>
        <mc:Fallback xmlns="">
          <p:pic>
            <p:nvPicPr>
              <p:cNvPr id="513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71962" y="4418158"/>
                <a:ext cx="84164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1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78538" y="4598988"/>
              <a:ext cx="7937" cy="7937"/>
            </p14:xfrm>
          </p:contentPart>
        </mc:Choice>
        <mc:Fallback xmlns="">
          <p:pic>
            <p:nvPicPr>
              <p:cNvPr id="51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69158" y="4589608"/>
                <a:ext cx="26697" cy="2669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8" grpId="0" animBg="1"/>
      <p:bldP spid="13" grpId="0" animBg="1"/>
      <p:bldP spid="16" grpId="0" animBg="1"/>
      <p:bldP spid="17" grpId="0" animBg="1"/>
      <p:bldP spid="18" grpId="0" animBg="1"/>
      <p:bldP spid="19" grpId="0"/>
      <p:bldP spid="20" grpId="0" animBg="1"/>
      <p:bldP spid="24" grpId="0" animBg="1"/>
      <p:bldP spid="31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019800" y="1943100"/>
            <a:ext cx="2667000" cy="2667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43600" y="24765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43600" y="35433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05600" y="171450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72400" y="17145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077200" y="24765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153400" y="35433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629400" y="438150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44577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" y="1181101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</a:rPr>
              <a:t>BT 5.</a:t>
            </a:r>
            <a:r>
              <a:rPr lang="en-US" sz="2400" b="1">
                <a:solidFill>
                  <a:srgbClr val="FF0000"/>
                </a:solidFill>
              </a:rPr>
              <a:t> Viết các lệnh điều khiển rùa vẽ hình vuông có các nét đứt,biết cạnh hình có độ dài 80 bước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9412" y="20193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CS</a:t>
            </a:r>
          </a:p>
          <a:p>
            <a:r>
              <a:rPr lang="en-US" sz="2400">
                <a:solidFill>
                  <a:srgbClr val="FF0000"/>
                </a:solidFill>
              </a:rPr>
              <a:t>FD 20 PU FD 10 PD FD 20 PU FD 10 PD FD 20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8600" y="28575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</a:t>
            </a:r>
          </a:p>
          <a:p>
            <a:r>
              <a:rPr lang="en-US" sz="2400">
                <a:solidFill>
                  <a:srgbClr val="FF0000"/>
                </a:solidFill>
              </a:rPr>
              <a:t>FD 20 PU FD 10 PD FD 20 PU FD 10 PD FD 20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8600" y="37719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</a:t>
            </a:r>
          </a:p>
          <a:p>
            <a:r>
              <a:rPr lang="en-US" sz="2400">
                <a:solidFill>
                  <a:srgbClr val="FF0000"/>
                </a:solidFill>
              </a:rPr>
              <a:t>FD 20 PU FD 10 PD FD 20 PU FD 10 PD FD 20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04800" y="45339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</a:t>
            </a:r>
          </a:p>
          <a:p>
            <a:r>
              <a:rPr lang="en-US" sz="2400">
                <a:solidFill>
                  <a:srgbClr val="FF0000"/>
                </a:solidFill>
              </a:rPr>
              <a:t>FD 20 PU FD 10 PD FD 20 PU FD 10 PD FD 20</a:t>
            </a:r>
          </a:p>
        </p:txBody>
      </p:sp>
      <p:pic>
        <p:nvPicPr>
          <p:cNvPr id="30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50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795913" y="14170025"/>
              <a:ext cx="0" cy="0"/>
            </p14:xfrm>
          </p:contentPart>
        </mc:Choice>
        <mc:Fallback xmlns="">
          <p:pic>
            <p:nvPicPr>
              <p:cNvPr id="2150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795913" y="1417002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75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>
                <a:solidFill>
                  <a:srgbClr val="0070C0"/>
                </a:solidFill>
              </a:rPr>
              <a:t>Nắm vững các lệnh cơ bản trong Logo</a:t>
            </a:r>
          </a:p>
          <a:p>
            <a:r>
              <a:rPr lang="en-US" sz="2400">
                <a:solidFill>
                  <a:srgbClr val="0070C0"/>
                </a:solidFill>
              </a:rPr>
              <a:t>Xem lại các bài tập đã làm</a:t>
            </a:r>
          </a:p>
          <a:p>
            <a:r>
              <a:rPr lang="en-US" sz="2400">
                <a:solidFill>
                  <a:srgbClr val="0070C0"/>
                </a:solidFill>
              </a:rPr>
              <a:t>Chuẩn bị bài cho tiết học sau: xem trước các bài tập </a:t>
            </a:r>
            <a:endParaRPr lang="en-US" sz="2400">
              <a:solidFill>
                <a:srgbClr val="FF0000"/>
              </a:solidFill>
            </a:endParaRPr>
          </a:p>
          <a:p>
            <a:pPr>
              <a:buNone/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3094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7145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48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2751994" y="1677959"/>
            <a:ext cx="2809142" cy="34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685800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20259" y="4809282"/>
            <a:ext cx="1186961" cy="27695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684996" y="863999"/>
            <a:ext cx="8065724" cy="919473"/>
            <a:chOff x="165" y="648"/>
            <a:chExt cx="4635" cy="1392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defTabSz="685800">
                <a:defRPr/>
              </a:pPr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165" y="648"/>
              <a:ext cx="4467" cy="1392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Câu 1: Để hiển thị dòng chữ “HELLO” trên sân chơi em thực hiện lệnh</a:t>
              </a:r>
              <a:endParaRPr lang="en-US" sz="2400">
                <a:solidFill>
                  <a:srgbClr val="FF0000"/>
                </a:solidFill>
                <a:latin typeface=".VnArial" pitchFamily="34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2487050" y="4139120"/>
            <a:ext cx="1481471" cy="455828"/>
            <a:chOff x="142" y="1840"/>
            <a:chExt cx="4994" cy="55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685800">
                <a:defRPr/>
              </a:pPr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7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685800"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B</a:t>
              </a:r>
            </a:p>
          </p:txBody>
        </p:sp>
      </p:grp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146673" y="468393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107107" y="4726826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136781" y="4747059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56563" y="4765594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36781" y="4788620"/>
            <a:ext cx="553916" cy="27695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66454" y="4768837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166455" y="479444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156564" y="4754879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66455" y="4783730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56564" y="477301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386191" y="3497119"/>
            <a:ext cx="127911" cy="27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305" tIns="31652" rIns="63305" bIns="31652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>
              <a:defRPr/>
            </a:pPr>
            <a:endParaRPr lang="vi-VN" sz="135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083" y="2286858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 HELLO</a:t>
            </a:r>
            <a:endParaRPr lang="en-US" sz="2800"/>
          </a:p>
        </p:txBody>
      </p:sp>
      <p:sp>
        <p:nvSpPr>
          <p:cNvPr id="26" name="Rectangle 25"/>
          <p:cNvSpPr/>
          <p:nvPr/>
        </p:nvSpPr>
        <p:spPr>
          <a:xfrm>
            <a:off x="914083" y="3082631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Label [HELLO]</a:t>
            </a:r>
            <a:endParaRPr lang="en-US" sz="2400"/>
          </a:p>
        </p:txBody>
      </p:sp>
      <p:sp>
        <p:nvSpPr>
          <p:cNvPr id="27" name="Rectangle 26"/>
          <p:cNvSpPr/>
          <p:nvPr/>
        </p:nvSpPr>
        <p:spPr>
          <a:xfrm>
            <a:off x="5943600" y="2395835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Label “HELLO”</a:t>
            </a:r>
            <a:endParaRPr lang="en-US" sz="2400"/>
          </a:p>
        </p:txBody>
      </p:sp>
      <p:sp>
        <p:nvSpPr>
          <p:cNvPr id="28" name="Rectangle 27"/>
          <p:cNvSpPr/>
          <p:nvPr/>
        </p:nvSpPr>
        <p:spPr>
          <a:xfrm>
            <a:off x="5943600" y="3058647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D. Label  [HEL  LO]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0907643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2751994" y="1677959"/>
            <a:ext cx="2809142" cy="34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685800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20259" y="4809282"/>
            <a:ext cx="1186961" cy="27695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229069" y="1068106"/>
            <a:ext cx="8610400" cy="510598"/>
            <a:chOff x="-97" y="957"/>
            <a:chExt cx="4948" cy="773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defTabSz="685800">
                <a:defRPr/>
              </a:pPr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-97" y="957"/>
              <a:ext cx="4948" cy="77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Câu 2: Để thực hiện các phép toán trong logo, em dùng lệnh:</a:t>
              </a:r>
              <a:endParaRPr lang="en-US" sz="2400">
                <a:solidFill>
                  <a:srgbClr val="FF0000"/>
                </a:solidFill>
                <a:latin typeface=".VnArial" pitchFamily="34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2487050" y="4139120"/>
            <a:ext cx="1481471" cy="455828"/>
            <a:chOff x="142" y="1840"/>
            <a:chExt cx="4994" cy="55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685800">
                <a:defRPr/>
              </a:pPr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7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685800"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A</a:t>
              </a:r>
            </a:p>
          </p:txBody>
        </p:sp>
      </p:grp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146673" y="468393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107107" y="4726826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136781" y="4747059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56563" y="4765594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36781" y="4788620"/>
            <a:ext cx="553916" cy="27695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66454" y="4768837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166455" y="479444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156564" y="4754879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66455" y="4783730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56564" y="477301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386191" y="3497119"/>
            <a:ext cx="127911" cy="27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305" tIns="31652" rIns="63305" bIns="31652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>
              <a:defRPr/>
            </a:pPr>
            <a:endParaRPr lang="vi-VN" sz="135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72650" y="2144349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Print</a:t>
            </a:r>
            <a:endParaRPr lang="en-US" sz="2800"/>
          </a:p>
        </p:txBody>
      </p:sp>
      <p:sp>
        <p:nvSpPr>
          <p:cNvPr id="30" name="Rectangle 29"/>
          <p:cNvSpPr/>
          <p:nvPr/>
        </p:nvSpPr>
        <p:spPr>
          <a:xfrm>
            <a:off x="1572650" y="30962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</a:t>
            </a:r>
            <a:endParaRPr lang="en-US" sz="2800"/>
          </a:p>
        </p:txBody>
      </p:sp>
      <p:sp>
        <p:nvSpPr>
          <p:cNvPr id="31" name="Rectangle 30"/>
          <p:cNvSpPr/>
          <p:nvPr/>
        </p:nvSpPr>
        <p:spPr>
          <a:xfrm>
            <a:off x="5715000" y="2144349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Clean</a:t>
            </a:r>
            <a:endParaRPr lang="en-US" sz="2800"/>
          </a:p>
        </p:txBody>
      </p:sp>
      <p:sp>
        <p:nvSpPr>
          <p:cNvPr id="32" name="Rectangle 31"/>
          <p:cNvSpPr/>
          <p:nvPr/>
        </p:nvSpPr>
        <p:spPr>
          <a:xfrm>
            <a:off x="5791200" y="30200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D. CS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8650230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2751994" y="1677959"/>
            <a:ext cx="2809142" cy="34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685800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820259" y="4809282"/>
            <a:ext cx="1186961" cy="27695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229069" y="1034419"/>
            <a:ext cx="8610400" cy="578634"/>
            <a:chOff x="-97" y="906"/>
            <a:chExt cx="4948" cy="876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defTabSz="685800">
                <a:defRPr/>
              </a:pPr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-97" y="906"/>
              <a:ext cx="4948" cy="87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Câu 3: </a:t>
              </a: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Để thực hiện viết chữ trong logo, em dùng lệnh:</a:t>
              </a:r>
              <a:endParaRPr lang="en-US" sz="2800">
                <a:solidFill>
                  <a:srgbClr val="FF0000"/>
                </a:solidFill>
                <a:latin typeface=".VnArial" pitchFamily="34" charset="0"/>
              </a:endParaRP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2487050" y="4139120"/>
            <a:ext cx="1481471" cy="455828"/>
            <a:chOff x="142" y="1840"/>
            <a:chExt cx="4994" cy="553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defTabSz="685800">
                <a:defRPr/>
              </a:pPr>
              <a:endParaRPr lang="en-US" sz="100">
                <a:solidFill>
                  <a:prstClr val="black"/>
                </a:solidFill>
                <a:latin typeface="Franklin Gothic Book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7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defTabSz="685800"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B</a:t>
              </a:r>
            </a:p>
          </p:txBody>
        </p:sp>
      </p:grp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146673" y="468393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107107" y="4726826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136781" y="4747059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56563" y="4765594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36781" y="4788620"/>
            <a:ext cx="553916" cy="27695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66454" y="4768837"/>
            <a:ext cx="593481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166455" y="479444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156564" y="4754879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66455" y="4783730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56564" y="4773015"/>
            <a:ext cx="553916" cy="31652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386191" y="3497119"/>
            <a:ext cx="127911" cy="27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305" tIns="31652" rIns="63305" bIns="31652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>
              <a:defRPr/>
            </a:pPr>
            <a:endParaRPr lang="vi-VN" sz="135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72650" y="30962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</a:t>
            </a:r>
            <a:endParaRPr lang="en-US" sz="2800"/>
          </a:p>
        </p:txBody>
      </p:sp>
      <p:sp>
        <p:nvSpPr>
          <p:cNvPr id="32" name="Rectangle 31"/>
          <p:cNvSpPr/>
          <p:nvPr/>
        </p:nvSpPr>
        <p:spPr>
          <a:xfrm>
            <a:off x="5561136" y="3020080"/>
            <a:ext cx="2058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D. PR</a:t>
            </a:r>
            <a:endParaRPr lang="en-US" sz="2800"/>
          </a:p>
        </p:txBody>
      </p:sp>
      <p:sp>
        <p:nvSpPr>
          <p:cNvPr id="25" name="Rectangle 24"/>
          <p:cNvSpPr/>
          <p:nvPr/>
        </p:nvSpPr>
        <p:spPr>
          <a:xfrm>
            <a:off x="1572650" y="2107112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 HELLO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66998" y="2168667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Label “HELLO”</a:t>
            </a:r>
            <a:endParaRPr lang="en-US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90542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228600" y="1"/>
            <a:ext cx="8839200" cy="22337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" b="1" kern="1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600" b="1" kern="10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00" b="1" kern="1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" b="1" kern="1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LUYỆN TẬP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981200" y="2400300"/>
            <a:ext cx="4572000" cy="1093127"/>
            <a:chOff x="2895600" y="84137"/>
            <a:chExt cx="4804475" cy="1056633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7"/>
              <a:ext cx="4804475" cy="1056633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887371"/>
              <a:chOff x="720" y="240"/>
              <a:chExt cx="4752" cy="658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658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2133600" y="3643250"/>
            <a:ext cx="4648200" cy="851478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>
                <a:solidFill>
                  <a:schemeClr val="tx1"/>
                </a:solidFill>
              </a:rPr>
              <a:t>Củng cố kiến thức về các lệnh cơ bản trong Logo</a:t>
            </a:r>
            <a:endParaRPr lang="en-US" sz="2600" b="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209800" y="4610100"/>
            <a:ext cx="4572000" cy="914400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>
                <a:solidFill>
                  <a:schemeClr val="tx1"/>
                </a:solidFill>
              </a:rPr>
              <a:t>Rèn luyện kỹ năng sử dụng các lệnh cơ bản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62001" y="3870018"/>
            <a:ext cx="1447799" cy="1413427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1" y="535710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1.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lệnh viết tắt điều khiển rùa thực hiện các hành động sau: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091454"/>
              </p:ext>
            </p:extLst>
          </p:nvPr>
        </p:nvGraphicFramePr>
        <p:xfrm>
          <a:off x="381001" y="1181100"/>
          <a:ext cx="8534399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Hành</a:t>
                      </a:r>
                      <a:r>
                        <a:rPr lang="en-US" sz="1700" baseline="0"/>
                        <a:t> động của Rùa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Lệnh viết</a:t>
                      </a:r>
                      <a:r>
                        <a:rPr lang="en-US" sz="1700" baseline="0"/>
                        <a:t> tắt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Tiến</a:t>
                      </a:r>
                      <a:r>
                        <a:rPr lang="en-US" sz="1700" baseline="0"/>
                        <a:t> về trước n bước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                                         FD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Lùi</a:t>
                      </a:r>
                      <a:r>
                        <a:rPr lang="en-US" sz="1700" baseline="0"/>
                        <a:t> lại sau n bước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Quay phải</a:t>
                      </a:r>
                      <a:r>
                        <a:rPr lang="en-US" sz="1700" baseline="0"/>
                        <a:t> k độ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Quay trái</a:t>
                      </a:r>
                      <a:r>
                        <a:rPr lang="en-US" sz="1700" baseline="0"/>
                        <a:t> k độ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Nhấc bút</a:t>
                      </a:r>
                      <a:r>
                        <a:rPr lang="en-US" sz="1700" baseline="0"/>
                        <a:t> (Rùa không vẽ nữa)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Hạ bút</a:t>
                      </a:r>
                      <a:r>
                        <a:rPr lang="en-US" sz="1700" baseline="0"/>
                        <a:t> (Rùa tiếp tục vẽ)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Về</a:t>
                      </a:r>
                      <a:r>
                        <a:rPr lang="en-US" sz="1700" baseline="0"/>
                        <a:t> vị trí xuất phát, xóa toàn bộ sân chơi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Xóa</a:t>
                      </a:r>
                      <a:r>
                        <a:rPr lang="en-US" sz="1700" baseline="0"/>
                        <a:t> màn hình, Rùa ở vị trí hiện tại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Rùa</a:t>
                      </a:r>
                      <a:r>
                        <a:rPr lang="en-US" sz="1700" baseline="0"/>
                        <a:t> ẩn  mình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Rùa</a:t>
                      </a:r>
                      <a:r>
                        <a:rPr lang="en-US" sz="1700" baseline="0"/>
                        <a:t> hiện hình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Về</a:t>
                      </a:r>
                      <a:r>
                        <a:rPr lang="en-US" sz="1700" baseline="0"/>
                        <a:t> vị trí xuất phát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Thoát</a:t>
                      </a:r>
                      <a:r>
                        <a:rPr lang="en-US" sz="1700" baseline="0"/>
                        <a:t> khỏi chương trình Logo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7174274" y="1866900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BK n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174274" y="2247900"/>
            <a:ext cx="576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RT k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174274" y="2628900"/>
            <a:ext cx="55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LT k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174274" y="293370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174274" y="3314700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PD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174274" y="36195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174274" y="400050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Clean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250474" y="43053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250474" y="4686300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ST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250474" y="4991100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Home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250474" y="5345668"/>
            <a:ext cx="524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Bye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914400" y="1104900"/>
            <a:ext cx="7086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0" y="876300"/>
            <a:ext cx="7086600" cy="533135"/>
          </a:xfrm>
        </p:spPr>
        <p:txBody>
          <a:bodyPr/>
          <a:lstStyle/>
          <a:p>
            <a:r>
              <a:rPr lang="en-US" u="sng">
                <a:solidFill>
                  <a:srgbClr val="FF0000"/>
                </a:solidFill>
              </a:rPr>
              <a:t>BT 2.</a:t>
            </a:r>
            <a:r>
              <a:rPr lang="en-US">
                <a:solidFill>
                  <a:srgbClr val="FF0000"/>
                </a:solidFill>
              </a:rPr>
              <a:t> Chọn nét bút đậm mức 3, màu vẽ là màu đỏ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0" y="1333500"/>
            <a:ext cx="4040188" cy="2819400"/>
          </a:xfrm>
        </p:spPr>
        <p:txBody>
          <a:bodyPr>
            <a:normAutofit fontScale="92500" lnSpcReduction="20000"/>
          </a:bodyPr>
          <a:lstStyle/>
          <a:p>
            <a:r>
              <a:rPr lang="en-US" sz="2400"/>
              <a:t> chọn nét bút</a:t>
            </a:r>
          </a:p>
          <a:p>
            <a:pPr>
              <a:buNone/>
            </a:pPr>
            <a:r>
              <a:rPr lang="en-US">
                <a:solidFill>
                  <a:srgbClr val="FF0000"/>
                </a:solidFill>
              </a:rPr>
              <a:t>      Set -&gt; Pensize</a:t>
            </a: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/>
              <a:t>Chọn nét vẽ mức 3 =&gt; nháy </a:t>
            </a:r>
            <a:r>
              <a:rPr lang="en-US">
                <a:solidFill>
                  <a:srgbClr val="FF0000"/>
                </a:solidFill>
              </a:rPr>
              <a:t>OK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114800" y="1333500"/>
            <a:ext cx="4041775" cy="3466836"/>
          </a:xfrm>
        </p:spPr>
        <p:txBody>
          <a:bodyPr/>
          <a:lstStyle/>
          <a:p>
            <a:r>
              <a:rPr lang="en-US"/>
              <a:t>Chọn màu</a:t>
            </a:r>
          </a:p>
          <a:p>
            <a:pPr>
              <a:buNone/>
            </a:pPr>
            <a:r>
              <a:rPr lang="en-US"/>
              <a:t>      </a:t>
            </a:r>
            <a:r>
              <a:rPr lang="en-US">
                <a:solidFill>
                  <a:srgbClr val="FF0000"/>
                </a:solidFill>
              </a:rPr>
              <a:t>Set -&gt; Pencolor</a:t>
            </a: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/>
              <a:t>Chọn màu đỏ =&gt; nháy </a:t>
            </a:r>
            <a:r>
              <a:rPr lang="en-US">
                <a:solidFill>
                  <a:srgbClr val="FF0000"/>
                </a:solidFill>
              </a:rPr>
              <a:t>OK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71700"/>
            <a:ext cx="2209800" cy="152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000500"/>
            <a:ext cx="2700206" cy="180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apt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 flipH="1" flipV="1">
            <a:off x="6709309" y="1638300"/>
            <a:ext cx="2434691" cy="1610067"/>
          </a:xfrm>
          <a:prstGeom prst="rect">
            <a:avLst/>
          </a:prstGeom>
        </p:spPr>
      </p:pic>
      <p:pic>
        <p:nvPicPr>
          <p:cNvPr id="14" name="Picture 13" descr="Captu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7818" y="3924300"/>
            <a:ext cx="2896182" cy="17907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4114800" y="1409700"/>
            <a:ext cx="0" cy="43053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2000" y="1333500"/>
            <a:ext cx="30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38600" y="1333500"/>
            <a:ext cx="2209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91" descr="33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7" grpId="0" uiExpand="1" build="p"/>
      <p:bldP spid="1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1409700"/>
            <a:ext cx="8534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</a:rPr>
              <a:t>BT 3.</a:t>
            </a:r>
            <a:r>
              <a:rPr lang="en-US" sz="2400" b="1">
                <a:solidFill>
                  <a:srgbClr val="FF0000"/>
                </a:solidFill>
              </a:rPr>
              <a:t> Viết các lệnh điều khiển rùa vẽ hình vuông có cạnh 80 bước.</a:t>
            </a:r>
          </a:p>
          <a:p>
            <a:pPr>
              <a:buNone/>
            </a:pPr>
            <a:endParaRPr lang="en-US" sz="2400" b="1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buNone/>
            </a:pPr>
            <a:r>
              <a:rPr lang="en-US" sz="2400" b="1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buNone/>
            </a:pPr>
            <a:r>
              <a:rPr lang="en-US" sz="2400" b="1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buNone/>
            </a:pPr>
            <a:r>
              <a:rPr lang="en-US" sz="2400" b="1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96000" y="2019300"/>
            <a:ext cx="2286000" cy="2286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14400" y="217170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FD 80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16641" y="2171700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16641" y="2628900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14400" y="262890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FD 80</a:t>
            </a:r>
          </a:p>
        </p:txBody>
      </p:sp>
      <p:sp>
        <p:nvSpPr>
          <p:cNvPr id="28" name="Isosceles Triangle 27"/>
          <p:cNvSpPr/>
          <p:nvPr/>
        </p:nvSpPr>
        <p:spPr>
          <a:xfrm>
            <a:off x="5943600" y="4076700"/>
            <a:ext cx="304800" cy="22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3081635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FD 80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16641" y="3081635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16640" y="3538835"/>
            <a:ext cx="286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RT 90 (HOME)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4400" y="3538835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FD 80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219200" y="1790700"/>
            <a:ext cx="30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24400" y="17907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10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13788" y="2976563"/>
              <a:ext cx="30162" cy="7937"/>
            </p14:xfrm>
          </p:contentPart>
        </mc:Choice>
        <mc:Fallback xmlns="">
          <p:pic>
            <p:nvPicPr>
              <p:cNvPr id="410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04340" y="2967183"/>
                <a:ext cx="49059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00425" y="1168400"/>
              <a:ext cx="187325" cy="88900"/>
            </p14:xfrm>
          </p:contentPart>
        </mc:Choice>
        <mc:Fallback xmlns="">
          <p:pic>
            <p:nvPicPr>
              <p:cNvPr id="41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91059" y="1159042"/>
                <a:ext cx="206058" cy="10761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1" grpId="0" animBg="1"/>
      <p:bldP spid="22" grpId="0"/>
      <p:bldP spid="25" grpId="0"/>
      <p:bldP spid="26" grpId="0"/>
      <p:bldP spid="27" grpId="0"/>
      <p:bldP spid="28" grpId="0" animBg="1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572</Words>
  <Application>Microsoft Office PowerPoint</Application>
  <PresentationFormat>On-screen Show (16:10)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.VnArial</vt:lpstr>
      <vt:lpstr>.VnTime</vt:lpstr>
      <vt:lpstr>.VnTimeH</vt:lpstr>
      <vt:lpstr>Arial</vt:lpstr>
      <vt:lpstr>Calibri</vt:lpstr>
      <vt:lpstr>Franklin Gothic Book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SAL - Nguyen Huu Phuc</cp:lastModifiedBy>
  <cp:revision>61</cp:revision>
  <dcterms:created xsi:type="dcterms:W3CDTF">2018-01-11T01:40:17Z</dcterms:created>
  <dcterms:modified xsi:type="dcterms:W3CDTF">2023-04-09T03:53:16Z</dcterms:modified>
</cp:coreProperties>
</file>