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7" r:id="rId3"/>
    <p:sldId id="272" r:id="rId4"/>
    <p:sldId id="260" r:id="rId5"/>
    <p:sldId id="288" r:id="rId6"/>
    <p:sldId id="282" r:id="rId7"/>
    <p:sldId id="283" r:id="rId8"/>
    <p:sldId id="285" r:id="rId9"/>
    <p:sldId id="284" r:id="rId10"/>
    <p:sldId id="286" r:id="rId11"/>
    <p:sldId id="289" r:id="rId12"/>
    <p:sldId id="276" r:id="rId13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048" y="4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452984832,'-21'0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1811939328,'-21'0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21-1,'-21'0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DA961-9F27-400D-B399-EDFA7CB8CC05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emf"/><Relationship Id="rId5" Type="http://schemas.openxmlformats.org/officeDocument/2006/relationships/customXml" Target="../ink/ink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emf"/><Relationship Id="rId5" Type="http://schemas.openxmlformats.org/officeDocument/2006/relationships/customXml" Target="../ink/ink8.xml"/><Relationship Id="rId4" Type="http://schemas.openxmlformats.org/officeDocument/2006/relationships/image" Target="../media/image6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customXml" Target="../ink/ink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customXml" Target="../ink/ink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.emf"/><Relationship Id="rId4" Type="http://schemas.openxmlformats.org/officeDocument/2006/relationships/customXml" Target="../ink/ink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.emf"/><Relationship Id="rId4" Type="http://schemas.openxmlformats.org/officeDocument/2006/relationships/customXml" Target="../ink/ink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.emf"/><Relationship Id="rId4" Type="http://schemas.openxmlformats.org/officeDocument/2006/relationships/customXml" Target="../ink/ink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.emf"/><Relationship Id="rId4" Type="http://schemas.openxmlformats.org/officeDocument/2006/relationships/customXml" Target="../ink/ink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6" descr="White marble"/>
          <p:cNvSpPr>
            <a:spLocks noChangeArrowheads="1" noChangeShapeType="1" noTextEdit="1"/>
          </p:cNvSpPr>
          <p:nvPr/>
        </p:nvSpPr>
        <p:spPr bwMode="auto">
          <a:xfrm>
            <a:off x="2362200" y="2476500"/>
            <a:ext cx="5257800" cy="2095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b="1" kern="10" dirty="0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TIN HỌC</a:t>
            </a:r>
          </a:p>
          <a:p>
            <a:pPr algn="ctr"/>
            <a:r>
              <a:rPr lang="en-US" sz="3600" b="1" kern="10" err="1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Lớp</a:t>
            </a:r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 4 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FF33CC"/>
              </a:solidFill>
              <a:latin typeface="Times New Roman"/>
              <a:cs typeface="Times New Roman"/>
            </a:endParaRPr>
          </a:p>
        </p:txBody>
      </p:sp>
      <p:pic>
        <p:nvPicPr>
          <p:cNvPr id="2051" name="Picture 10" descr="book_page_flip_hb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98500"/>
            <a:ext cx="23622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5" descr="Picture1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 flipV="1">
            <a:off x="-2336668" y="2705233"/>
            <a:ext cx="5081323" cy="4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1" descr="Picture1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 flipV="1">
            <a:off x="6361643" y="2807759"/>
            <a:ext cx="5156729" cy="4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4" descr="Picture1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381001" y="5397500"/>
            <a:ext cx="8564563" cy="5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25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676400" cy="1393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26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5400000">
            <a:off x="137319" y="4180681"/>
            <a:ext cx="13970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27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7391400" y="4258470"/>
            <a:ext cx="1752600" cy="1456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28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7958138" y="-106363"/>
            <a:ext cx="10795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0" descr="bar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1" y="-30427"/>
            <a:ext cx="3725863" cy="428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1447800" y="317501"/>
            <a:ext cx="67056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vi-V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Trường Tiểu học 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GIA THỤY</a:t>
            </a:r>
          </a:p>
        </p:txBody>
      </p:sp>
      <p:sp>
        <p:nvSpPr>
          <p:cNvPr id="2061" name="TextBox 13"/>
          <p:cNvSpPr txBox="1">
            <a:spLocks noChangeArrowheads="1"/>
          </p:cNvSpPr>
          <p:nvPr/>
        </p:nvSpPr>
        <p:spPr bwMode="auto">
          <a:xfrm>
            <a:off x="1292226" y="4826000"/>
            <a:ext cx="74437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TRỊNH THỊ THANH DUNG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876299"/>
            <a:ext cx="8991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>
                <a:solidFill>
                  <a:srgbClr val="FF0000"/>
                </a:solidFill>
              </a:rPr>
              <a:t>BT 3.</a:t>
            </a:r>
            <a:r>
              <a:rPr lang="en-US" sz="2400" b="1">
                <a:solidFill>
                  <a:srgbClr val="FF0000"/>
                </a:solidFill>
              </a:rPr>
              <a:t> Điều khiển Rùa vẽ hình sau, có số bước tương ứng trên hình</a:t>
            </a:r>
            <a:endParaRPr lang="en-US" sz="2400"/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1943100"/>
            <a:ext cx="3124200" cy="274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5486400" y="300990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50</a:t>
            </a: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172200" y="240030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50</a:t>
            </a: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858000" y="163830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50</a:t>
            </a:r>
            <a:endParaRPr lang="en-US"/>
          </a:p>
        </p:txBody>
      </p:sp>
      <p:sp>
        <p:nvSpPr>
          <p:cNvPr id="32" name="Content Placeholder 46"/>
          <p:cNvSpPr>
            <a:spLocks noGrp="1"/>
          </p:cNvSpPr>
          <p:nvPr>
            <p:ph sz="half" idx="2"/>
          </p:nvPr>
        </p:nvSpPr>
        <p:spPr>
          <a:xfrm>
            <a:off x="304800" y="1485900"/>
            <a:ext cx="5715000" cy="259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>
                <a:solidFill>
                  <a:schemeClr val="accent3">
                    <a:lumMod val="75000"/>
                  </a:schemeClr>
                </a:solidFill>
              </a:rPr>
              <a:t>Fd 50 rt 90 fd 50 lt 90 fd 50 rt 90</a:t>
            </a:r>
          </a:p>
          <a:p>
            <a:pPr>
              <a:buNone/>
            </a:pPr>
            <a:r>
              <a:rPr lang="en-US" b="1">
                <a:solidFill>
                  <a:schemeClr val="accent3">
                    <a:lumMod val="75000"/>
                  </a:schemeClr>
                </a:solidFill>
              </a:rPr>
              <a:t>Fd 50 rt 90 fd 50 lt 90 fd 50 rt 90</a:t>
            </a:r>
          </a:p>
          <a:p>
            <a:pPr>
              <a:buNone/>
            </a:pPr>
            <a:r>
              <a:rPr lang="en-US" b="1">
                <a:solidFill>
                  <a:schemeClr val="accent3">
                    <a:lumMod val="75000"/>
                  </a:schemeClr>
                </a:solidFill>
              </a:rPr>
              <a:t>Fd 50 rt 90 fd 50 lt 90 fd 50 rt 90</a:t>
            </a:r>
          </a:p>
          <a:p>
            <a:pPr>
              <a:buNone/>
            </a:pPr>
            <a:r>
              <a:rPr lang="en-US" b="1">
                <a:solidFill>
                  <a:schemeClr val="accent3">
                    <a:lumMod val="75000"/>
                  </a:schemeClr>
                </a:solidFill>
              </a:rPr>
              <a:t>Fd 50 rt 90 fd 50 lt 90 fd 50 rt 90</a:t>
            </a:r>
          </a:p>
          <a:p>
            <a:pPr>
              <a:buNone/>
            </a:pP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3" name="Content Placeholder 46"/>
          <p:cNvSpPr>
            <a:spLocks noGrp="1"/>
          </p:cNvSpPr>
          <p:nvPr>
            <p:ph sz="half" idx="2"/>
          </p:nvPr>
        </p:nvSpPr>
        <p:spPr>
          <a:xfrm>
            <a:off x="2438400" y="4610100"/>
            <a:ext cx="5715000" cy="68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>
                <a:solidFill>
                  <a:schemeClr val="accent3">
                    <a:lumMod val="75000"/>
                  </a:schemeClr>
                </a:solidFill>
              </a:rPr>
              <a:t>Repeat 4[fd 50 rt 90 fd 50 lt 90 fd 50 rt 90]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867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 xmlns="">
          <p:pic>
            <p:nvPicPr>
              <p:cNvPr id="2867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/>
      <p:bldP spid="3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1389353"/>
            <a:ext cx="3102429" cy="3006791"/>
          </a:xfrm>
          <a:prstGeom prst="rect">
            <a:avLst/>
          </a:prstGeom>
        </p:spPr>
      </p:pic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876299"/>
            <a:ext cx="8991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3.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Điều khiển Rùa vẽ hình sau, có số bước tương ứng trên hình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5677296" y="300990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60</a:t>
            </a: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439296" y="247650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60</a:t>
            </a: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858000" y="163830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60</a:t>
            </a:r>
            <a:endParaRPr lang="en-US"/>
          </a:p>
        </p:txBody>
      </p:sp>
      <p:sp>
        <p:nvSpPr>
          <p:cNvPr id="33" name="Content Placeholder 46"/>
          <p:cNvSpPr>
            <a:spLocks noGrp="1"/>
          </p:cNvSpPr>
          <p:nvPr>
            <p:ph sz="half" idx="2"/>
          </p:nvPr>
        </p:nvSpPr>
        <p:spPr>
          <a:xfrm>
            <a:off x="152400" y="1420978"/>
            <a:ext cx="6629974" cy="685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45 REPEAT 4 [REPEAT 4[FD 60 RT 90]  RT 90]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867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 xmlns="">
          <p:pic>
            <p:nvPicPr>
              <p:cNvPr id="2867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Rectangle 14"/>
          <p:cNvSpPr/>
          <p:nvPr/>
        </p:nvSpPr>
        <p:spPr>
          <a:xfrm>
            <a:off x="6820296" y="309776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60</a:t>
            </a: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896496" y="232410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60</a:t>
            </a: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658496" y="247650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60</a:t>
            </a: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324600" y="370736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60</a:t>
            </a: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715000" y="225956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60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659590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457200" y="2628900"/>
            <a:ext cx="8534400" cy="1219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 vững các lệnh trong Logo</a:t>
            </a:r>
          </a:p>
          <a:p>
            <a:r>
              <a:rPr lang="en-US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 lại các bài tập đã làm 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3400" y="1409700"/>
            <a:ext cx="30941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 - DẶN DÒ</a:t>
            </a:r>
          </a:p>
        </p:txBody>
      </p:sp>
      <p:pic>
        <p:nvPicPr>
          <p:cNvPr id="9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171700"/>
            <a:ext cx="7924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ĐẦU GIỜ</a:t>
            </a:r>
          </a:p>
          <a:p>
            <a:pPr algn="ctr"/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TRUYỀN ĐIỆN</a:t>
            </a:r>
          </a:p>
        </p:txBody>
      </p:sp>
    </p:spTree>
    <p:extLst>
      <p:ext uri="{BB962C8B-B14F-4D97-AF65-F5344CB8AC3E}">
        <p14:creationId xmlns:p14="http://schemas.microsoft.com/office/powerpoint/2010/main" val="3068979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304800" y="146050"/>
            <a:ext cx="8991600" cy="58674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 lệnh tương ứng với hành động của Rùa:</a:t>
            </a:r>
          </a:p>
        </p:txBody>
      </p: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000701"/>
              </p:ext>
            </p:extLst>
          </p:nvPr>
        </p:nvGraphicFramePr>
        <p:xfrm>
          <a:off x="4206846" y="732796"/>
          <a:ext cx="4022754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2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động của Rùa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Quay phải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 độ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Nhấc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bút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Lùi lại sau n bước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 về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trước n bước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Quay trái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 độ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Xóa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màn hình, Rùa ở vị trí hiện tại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bút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 vị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trí xuất phát, xóa toàn bộ sân chơi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 vị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trí xuất phát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Rùa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hiện hình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Thoát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khỏi chương trình Logo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Rùa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ẩn mình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719525"/>
              </p:ext>
            </p:extLst>
          </p:nvPr>
        </p:nvGraphicFramePr>
        <p:xfrm>
          <a:off x="1219200" y="712281"/>
          <a:ext cx="1123677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Lệnh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FD 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BK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RT 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LT 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PU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PD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Clean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HT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 Home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 Bye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07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 xmlns="">
          <p:pic>
            <p:nvPicPr>
              <p:cNvPr id="307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508250"/>
                <a:ext cx="26701" cy="84164"/>
              </a:xfrm>
              <a:prstGeom prst="rect">
                <a:avLst/>
              </a:prstGeom>
            </p:spPr>
          </p:pic>
        </mc:Fallback>
      </mc:AlternateContent>
      <p:cxnSp>
        <p:nvCxnSpPr>
          <p:cNvPr id="3" name="Straight Arrow Connector 2"/>
          <p:cNvCxnSpPr/>
          <p:nvPr/>
        </p:nvCxnSpPr>
        <p:spPr>
          <a:xfrm>
            <a:off x="2342877" y="1257300"/>
            <a:ext cx="1924323" cy="11430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342877" y="1598166"/>
            <a:ext cx="1952761" cy="41161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342877" y="1319543"/>
            <a:ext cx="1924323" cy="69024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408223" y="2380233"/>
            <a:ext cx="1858977" cy="40106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2314439" y="1711777"/>
            <a:ext cx="1924757" cy="99332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133600" y="3086100"/>
            <a:ext cx="2085838" cy="40361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057400" y="3467100"/>
            <a:ext cx="2209800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2232811" y="3110236"/>
            <a:ext cx="2062827" cy="75895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161604" y="4194413"/>
            <a:ext cx="2125241" cy="107830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2250396" y="4165809"/>
            <a:ext cx="1956450" cy="74909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981200" y="4554657"/>
            <a:ext cx="2257996" cy="424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2057400" y="4985674"/>
            <a:ext cx="2162038" cy="38642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17" name="WordArt 20"/>
          <p:cNvSpPr>
            <a:spLocks noChangeArrowheads="1" noChangeShapeType="1" noTextEdit="1"/>
          </p:cNvSpPr>
          <p:nvPr/>
        </p:nvSpPr>
        <p:spPr bwMode="auto">
          <a:xfrm>
            <a:off x="76200" y="1"/>
            <a:ext cx="9067800" cy="1923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Tuesday, </a:t>
            </a:r>
            <a:r>
              <a:rPr lang="vi-VN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April 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US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 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b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</a:p>
          <a:p>
            <a:pPr algn="ctr"/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58: LUYỆN TẬP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2362200" y="2007405"/>
            <a:ext cx="4495800" cy="838200"/>
            <a:chOff x="2895600" y="-44142"/>
            <a:chExt cx="4724400" cy="1220543"/>
          </a:xfrm>
        </p:grpSpPr>
        <p:sp>
          <p:nvSpPr>
            <p:cNvPr id="19" name="AutoShape 17" descr="Pink tissue paper"/>
            <p:cNvSpPr>
              <a:spLocks noChangeArrowheads="1"/>
            </p:cNvSpPr>
            <p:nvPr/>
          </p:nvSpPr>
          <p:spPr bwMode="auto">
            <a:xfrm>
              <a:off x="2895600" y="-44142"/>
              <a:ext cx="4724400" cy="1220543"/>
            </a:xfrm>
            <a:prstGeom prst="roundRect">
              <a:avLst>
                <a:gd name="adj" fmla="val 500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 eaLnBrk="1" hangingPunct="1"/>
              <a:endParaRPr lang="en-US" sz="1800"/>
            </a:p>
          </p:txBody>
        </p:sp>
        <p:grpSp>
          <p:nvGrpSpPr>
            <p:cNvPr id="20" name="Group 73"/>
            <p:cNvGrpSpPr>
              <a:grpSpLocks/>
            </p:cNvGrpSpPr>
            <p:nvPr/>
          </p:nvGrpSpPr>
          <p:grpSpPr bwMode="auto">
            <a:xfrm>
              <a:off x="3244914" y="9073"/>
              <a:ext cx="3863173" cy="1119328"/>
              <a:chOff x="682" y="109"/>
              <a:chExt cx="4633" cy="830"/>
            </a:xfrm>
          </p:grpSpPr>
          <p:sp>
            <p:nvSpPr>
              <p:cNvPr id="21" name="AutoShape 23" descr="White marble"/>
              <p:cNvSpPr>
                <a:spLocks noChangeArrowheads="1"/>
              </p:cNvSpPr>
              <p:nvPr/>
            </p:nvSpPr>
            <p:spPr bwMode="gray">
              <a:xfrm>
                <a:off x="682" y="109"/>
                <a:ext cx="4633" cy="830"/>
              </a:xfrm>
              <a:prstGeom prst="roundRect">
                <a:avLst>
                  <a:gd name="adj" fmla="val 50000"/>
                </a:avLst>
              </a:pr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38100" algn="ctr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r" rtl="1" eaLnBrk="1" hangingPunct="1"/>
                <a:endParaRPr lang="en-US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Text Box 26" descr="White marble"/>
              <p:cNvSpPr txBox="1">
                <a:spLocks noChangeArrowheads="1"/>
              </p:cNvSpPr>
              <p:nvPr/>
            </p:nvSpPr>
            <p:spPr bwMode="gray">
              <a:xfrm>
                <a:off x="911" y="256"/>
                <a:ext cx="4371" cy="532"/>
              </a:xfrm>
              <a:prstGeom prst="rect">
                <a:avLst/>
              </a:prstGeom>
              <a:blipFill dpi="0" rotWithShape="1">
                <a:blip r:embed="rId4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600" b="1" u="sng">
                    <a:solidFill>
                      <a:srgbClr val="0033CC"/>
                    </a:solidFill>
                  </a:rPr>
                  <a:t>MỤC TIÊU BÀI HỌC</a:t>
                </a:r>
              </a:p>
            </p:txBody>
          </p:sp>
        </p:grpSp>
      </p:grpSp>
      <p:sp>
        <p:nvSpPr>
          <p:cNvPr id="23" name="Flowchart: Terminator 22"/>
          <p:cNvSpPr/>
          <p:nvPr/>
        </p:nvSpPr>
        <p:spPr>
          <a:xfrm>
            <a:off x="1981200" y="2933700"/>
            <a:ext cx="6430989" cy="1006148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2600">
                <a:solidFill>
                  <a:schemeClr val="tx1"/>
                </a:solidFill>
              </a:rPr>
              <a:t>Rèn luyện kỹ năng sử dụng các lệnh trong Logo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24" name="Flowchart: Terminator 23"/>
          <p:cNvSpPr/>
          <p:nvPr/>
        </p:nvSpPr>
        <p:spPr>
          <a:xfrm>
            <a:off x="2133600" y="4533900"/>
            <a:ext cx="6432499" cy="1066800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600" b="0">
                <a:solidFill>
                  <a:schemeClr val="tx1"/>
                </a:solidFill>
              </a:rPr>
              <a:t>Bước  đầu hình thành tư duy thuật toán</a:t>
            </a:r>
            <a:endParaRPr lang="en-US" sz="2600" b="0" dirty="0">
              <a:solidFill>
                <a:schemeClr val="tx1"/>
              </a:solidFill>
            </a:endParaRPr>
          </a:p>
        </p:txBody>
      </p: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742959" y="3097555"/>
            <a:ext cx="1447799" cy="2349745"/>
            <a:chOff x="350838" y="1796676"/>
            <a:chExt cx="1554162" cy="2903218"/>
          </a:xfrm>
        </p:grpSpPr>
        <p:grpSp>
          <p:nvGrpSpPr>
            <p:cNvPr id="26" name="Group 7"/>
            <p:cNvGrpSpPr>
              <a:grpSpLocks/>
            </p:cNvGrpSpPr>
            <p:nvPr/>
          </p:nvGrpSpPr>
          <p:grpSpPr bwMode="auto">
            <a:xfrm>
              <a:off x="914400" y="2133600"/>
              <a:ext cx="914400" cy="152400"/>
              <a:chOff x="0" y="1896"/>
              <a:chExt cx="5760" cy="120"/>
            </a:xfrm>
          </p:grpSpPr>
          <p:sp>
            <p:nvSpPr>
              <p:cNvPr id="42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43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27" name="Group 40"/>
            <p:cNvGrpSpPr>
              <a:grpSpLocks/>
            </p:cNvGrpSpPr>
            <p:nvPr/>
          </p:nvGrpSpPr>
          <p:grpSpPr bwMode="auto">
            <a:xfrm rot="5400000">
              <a:off x="-243681" y="3185319"/>
              <a:ext cx="1858962" cy="304800"/>
              <a:chOff x="0" y="1896"/>
              <a:chExt cx="5760" cy="120"/>
            </a:xfrm>
          </p:grpSpPr>
          <p:sp>
            <p:nvSpPr>
              <p:cNvPr id="40" name="Rectangle 41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41" name="Rectangle 42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28" name="Group 14"/>
            <p:cNvGrpSpPr>
              <a:grpSpLocks/>
            </p:cNvGrpSpPr>
            <p:nvPr/>
          </p:nvGrpSpPr>
          <p:grpSpPr bwMode="auto">
            <a:xfrm rot="5400000">
              <a:off x="273056" y="1881603"/>
              <a:ext cx="806441" cy="636587"/>
              <a:chOff x="1879" y="1824"/>
              <a:chExt cx="2003" cy="1615"/>
            </a:xfrm>
          </p:grpSpPr>
          <p:sp>
            <p:nvSpPr>
              <p:cNvPr id="35" name="AutoShape 16"/>
              <p:cNvSpPr>
                <a:spLocks noChangeArrowheads="1"/>
              </p:cNvSpPr>
              <p:nvPr/>
            </p:nvSpPr>
            <p:spPr bwMode="gray">
              <a:xfrm rot="5400000" flipH="1">
                <a:off x="3610" y="2514"/>
                <a:ext cx="309" cy="19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6" name="Oval 1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7" name="Oval 1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8" name="Oval 22"/>
              <p:cNvSpPr>
                <a:spLocks noChangeArrowheads="1"/>
              </p:cNvSpPr>
              <p:nvPr/>
            </p:nvSpPr>
            <p:spPr bwMode="gray">
              <a:xfrm>
                <a:off x="1879" y="2099"/>
                <a:ext cx="1992" cy="1079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</p:spPr>
            <p:txBody>
              <a:bodyPr rot="10800000" vert="eaVert" anchor="ctr">
                <a:spAutoFit/>
              </a:bodyPr>
              <a:lstStyle/>
              <a:p>
                <a:pPr eaLnBrk="1" hangingPunct="1">
                  <a:defRPr/>
                </a:pPr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9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1890" y="2085"/>
                <a:ext cx="1992" cy="1095"/>
              </a:xfrm>
              <a:prstGeom prst="ellipse">
                <a:avLst/>
              </a:prstGeom>
              <a:blipFill dpi="0" rotWithShape="1">
                <a:blip r:embed="rId3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29" name="Group 7"/>
            <p:cNvGrpSpPr>
              <a:grpSpLocks/>
            </p:cNvGrpSpPr>
            <p:nvPr/>
          </p:nvGrpSpPr>
          <p:grpSpPr bwMode="auto">
            <a:xfrm>
              <a:off x="990600" y="4191000"/>
              <a:ext cx="914400" cy="152400"/>
              <a:chOff x="0" y="1896"/>
              <a:chExt cx="5760" cy="120"/>
            </a:xfrm>
          </p:grpSpPr>
          <p:sp>
            <p:nvSpPr>
              <p:cNvPr id="33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4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30" name="Group 14"/>
            <p:cNvGrpSpPr>
              <a:grpSpLocks/>
            </p:cNvGrpSpPr>
            <p:nvPr/>
          </p:nvGrpSpPr>
          <p:grpSpPr bwMode="auto">
            <a:xfrm rot="5400000">
              <a:off x="269593" y="3978888"/>
              <a:ext cx="802251" cy="639762"/>
              <a:chOff x="3957" y="1832"/>
              <a:chExt cx="1998" cy="1610"/>
            </a:xfrm>
          </p:grpSpPr>
          <p:sp>
            <p:nvSpPr>
              <p:cNvPr id="31" name="Oval 18"/>
              <p:cNvSpPr>
                <a:spLocks noChangeArrowheads="1"/>
              </p:cNvSpPr>
              <p:nvPr/>
            </p:nvSpPr>
            <p:spPr bwMode="gray">
              <a:xfrm>
                <a:off x="4142" y="1832"/>
                <a:ext cx="1621" cy="1610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2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3957" y="2090"/>
                <a:ext cx="1998" cy="1091"/>
              </a:xfrm>
              <a:prstGeom prst="ellipse">
                <a:avLst/>
              </a:prstGeom>
              <a:blipFill dpi="0" rotWithShape="1">
                <a:blip r:embed="rId3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</p:grpSp>
      <p:pic>
        <p:nvPicPr>
          <p:cNvPr id="45" name="Picture 91" descr="33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12155" y="3227023"/>
            <a:ext cx="1317625" cy="1460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304800" y="146050"/>
            <a:ext cx="8991600" cy="58674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1: Nối lệnh tương ứng với hành động của Rùa:</a:t>
            </a:r>
          </a:p>
        </p:txBody>
      </p: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4206846" y="732796"/>
          <a:ext cx="4022754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2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động của Rùa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Quay phải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 độ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Nhấc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bút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Lùi lại sau n bước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 về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trước n bước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Quay trái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 độ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Xóa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màn hình, Rùa ở vị trí hiện tại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bút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 vị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trí xuất phát, xóa toàn bộ sân chơi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 vị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trí xuất phát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Rùa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hiện hình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Thoát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khỏi chương trình Logo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Rùa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ẩn mình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219200" y="712281"/>
          <a:ext cx="1123677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Lệnh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FD 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BK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RT 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LT 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PU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PD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Clean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r>
                        <a:rPr lang="en-US" sz="1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HT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 Home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 Bye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07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 xmlns="">
          <p:pic>
            <p:nvPicPr>
              <p:cNvPr id="307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508250"/>
                <a:ext cx="26701" cy="84164"/>
              </a:xfrm>
              <a:prstGeom prst="rect">
                <a:avLst/>
              </a:prstGeom>
            </p:spPr>
          </p:pic>
        </mc:Fallback>
      </mc:AlternateContent>
      <p:cxnSp>
        <p:nvCxnSpPr>
          <p:cNvPr id="3" name="Straight Arrow Connector 2"/>
          <p:cNvCxnSpPr/>
          <p:nvPr/>
        </p:nvCxnSpPr>
        <p:spPr>
          <a:xfrm>
            <a:off x="2342877" y="1257300"/>
            <a:ext cx="1924323" cy="11430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342877" y="1598166"/>
            <a:ext cx="1952761" cy="41161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342877" y="1319543"/>
            <a:ext cx="1924323" cy="69024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408223" y="2380233"/>
            <a:ext cx="1858977" cy="40106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2314439" y="1711777"/>
            <a:ext cx="1924757" cy="99332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133600" y="3086100"/>
            <a:ext cx="2085838" cy="40361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057400" y="3467100"/>
            <a:ext cx="2209800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2232811" y="3110236"/>
            <a:ext cx="2062827" cy="75895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161604" y="4194413"/>
            <a:ext cx="2125241" cy="107830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2250396" y="4165809"/>
            <a:ext cx="1956450" cy="74909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981200" y="4554657"/>
            <a:ext cx="2257996" cy="424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2057400" y="4985674"/>
            <a:ext cx="2162038" cy="38642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236572"/>
      </p:ext>
    </p:extLst>
  </p:cSld>
  <p:clrMapOvr>
    <a:masterClrMapping/>
  </p:clrMapOvr>
  <p:transition spd="slow">
    <p:strip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876299"/>
            <a:ext cx="8229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2.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Viết lệnh Rùa vẽ các hình sau: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04800" y="1104900"/>
            <a:ext cx="4040188" cy="533135"/>
          </a:xfrm>
        </p:spPr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Không dùng lệnh lặp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381000" y="1638300"/>
            <a:ext cx="42672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100 rt 90 fd 200 rt 90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100 rt 90 fd 200 rt 90</a:t>
            </a:r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228600" y="3314700"/>
            <a:ext cx="4041775" cy="533135"/>
          </a:xfrm>
        </p:spPr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Dùng lệnh lặp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>
          <a:xfrm>
            <a:off x="381000" y="3924300"/>
            <a:ext cx="4876800" cy="1219200"/>
          </a:xfrm>
        </p:spPr>
        <p:txBody>
          <a:bodyPr/>
          <a:lstStyle/>
          <a:p>
            <a:pPr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 2[Fd 100 rt 90 fd 200 rt 90]</a:t>
            </a:r>
          </a:p>
          <a:p>
            <a:endParaRPr lang="en-US"/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5334000" y="1866900"/>
            <a:ext cx="3352800" cy="16002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5181600" y="3314700"/>
            <a:ext cx="304800" cy="152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4578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 xmlns="">
          <p:pic>
            <p:nvPicPr>
              <p:cNvPr id="24578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  <p:bldP spid="1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876299"/>
            <a:ext cx="8229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>
                <a:solidFill>
                  <a:srgbClr val="FF0000"/>
                </a:solidFill>
              </a:rPr>
              <a:t>BT 2.</a:t>
            </a:r>
            <a:r>
              <a:rPr lang="en-US" sz="2400" b="1">
                <a:solidFill>
                  <a:srgbClr val="FF0000"/>
                </a:solidFill>
              </a:rPr>
              <a:t> Viết lệnh Rùa vẽ các hình sau:</a:t>
            </a:r>
            <a:endParaRPr 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04800" y="1104900"/>
            <a:ext cx="4040188" cy="533135"/>
          </a:xfrm>
        </p:spPr>
        <p:txBody>
          <a:bodyPr/>
          <a:lstStyle/>
          <a:p>
            <a:r>
              <a:rPr lang="en-US"/>
              <a:t>Không dùng lệnh lặp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381000" y="1638300"/>
            <a:ext cx="4267200" cy="1752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>
                <a:solidFill>
                  <a:srgbClr val="FF0000"/>
                </a:solidFill>
              </a:rPr>
              <a:t>Fd 90 rt 90 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</a:rPr>
              <a:t>Fd 90 rt 90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</a:rPr>
              <a:t>Fd 90 rt 90 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</a:rPr>
              <a:t>Fd 90 rt 90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228600" y="3695700"/>
            <a:ext cx="4041775" cy="533135"/>
          </a:xfrm>
        </p:spPr>
        <p:txBody>
          <a:bodyPr/>
          <a:lstStyle/>
          <a:p>
            <a:r>
              <a:rPr lang="en-US"/>
              <a:t>Dùng lệnh lặp</a:t>
            </a:r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5867400" y="1866900"/>
            <a:ext cx="2286000" cy="22860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46"/>
          <p:cNvSpPr>
            <a:spLocks noGrp="1"/>
          </p:cNvSpPr>
          <p:nvPr>
            <p:ph sz="half" idx="2"/>
          </p:nvPr>
        </p:nvSpPr>
        <p:spPr>
          <a:xfrm>
            <a:off x="1219200" y="4114800"/>
            <a:ext cx="42672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>
                <a:solidFill>
                  <a:srgbClr val="FF0000"/>
                </a:solidFill>
              </a:rPr>
              <a:t>Repeat 4[Fd 90 rt 90]</a:t>
            </a:r>
          </a:p>
        </p:txBody>
      </p:sp>
      <p:sp>
        <p:nvSpPr>
          <p:cNvPr id="16" name="Isosceles Triangle 15"/>
          <p:cNvSpPr/>
          <p:nvPr/>
        </p:nvSpPr>
        <p:spPr>
          <a:xfrm>
            <a:off x="5715000" y="4000500"/>
            <a:ext cx="304800" cy="152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5602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 xmlns="">
          <p:pic>
            <p:nvPicPr>
              <p:cNvPr id="25602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  <p:bldP spid="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876299"/>
            <a:ext cx="8229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>
                <a:solidFill>
                  <a:srgbClr val="FF0000"/>
                </a:solidFill>
              </a:rPr>
              <a:t>BT 2.</a:t>
            </a:r>
            <a:r>
              <a:rPr lang="en-US" sz="2400" b="1">
                <a:solidFill>
                  <a:srgbClr val="FF0000"/>
                </a:solidFill>
              </a:rPr>
              <a:t> Viết lệnh Rùa vẽ các hình sau:</a:t>
            </a:r>
            <a:endParaRPr 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04800" y="1104900"/>
            <a:ext cx="4040188" cy="533135"/>
          </a:xfrm>
        </p:spPr>
        <p:txBody>
          <a:bodyPr/>
          <a:lstStyle/>
          <a:p>
            <a:r>
              <a:rPr lang="en-US"/>
              <a:t>Không dùng lệnh lặp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381000" y="1638300"/>
            <a:ext cx="42672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>
                <a:solidFill>
                  <a:srgbClr val="FF0000"/>
                </a:solidFill>
              </a:rPr>
              <a:t>Fd 150 </a:t>
            </a:r>
            <a:r>
              <a:rPr lang="en-US" b="1">
                <a:solidFill>
                  <a:srgbClr val="FF0000"/>
                </a:solidFill>
              </a:rPr>
              <a:t>l</a:t>
            </a:r>
            <a:r>
              <a:rPr lang="en-US" sz="2400" b="1">
                <a:solidFill>
                  <a:srgbClr val="FF0000"/>
                </a:solidFill>
              </a:rPr>
              <a:t>t 120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</a:rPr>
              <a:t>Fd 150 lt 120</a:t>
            </a:r>
          </a:p>
          <a:p>
            <a:pPr>
              <a:buNone/>
            </a:pPr>
            <a:r>
              <a:rPr lang="en-US" sz="2400" b="1">
                <a:solidFill>
                  <a:srgbClr val="FF0000"/>
                </a:solidFill>
              </a:rPr>
              <a:t>Fd 150 lt 120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228600" y="3314700"/>
            <a:ext cx="4041775" cy="533135"/>
          </a:xfrm>
        </p:spPr>
        <p:txBody>
          <a:bodyPr/>
          <a:lstStyle/>
          <a:p>
            <a:r>
              <a:rPr lang="en-US"/>
              <a:t>Dùng lệnh lặp</a:t>
            </a:r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sp>
        <p:nvSpPr>
          <p:cNvPr id="14" name="Isosceles Triangle 13"/>
          <p:cNvSpPr/>
          <p:nvPr/>
        </p:nvSpPr>
        <p:spPr>
          <a:xfrm rot="16200000">
            <a:off x="5791200" y="2095500"/>
            <a:ext cx="2209800" cy="1905000"/>
          </a:xfrm>
          <a:prstGeom prst="triangl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46"/>
          <p:cNvSpPr>
            <a:spLocks noGrp="1"/>
          </p:cNvSpPr>
          <p:nvPr>
            <p:ph sz="half" idx="2"/>
          </p:nvPr>
        </p:nvSpPr>
        <p:spPr>
          <a:xfrm>
            <a:off x="457200" y="3771900"/>
            <a:ext cx="42672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>
                <a:solidFill>
                  <a:srgbClr val="FF0000"/>
                </a:solidFill>
              </a:rPr>
              <a:t>Repeat 3[Fd 150 lt 120]</a:t>
            </a:r>
          </a:p>
        </p:txBody>
      </p:sp>
      <p:sp>
        <p:nvSpPr>
          <p:cNvPr id="16" name="Isosceles Triangle 15"/>
          <p:cNvSpPr/>
          <p:nvPr/>
        </p:nvSpPr>
        <p:spPr>
          <a:xfrm>
            <a:off x="7696200" y="4000500"/>
            <a:ext cx="304800" cy="152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7650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 xmlns="">
          <p:pic>
            <p:nvPicPr>
              <p:cNvPr id="27650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  <p:bldP spid="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876299"/>
            <a:ext cx="8229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2.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Viết lệnh Rùa vẽ các hình sau: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04800" y="1104900"/>
            <a:ext cx="4040188" cy="533135"/>
          </a:xfrm>
        </p:spPr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Không dùng lệnh lặp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381000" y="1638300"/>
            <a:ext cx="4267200" cy="1600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1: 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90 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100 rt 120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100 rt 120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100 rt 120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228600" y="3314700"/>
            <a:ext cx="4041775" cy="533135"/>
          </a:xfrm>
        </p:spPr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Dùng lệnh lặp</a:t>
            </a:r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sp>
        <p:nvSpPr>
          <p:cNvPr id="14" name="Isosceles Triangle 13"/>
          <p:cNvSpPr/>
          <p:nvPr/>
        </p:nvSpPr>
        <p:spPr>
          <a:xfrm>
            <a:off x="5867400" y="2095500"/>
            <a:ext cx="1981200" cy="1676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5715000" y="3619500"/>
            <a:ext cx="304800" cy="152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46"/>
          <p:cNvSpPr>
            <a:spLocks noGrp="1"/>
          </p:cNvSpPr>
          <p:nvPr>
            <p:ph sz="half" idx="2"/>
          </p:nvPr>
        </p:nvSpPr>
        <p:spPr>
          <a:xfrm>
            <a:off x="457200" y="3848100"/>
            <a:ext cx="4267200" cy="914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1:</a:t>
            </a:r>
          </a:p>
          <a:p>
            <a:pPr>
              <a:buNone/>
            </a:pP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 90 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 3[Fd 100 rt 120]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662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 xmlns="">
          <p:pic>
            <p:nvPicPr>
              <p:cNvPr id="2662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Content Placeholder 46"/>
          <p:cNvSpPr>
            <a:spLocks noGrp="1"/>
          </p:cNvSpPr>
          <p:nvPr>
            <p:ph sz="half" idx="2"/>
          </p:nvPr>
        </p:nvSpPr>
        <p:spPr>
          <a:xfrm>
            <a:off x="3133045" y="1665513"/>
            <a:ext cx="4267200" cy="1600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2:</a:t>
            </a:r>
          </a:p>
          <a:p>
            <a:pPr>
              <a:buNone/>
            </a:pP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90 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100 lt 120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100 lt 120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100 lt 120</a:t>
            </a:r>
          </a:p>
        </p:txBody>
      </p:sp>
      <p:sp>
        <p:nvSpPr>
          <p:cNvPr id="13" name="Content Placeholder 46"/>
          <p:cNvSpPr>
            <a:spLocks noGrp="1"/>
          </p:cNvSpPr>
          <p:nvPr>
            <p:ph sz="half" idx="2"/>
          </p:nvPr>
        </p:nvSpPr>
        <p:spPr>
          <a:xfrm>
            <a:off x="3263900" y="3834229"/>
            <a:ext cx="4267200" cy="914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2:</a:t>
            </a:r>
          </a:p>
          <a:p>
            <a:pPr>
              <a:buNone/>
            </a:pP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90 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 3[Fd 100 lt 120]</a:t>
            </a: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uiExpand="1" build="p"/>
      <p:bldP spid="16" grpId="0" build="p"/>
      <p:bldP spid="12" grpId="0" uiExpand="1" build="p"/>
      <p:bldP spid="1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1937</TotalTime>
  <Words>638</Words>
  <Application>Microsoft Office PowerPoint</Application>
  <PresentationFormat>On-screen Show (16:10)</PresentationFormat>
  <Paragraphs>127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BT 2. Viết lệnh Rùa vẽ các hình sau:</vt:lpstr>
      <vt:lpstr>BT 2. Viết lệnh Rùa vẽ các hình sau:</vt:lpstr>
      <vt:lpstr>BT 2. Viết lệnh Rùa vẽ các hình sau:</vt:lpstr>
      <vt:lpstr>BT 2. Viết lệnh Rùa vẽ các hình sau:</vt:lpstr>
      <vt:lpstr>BT 3. Điều khiển Rùa vẽ hình sau, có số bước tương ứng trên hình</vt:lpstr>
      <vt:lpstr>BT 3. Điều khiển Rùa vẽ hình sau, có số bước tương ứng trên hình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SAL - Nguyen Huu Phuc</cp:lastModifiedBy>
  <cp:revision>67</cp:revision>
  <dcterms:created xsi:type="dcterms:W3CDTF">2018-01-11T01:40:17Z</dcterms:created>
  <dcterms:modified xsi:type="dcterms:W3CDTF">2023-06-02T14:58:05Z</dcterms:modified>
</cp:coreProperties>
</file>