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64" d="100"/>
          <a:sy n="64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E01BE-04AC-46C5-8D50-9B6252FDB88D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974BB-665B-4420-ABB0-36F51244D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50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9C85E2-7FE6-4AA0-A385-B7146F6E3CE8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228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9C85E2-7FE6-4AA0-A385-B7146F6E3CE8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92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9C85E2-7FE6-4AA0-A385-B7146F6E3CE8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84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9C85E2-7FE6-4AA0-A385-B7146F6E3CE8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161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>
              <a:latin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EE9DD8-63C5-45A0-960B-748C47232ED7}" type="slidenum">
              <a:rPr lang="vi-VN" altLang="en-US" smtClean="0"/>
              <a:pPr/>
              <a:t>14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51933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54782C-15FA-4AFB-960C-70BB3D92E60B}" type="slidenum">
              <a:rPr lang="vi-VN" altLang="en-US" smtClean="0"/>
              <a:pPr/>
              <a:t>15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30913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22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B1AD-255F-4032-8CF8-85AD343A666A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61F0-9F03-4ECC-B48E-27AD9120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1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B1AD-255F-4032-8CF8-85AD343A666A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61F0-9F03-4ECC-B48E-27AD9120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0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B1AD-255F-4032-8CF8-85AD343A666A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61F0-9F03-4ECC-B48E-27AD9120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69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12700" y="2708275"/>
            <a:ext cx="12244388" cy="1501775"/>
            <a:chOff x="-23" y="1319"/>
            <a:chExt cx="5799" cy="946"/>
          </a:xfrm>
        </p:grpSpPr>
        <p:sp>
          <p:nvSpPr>
            <p:cNvPr id="5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>
                <a:gd name="T0" fmla="*/ 6 w 5779"/>
                <a:gd name="T1" fmla="*/ 454 h 946"/>
                <a:gd name="T2" fmla="*/ 355 w 5779"/>
                <a:gd name="T3" fmla="*/ 454 h 946"/>
                <a:gd name="T4" fmla="*/ 757 w 5779"/>
                <a:gd name="T5" fmla="*/ 1 h 946"/>
                <a:gd name="T6" fmla="*/ 2511 w 5779"/>
                <a:gd name="T7" fmla="*/ 0 h 946"/>
                <a:gd name="T8" fmla="*/ 2646 w 5779"/>
                <a:gd name="T9" fmla="*/ 144 h 946"/>
                <a:gd name="T10" fmla="*/ 5779 w 5779"/>
                <a:gd name="T11" fmla="*/ 137 h 946"/>
                <a:gd name="T12" fmla="*/ 5779 w 5779"/>
                <a:gd name="T13" fmla="*/ 772 h 946"/>
                <a:gd name="T14" fmla="*/ 2899 w 5779"/>
                <a:gd name="T15" fmla="*/ 765 h 946"/>
                <a:gd name="T16" fmla="*/ 2757 w 5779"/>
                <a:gd name="T17" fmla="*/ 946 h 946"/>
                <a:gd name="T18" fmla="*/ 1883 w 5779"/>
                <a:gd name="T19" fmla="*/ 946 h 946"/>
                <a:gd name="T20" fmla="*/ 1663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77251" dir="4832261" algn="ctr" rotWithShape="0">
                <a:srgbClr val="000066">
                  <a:alpha val="18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1D528D"/>
                </a:solidFill>
              </a:endParaRPr>
            </a:p>
          </p:txBody>
        </p:sp>
        <p:sp>
          <p:nvSpPr>
            <p:cNvPr id="6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>
                <a:gd name="T0" fmla="*/ 0 w 5799"/>
                <a:gd name="T1" fmla="*/ 455 h 895"/>
                <a:gd name="T2" fmla="*/ 369 w 5799"/>
                <a:gd name="T3" fmla="*/ 454 h 895"/>
                <a:gd name="T4" fmla="*/ 776 w 5799"/>
                <a:gd name="T5" fmla="*/ 0 h 895"/>
                <a:gd name="T6" fmla="*/ 2496 w 5799"/>
                <a:gd name="T7" fmla="*/ 0 h 895"/>
                <a:gd name="T8" fmla="*/ 2632 w 5799"/>
                <a:gd name="T9" fmla="*/ 136 h 895"/>
                <a:gd name="T10" fmla="*/ 5799 w 5799"/>
                <a:gd name="T11" fmla="*/ 136 h 895"/>
                <a:gd name="T12" fmla="*/ 5788 w 5799"/>
                <a:gd name="T13" fmla="*/ 727 h 895"/>
                <a:gd name="T14" fmla="*/ 2883 w 5799"/>
                <a:gd name="T15" fmla="*/ 708 h 895"/>
                <a:gd name="T16" fmla="*/ 2747 w 5799"/>
                <a:gd name="T17" fmla="*/ 895 h 895"/>
                <a:gd name="T18" fmla="*/ 1899 w 5799"/>
                <a:gd name="T19" fmla="*/ 895 h 895"/>
                <a:gd name="T20" fmla="*/ 1681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1D528D"/>
                </a:solidFill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20800" y="4953000"/>
            <a:ext cx="9753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814918" y="1700213"/>
            <a:ext cx="10850033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ko-KR" noProof="0"/>
              <a:t>Click to edit Master title </a:t>
            </a:r>
            <a:br>
              <a:rPr lang="en-US" altLang="ko-KR" noProof="0"/>
            </a:br>
            <a:r>
              <a:rPr lang="en-US" altLang="ko-KR" noProof="0"/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144175084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B8A99-A9A3-4D16-8410-F91A2AF82255}" type="slidenum">
              <a:rPr lang="en-US" altLang="en-US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21334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71779-5C18-45A9-A4D7-9887F09942FB}" type="slidenum">
              <a:rPr lang="en-US" altLang="en-US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11922"/>
      </p:ext>
    </p:extLst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43025"/>
            <a:ext cx="53848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43025"/>
            <a:ext cx="53848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BC49F-3861-4567-BEAF-105615A0CA49}" type="slidenum">
              <a:rPr lang="en-US" altLang="en-US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24279"/>
      </p:ext>
    </p:extLst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AF671-B57F-4319-B2E9-148FEE0644B5}" type="slidenum">
              <a:rPr lang="en-US" altLang="en-US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37376"/>
      </p:ext>
    </p:extLst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58BBE-1510-4405-8780-94A9F64823A0}" type="slidenum">
              <a:rPr lang="en-US" altLang="en-US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61646"/>
      </p:ext>
    </p:extLst>
  </p:cSld>
  <p:clrMapOvr>
    <a:masterClrMapping/>
  </p:clrMapOvr>
  <p:transition spd="slow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61BAE-D658-456C-93B4-9E639B2D1CFB}" type="slidenum">
              <a:rPr lang="en-US" altLang="en-US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86639"/>
      </p:ext>
    </p:extLst>
  </p:cSld>
  <p:clrMapOvr>
    <a:masterClrMapping/>
  </p:clrMapOvr>
  <p:transition spd="slow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49744-B7C1-464B-8AB3-2D126A545496}" type="slidenum">
              <a:rPr lang="en-US" altLang="en-US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35668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B1AD-255F-4032-8CF8-85AD343A666A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61F0-9F03-4ECC-B48E-27AD9120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44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6E70D-618F-4C1A-AC75-030ECF66C0AD}" type="slidenum">
              <a:rPr lang="en-US" altLang="en-US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09766"/>
      </p:ext>
    </p:extLst>
  </p:cSld>
  <p:clrMapOvr>
    <a:masterClrMapping/>
  </p:clrMapOvr>
  <p:transition spd="slow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1BAA3-7F50-473C-BCF8-0FFE22017F94}" type="slidenum">
              <a:rPr lang="en-US" altLang="en-US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3670"/>
      </p:ext>
    </p:extLst>
  </p:cSld>
  <p:clrMapOvr>
    <a:masterClrMapping/>
  </p:clrMapOvr>
  <p:transition spd="slow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79439"/>
            <a:ext cx="2743200" cy="59007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79439"/>
            <a:ext cx="8026400" cy="59007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6BF77-6FD3-42D4-8118-4B8EC3A3D896}" type="slidenum">
              <a:rPr lang="en-US" altLang="en-US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312118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B1AD-255F-4032-8CF8-85AD343A666A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61F0-9F03-4ECC-B48E-27AD9120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6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B1AD-255F-4032-8CF8-85AD343A666A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61F0-9F03-4ECC-B48E-27AD9120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B1AD-255F-4032-8CF8-85AD343A666A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61F0-9F03-4ECC-B48E-27AD9120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B1AD-255F-4032-8CF8-85AD343A666A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61F0-9F03-4ECC-B48E-27AD9120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7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B1AD-255F-4032-8CF8-85AD343A666A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61F0-9F03-4ECC-B48E-27AD9120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1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B1AD-255F-4032-8CF8-85AD343A666A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61F0-9F03-4ECC-B48E-27AD9120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12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B1AD-255F-4032-8CF8-85AD343A666A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61F0-9F03-4ECC-B48E-27AD9120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9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8B1AD-255F-4032-8CF8-85AD343A666A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561F0-9F03-4ECC-B48E-27AD9120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32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6"/>
          <p:cNvSpPr>
            <a:spLocks/>
          </p:cNvSpPr>
          <p:nvPr/>
        </p:nvSpPr>
        <p:spPr bwMode="gray">
          <a:xfrm>
            <a:off x="0" y="360363"/>
            <a:ext cx="12198350" cy="900112"/>
          </a:xfrm>
          <a:custGeom>
            <a:avLst/>
            <a:gdLst>
              <a:gd name="T0" fmla="*/ 0 w 5763"/>
              <a:gd name="T1" fmla="*/ 2147483646 h 567"/>
              <a:gd name="T2" fmla="*/ 2147483646 w 5763"/>
              <a:gd name="T3" fmla="*/ 2147483646 h 567"/>
              <a:gd name="T4" fmla="*/ 2147483646 w 5763"/>
              <a:gd name="T5" fmla="*/ 0 h 567"/>
              <a:gd name="T6" fmla="*/ 2147483646 w 5763"/>
              <a:gd name="T7" fmla="*/ 0 h 567"/>
              <a:gd name="T8" fmla="*/ 2147483646 w 5763"/>
              <a:gd name="T9" fmla="*/ 2147483646 h 567"/>
              <a:gd name="T10" fmla="*/ 2147483646 w 5763"/>
              <a:gd name="T11" fmla="*/ 2147483646 h 567"/>
              <a:gd name="T12" fmla="*/ 2147483646 w 5763"/>
              <a:gd name="T13" fmla="*/ 2147483646 h 567"/>
              <a:gd name="T14" fmla="*/ 2147483646 w 5763"/>
              <a:gd name="T15" fmla="*/ 2147483646 h 5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D528D"/>
              </a:solidFill>
            </a:endParaRPr>
          </a:p>
        </p:txBody>
      </p:sp>
      <p:sp>
        <p:nvSpPr>
          <p:cNvPr id="1027" name="Freeform 15" descr="01b_img(Global Digtal Desigm(imageState)"/>
          <p:cNvSpPr>
            <a:spLocks/>
          </p:cNvSpPr>
          <p:nvPr/>
        </p:nvSpPr>
        <p:spPr bwMode="gray">
          <a:xfrm>
            <a:off x="-12700" y="336550"/>
            <a:ext cx="12242800" cy="838200"/>
          </a:xfrm>
          <a:custGeom>
            <a:avLst/>
            <a:gdLst>
              <a:gd name="T0" fmla="*/ 2147483646 w 5784"/>
              <a:gd name="T1" fmla="*/ 2147483646 h 528"/>
              <a:gd name="T2" fmla="*/ 2147483646 w 5784"/>
              <a:gd name="T3" fmla="*/ 2147483646 h 528"/>
              <a:gd name="T4" fmla="*/ 2147483646 w 5784"/>
              <a:gd name="T5" fmla="*/ 0 h 528"/>
              <a:gd name="T6" fmla="*/ 2147483646 w 5784"/>
              <a:gd name="T7" fmla="*/ 2147483646 h 528"/>
              <a:gd name="T8" fmla="*/ 2147483646 w 5784"/>
              <a:gd name="T9" fmla="*/ 2147483646 h 528"/>
              <a:gd name="T10" fmla="*/ 2147483646 w 5784"/>
              <a:gd name="T11" fmla="*/ 2147483646 h 528"/>
              <a:gd name="T12" fmla="*/ 0 w 5784"/>
              <a:gd name="T13" fmla="*/ 2147483646 h 528"/>
              <a:gd name="T14" fmla="*/ 0 w 5784"/>
              <a:gd name="T15" fmla="*/ 2147483646 h 5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D528D"/>
              </a:solidFill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43025"/>
            <a:ext cx="109728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47200" y="288925"/>
            <a:ext cx="2844800" cy="3206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721600" y="6537325"/>
            <a:ext cx="3860800" cy="3206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95850" y="6537325"/>
            <a:ext cx="2844800" cy="3206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latin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E4739E-E29B-4E76-9DF2-F4C58382022C}" type="slidenum">
              <a:rPr lang="en-US" altLang="en-US">
                <a:solidFill>
                  <a:srgbClr val="1D528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1D528D"/>
              </a:solidFill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812800" y="579438"/>
            <a:ext cx="104648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852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1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1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hyperlink" Target="Microsoft%20Windows%20Logo.ln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hyperlink" Target="Microsoft%20Windows%20Logo.ln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hyperlink" Target="Microsoft%20Windows%20Logo.ln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hyperlink" Target="Microsoft%20Windows%20Logo.ln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../../Program%20Files%20(x86)/Softronics/Microsoft%20Windows%20Logo/logo32.ex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4484688"/>
            <a:ext cx="21336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Rectangle 23"/>
          <p:cNvSpPr>
            <a:spLocks noChangeArrowheads="1"/>
          </p:cNvSpPr>
          <p:nvPr/>
        </p:nvSpPr>
        <p:spPr bwMode="auto">
          <a:xfrm>
            <a:off x="1600201" y="1905001"/>
            <a:ext cx="8975725" cy="4270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48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CHÀO MỪNG QUÝ THẦY CÔ GIÁO VỀ DỰ GIỜ  </a:t>
            </a:r>
          </a:p>
        </p:txBody>
      </p:sp>
      <p:sp>
        <p:nvSpPr>
          <p:cNvPr id="5124" name="AutoShape 10" descr="Kết quả hình ảnh cho BIỂU TƯỢNG ĐẠI HỌC ĐÔNG Á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sz="1800"/>
          </a:p>
        </p:txBody>
      </p:sp>
      <p:sp>
        <p:nvSpPr>
          <p:cNvPr id="5125" name="AutoShape 12" descr="Kết quả hình ảnh cho BIỂU TƯỢNG ĐẠI HỌC ĐÔNG Á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sz="1800"/>
          </a:p>
        </p:txBody>
      </p:sp>
      <p:pic>
        <p:nvPicPr>
          <p:cNvPr id="512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83338"/>
            <a:ext cx="91440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TextBox 2"/>
          <p:cNvSpPr txBox="1">
            <a:spLocks noChangeArrowheads="1"/>
          </p:cNvSpPr>
          <p:nvPr/>
        </p:nvSpPr>
        <p:spPr bwMode="auto">
          <a:xfrm>
            <a:off x="10542588" y="6396038"/>
            <a:ext cx="8507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giáo về dự giờ thăm lớp.</a:t>
            </a:r>
            <a:endParaRPr lang="vi-VN" altLang="en-US" sz="24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513" y="1143000"/>
            <a:ext cx="9525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954088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925" y="4629150"/>
            <a:ext cx="3143250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003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5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1314" y="4508353"/>
            <a:ext cx="894924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 err="1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TRỊNH THỊ THANH DUNG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3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16556" y="3276600"/>
            <a:ext cx="315887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err="1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Tin </a:t>
            </a:r>
            <a:r>
              <a:rPr lang="en-US" sz="4000" b="1" err="1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b="1">
              <a:ln w="6600">
                <a:solidFill>
                  <a:srgbClr val="0000CC"/>
                </a:solidFill>
                <a:prstDash val="solid"/>
              </a:ln>
              <a:solidFill>
                <a:srgbClr val="E32803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77109" y="3880992"/>
            <a:ext cx="147989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 err="1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1960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repeatCount="indefinite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6" dur="130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30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2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0"/>
          <p:cNvSpPr txBox="1">
            <a:spLocks noChangeArrowheads="1"/>
          </p:cNvSpPr>
          <p:nvPr/>
        </p:nvSpPr>
        <p:spPr bwMode="auto">
          <a:xfrm>
            <a:off x="404813" y="1371600"/>
            <a:ext cx="4700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8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BẢN.</a:t>
            </a:r>
          </a:p>
        </p:txBody>
      </p:sp>
      <p:sp>
        <p:nvSpPr>
          <p:cNvPr id="10243" name="TextBox 13"/>
          <p:cNvSpPr txBox="1">
            <a:spLocks noChangeArrowheads="1"/>
          </p:cNvSpPr>
          <p:nvPr/>
        </p:nvSpPr>
        <p:spPr bwMode="auto">
          <a:xfrm>
            <a:off x="457200" y="1981200"/>
            <a:ext cx="952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800" i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đổi màu và độ dày nét vẽ bằng câu lệnh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74663" y="2587625"/>
            <a:ext cx="8686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Vẽ hình vuông bằng câu lệnh: 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REPEAT 4 [ FD 100 RT 90]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74663" y="3551238"/>
            <a:ext cx="86868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Sửa câu lệnh trên thành.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SetPenColor 4 </a:t>
            </a:r>
            <a:r>
              <a:rPr 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4 [ FD 100 RT 90]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kết quả.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74663" y="4946650"/>
            <a:ext cx="115649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 Thay đổi giá trị số [4] trong lệnh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SetPenColor 4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hoạt động b và quan sát sự thay đổi màu vẽ.</a:t>
            </a:r>
          </a:p>
        </p:txBody>
      </p:sp>
    </p:spTree>
    <p:extLst>
      <p:ext uri="{BB962C8B-B14F-4D97-AF65-F5344CB8AC3E}">
        <p14:creationId xmlns:p14="http://schemas.microsoft.com/office/powerpoint/2010/main" val="237422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0"/>
          <p:cNvSpPr txBox="1">
            <a:spLocks noChangeArrowheads="1"/>
          </p:cNvSpPr>
          <p:nvPr/>
        </p:nvSpPr>
        <p:spPr bwMode="auto">
          <a:xfrm>
            <a:off x="633413" y="1447800"/>
            <a:ext cx="4700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8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BẢN.</a:t>
            </a:r>
          </a:p>
        </p:txBody>
      </p:sp>
      <p:sp>
        <p:nvSpPr>
          <p:cNvPr id="11267" name="TextBox 13"/>
          <p:cNvSpPr txBox="1">
            <a:spLocks noChangeArrowheads="1"/>
          </p:cNvSpPr>
          <p:nvPr/>
        </p:nvSpPr>
        <p:spPr bwMode="auto">
          <a:xfrm>
            <a:off x="533400" y="2286000"/>
            <a:ext cx="998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800" i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đổi màu và độ dày nét vẽ bằng câu lệnh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50863" y="3170238"/>
            <a:ext cx="114125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d/ Điền vào chỗ chấm (…):</a:t>
            </a:r>
          </a:p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SetPenColor n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dùng để đặt…………của nét vẽ. Để đặt màu cho nét vẽ, em thay đổi giá trị…….trong lệnh.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76913" y="3521075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429000" y="3929063"/>
            <a:ext cx="1295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40419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0"/>
          <p:cNvSpPr txBox="1">
            <a:spLocks noChangeArrowheads="1"/>
          </p:cNvSpPr>
          <p:nvPr/>
        </p:nvSpPr>
        <p:spPr bwMode="auto">
          <a:xfrm>
            <a:off x="304800" y="1066800"/>
            <a:ext cx="4700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8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BẢN.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324100" y="1600200"/>
            <a:ext cx="7467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MÀU CỦA LỆNH SETPENCOLOR 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90600" y="2122488"/>
          <a:ext cx="9372600" cy="468947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57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5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9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618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trị n</a:t>
                      </a:r>
                      <a:endParaRPr lang="en-US" sz="28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800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của nét vẽ</a:t>
                      </a:r>
                      <a:endParaRPr lang="en-US" sz="28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18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2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Đen</a:t>
                      </a:r>
                      <a:r>
                        <a:rPr lang="en-US" sz="2800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 Black</a:t>
                      </a:r>
                      <a:endParaRPr lang="en-US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18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2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 da trời</a:t>
                      </a:r>
                      <a:r>
                        <a:rPr lang="en-US" sz="2800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Blue</a:t>
                      </a:r>
                      <a:endParaRPr lang="en-US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18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2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 lá</a:t>
                      </a:r>
                      <a:r>
                        <a:rPr lang="en-US" sz="2800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cây – Green</a:t>
                      </a:r>
                      <a:endParaRPr lang="en-US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18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2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800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lơ – Cyan</a:t>
                      </a:r>
                      <a:endParaRPr lang="en-US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618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2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2800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Red</a:t>
                      </a:r>
                      <a:endParaRPr lang="en-US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618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2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Hồng</a:t>
                      </a:r>
                      <a:r>
                        <a:rPr lang="en-US" sz="2800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Pink</a:t>
                      </a:r>
                      <a:endParaRPr lang="en-US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618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2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T="45703" marB="4570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3721100" y="51308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721100" y="5703888"/>
            <a:ext cx="381000" cy="381000"/>
          </a:xfrm>
          <a:prstGeom prst="ellipse">
            <a:avLst/>
          </a:prstGeom>
          <a:solidFill>
            <a:srgbClr val="FC4698"/>
          </a:solidFill>
          <a:ln>
            <a:solidFill>
              <a:srgbClr val="FC4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721100" y="4556125"/>
            <a:ext cx="381000" cy="381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725863" y="3983038"/>
            <a:ext cx="381000" cy="381000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725863" y="3408363"/>
            <a:ext cx="381000" cy="381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725863" y="2833688"/>
            <a:ext cx="381000" cy="3810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3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0"/>
          <p:cNvSpPr txBox="1">
            <a:spLocks noChangeArrowheads="1"/>
          </p:cNvSpPr>
          <p:nvPr/>
        </p:nvSpPr>
        <p:spPr bwMode="auto">
          <a:xfrm>
            <a:off x="404813" y="1524000"/>
            <a:ext cx="4700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8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BẢN.</a:t>
            </a:r>
          </a:p>
        </p:txBody>
      </p:sp>
      <p:sp>
        <p:nvSpPr>
          <p:cNvPr id="13315" name="TextBox 13"/>
          <p:cNvSpPr txBox="1">
            <a:spLocks noChangeArrowheads="1"/>
          </p:cNvSpPr>
          <p:nvPr/>
        </p:nvSpPr>
        <p:spPr bwMode="auto">
          <a:xfrm>
            <a:off x="339725" y="2286000"/>
            <a:ext cx="8704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800" i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</a:t>
            </a: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thực hiện các yêu cầu sau: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0838" y="2971800"/>
            <a:ext cx="107680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Em hãy thực hiện câu lệnh sau và quan sát kết quả. 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SetPenSize [1 10] </a:t>
            </a:r>
            <a:r>
              <a:rPr 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4 [FD 100 RT 90]</a:t>
            </a:r>
            <a:endParaRPr lang="en-US" sz="28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49250" y="4267200"/>
            <a:ext cx="116443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Thay đổi giá trị số [1] và [10] trong lệnh SetPenSize [1 10], ở hoạt động a và quan sát sự thay đổi nét vẽ.</a:t>
            </a:r>
          </a:p>
        </p:txBody>
      </p:sp>
    </p:spTree>
    <p:extLst>
      <p:ext uri="{BB962C8B-B14F-4D97-AF65-F5344CB8AC3E}">
        <p14:creationId xmlns:p14="http://schemas.microsoft.com/office/powerpoint/2010/main" val="24845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0"/>
          <p:cNvSpPr txBox="1">
            <a:spLocks noChangeArrowheads="1"/>
          </p:cNvSpPr>
          <p:nvPr/>
        </p:nvSpPr>
        <p:spPr bwMode="auto">
          <a:xfrm>
            <a:off x="346075" y="1689100"/>
            <a:ext cx="4700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8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BẢN.</a:t>
            </a:r>
          </a:p>
        </p:txBody>
      </p:sp>
      <p:sp>
        <p:nvSpPr>
          <p:cNvPr id="14339" name="TextBox 13"/>
          <p:cNvSpPr txBox="1">
            <a:spLocks noChangeArrowheads="1"/>
          </p:cNvSpPr>
          <p:nvPr/>
        </p:nvSpPr>
        <p:spPr bwMode="auto">
          <a:xfrm>
            <a:off x="533400" y="2286000"/>
            <a:ext cx="8704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800" i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</a:t>
            </a: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thực hiện các yêu cầu sau: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50863" y="2846388"/>
            <a:ext cx="114887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d/ Điền vào chỗ chấm (…):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</a:t>
            </a:r>
            <a:r>
              <a:rPr 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SetPenSize [m n] 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để chỉnh……….... của nét vẽ. Để điều chỉnh độ rộng của nét vẽ ta thay đổi giá trị ………trong câu lệnh.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297613" y="3122613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rộng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740400" y="3587750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9266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21088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209800" y="341313"/>
            <a:ext cx="9753600" cy="2859087"/>
          </a:xfrm>
          <a:prstGeom prst="wedgeRoundRectCallout">
            <a:avLst>
              <a:gd name="adj1" fmla="val -52569"/>
              <a:gd name="adj2" fmla="val 10216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09850" y="441325"/>
            <a:ext cx="8686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biết thêm một cách mới để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màu 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nét vẽ và điều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 độ rộng 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nét vẽ bằng các câu lệnh sau: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09850" y="1293813"/>
            <a:ext cx="8686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Thay đổi giá trị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lệnh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SetPenColor n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đặt màu cho nét vẽ.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613025" y="2144713"/>
            <a:ext cx="8686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Thay đổi giá trị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lệnh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SetPenSize [m n]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điều chỉnh độ rộng cho nét vẽ.</a:t>
            </a:r>
          </a:p>
        </p:txBody>
      </p:sp>
    </p:spTree>
    <p:extLst>
      <p:ext uri="{BB962C8B-B14F-4D97-AF65-F5344CB8AC3E}">
        <p14:creationId xmlns:p14="http://schemas.microsoft.com/office/powerpoint/2010/main" val="82348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0"/>
          <p:cNvSpPr txBox="1">
            <a:spLocks noChangeArrowheads="1"/>
          </p:cNvSpPr>
          <p:nvPr/>
        </p:nvSpPr>
        <p:spPr bwMode="auto">
          <a:xfrm>
            <a:off x="381000" y="1703388"/>
            <a:ext cx="4700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8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BẢN.</a:t>
            </a:r>
          </a:p>
        </p:txBody>
      </p:sp>
      <p:sp>
        <p:nvSpPr>
          <p:cNvPr id="18435" name="TextBox 13"/>
          <p:cNvSpPr txBox="1">
            <a:spLocks noChangeArrowheads="1"/>
          </p:cNvSpPr>
          <p:nvPr/>
        </p:nvSpPr>
        <p:spPr bwMode="auto">
          <a:xfrm>
            <a:off x="363538" y="2246313"/>
            <a:ext cx="115236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800" i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</a:t>
            </a: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Thủ tục DuongTron sau thực hiện công việc gì? Điền vào ô trống trong bảng theo mẫu: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905000" y="3276600"/>
          <a:ext cx="8534400" cy="31083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en-US" sz="2800" b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Lệnh</a:t>
                      </a:r>
                      <a:endParaRPr lang="en-US" sz="28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71" marB="45671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="0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endParaRPr lang="en-US" sz="28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71" marB="45671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2800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DuongTron</a:t>
                      </a:r>
                      <a:endParaRPr lang="en-US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71" marB="45671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71" marB="45671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SetPenColor</a:t>
                      </a:r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</a:p>
                  </a:txBody>
                  <a:tcPr marT="45671" marB="45671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800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800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2800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800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endParaRPr lang="en-US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71" marB="45671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Repeat</a:t>
                      </a:r>
                      <a:r>
                        <a:rPr lang="en-US" sz="2800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 [ FD 5 RT 15]</a:t>
                      </a:r>
                      <a:endParaRPr lang="en-US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71" marB="45671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US" sz="2800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71" marB="45671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SetPenColor</a:t>
                      </a:r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</a:p>
                  </a:txBody>
                  <a:tcPr marT="45671" marB="45671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</a:p>
                  </a:txBody>
                  <a:tcPr marT="45671" marB="45671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</a:t>
                      </a:r>
                      <a:r>
                        <a:rPr lang="en-US" sz="2800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71" marB="45671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71" marB="45671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562725" y="4837113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 vẽ đường tròn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542088" y="5338763"/>
            <a:ext cx="365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màu đen cho nét vẽ</a:t>
            </a:r>
          </a:p>
        </p:txBody>
      </p:sp>
    </p:spTree>
    <p:extLst>
      <p:ext uri="{BB962C8B-B14F-4D97-AF65-F5344CB8AC3E}">
        <p14:creationId xmlns:p14="http://schemas.microsoft.com/office/powerpoint/2010/main" val="393405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au 1" descr="kitt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798638"/>
            <a:ext cx="2895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67000" y="2170113"/>
            <a:ext cx="9372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thay đổi màu bút thành màu đỏ em sử dụng câu lệnh nào sau đây?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94250" y="3248025"/>
            <a:ext cx="26431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SetPenColor 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51450" y="3776663"/>
            <a:ext cx="25098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SetPenColor 3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19738" y="4286250"/>
            <a:ext cx="281463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SetPenColor 4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638800" y="4905375"/>
            <a:ext cx="31099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SetPenSize [1 10]</a:t>
            </a:r>
          </a:p>
        </p:txBody>
      </p:sp>
      <p:sp>
        <p:nvSpPr>
          <p:cNvPr id="14" name="Oval 13"/>
          <p:cNvSpPr/>
          <p:nvPr/>
        </p:nvSpPr>
        <p:spPr>
          <a:xfrm>
            <a:off x="5519738" y="4332288"/>
            <a:ext cx="485775" cy="555625"/>
          </a:xfrm>
          <a:prstGeom prst="ellipse">
            <a:avLst/>
          </a:prstGeom>
          <a:noFill/>
          <a:ln w="57150">
            <a:solidFill>
              <a:srgbClr val="E32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5" name="WordArt 9"/>
          <p:cNvSpPr>
            <a:spLocks noChangeArrowheads="1" noChangeShapeType="1" noTextEdit="1"/>
          </p:cNvSpPr>
          <p:nvPr/>
        </p:nvSpPr>
        <p:spPr bwMode="auto">
          <a:xfrm>
            <a:off x="990600" y="1111250"/>
            <a:ext cx="5786438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AI NHANH AI ĐÚNG</a:t>
            </a:r>
          </a:p>
        </p:txBody>
      </p:sp>
      <p:pic>
        <p:nvPicPr>
          <p:cNvPr id="19466" name="Picture 2" descr="D:\may kia\POWERPOINT\HINH NEN DEP\hinh nen dep\hinh trang tri\anhso.net_10120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92075"/>
            <a:ext cx="3571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2" descr="D:\may kia\POWERPOINT\HINH NEN DEP\hinh nen dep\hinh trang tri\anhso.net_10120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7488" y="5273675"/>
            <a:ext cx="3571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020913" y="188640"/>
            <a:ext cx="36231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115629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au 2" descr="kitt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798638"/>
            <a:ext cx="2895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667000" y="2570163"/>
            <a:ext cx="92979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thay đổi giá trị </a:t>
            </a:r>
            <a:r>
              <a:rPr lang="en-US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câu lệnh </a:t>
            </a:r>
            <a:r>
              <a:rPr lang="en-US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SetPenColor n</a:t>
            </a: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làm gì?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3588" y="3567113"/>
            <a:ext cx="39036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Đặt lại màu cho nét vẽ.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487988" y="4699000"/>
            <a:ext cx="41544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Đặt lại độ cao cho nét vẽ.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91113" y="4133850"/>
            <a:ext cx="51323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Điều chỉnh độ rộng cho nét vẽ.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867400" y="5264150"/>
            <a:ext cx="40243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Đặt lại tên cho nét vẽ.</a:t>
            </a:r>
          </a:p>
        </p:txBody>
      </p:sp>
      <p:sp>
        <p:nvSpPr>
          <p:cNvPr id="18" name="Oval 17"/>
          <p:cNvSpPr/>
          <p:nvPr/>
        </p:nvSpPr>
        <p:spPr>
          <a:xfrm>
            <a:off x="4548188" y="3578225"/>
            <a:ext cx="485775" cy="555625"/>
          </a:xfrm>
          <a:prstGeom prst="ellipse">
            <a:avLst/>
          </a:prstGeom>
          <a:noFill/>
          <a:ln w="57150">
            <a:solidFill>
              <a:srgbClr val="E32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9" name="WordArt 9"/>
          <p:cNvSpPr>
            <a:spLocks noChangeArrowheads="1" noChangeShapeType="1" noTextEdit="1"/>
          </p:cNvSpPr>
          <p:nvPr/>
        </p:nvSpPr>
        <p:spPr bwMode="auto">
          <a:xfrm>
            <a:off x="990600" y="1111250"/>
            <a:ext cx="5786438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AI NHANH AI ĐÚNG</a:t>
            </a:r>
          </a:p>
        </p:txBody>
      </p:sp>
      <p:pic>
        <p:nvPicPr>
          <p:cNvPr id="20490" name="Picture 2" descr="D:\may kia\POWERPOINT\HINH NEN DEP\hinh nen dep\hinh trang tri\anhso.net_10120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92075"/>
            <a:ext cx="3571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2" descr="D:\may kia\POWERPOINT\HINH NEN DEP\hinh nen dep\hinh trang tri\anhso.net_10120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7488" y="5273675"/>
            <a:ext cx="3571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020913" y="188640"/>
            <a:ext cx="36231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252802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au 3" descr="kitt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831975"/>
            <a:ext cx="2895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19400" y="2516188"/>
            <a:ext cx="93662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</a:t>
            </a: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các câu lệnh sau đây câu lệnh nào cho nét vẽ lớn nhất?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105400" y="3382963"/>
            <a:ext cx="31892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SetPenSize [10 10]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43600" y="4456113"/>
            <a:ext cx="41195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SetPenSize [ 20 5]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75300" y="3930650"/>
            <a:ext cx="37211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SetPenSize [5 20]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332538" y="5029200"/>
            <a:ext cx="31162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SetPenSize [1 15] </a:t>
            </a:r>
          </a:p>
        </p:txBody>
      </p:sp>
      <p:sp>
        <p:nvSpPr>
          <p:cNvPr id="14" name="Oval 13"/>
          <p:cNvSpPr/>
          <p:nvPr/>
        </p:nvSpPr>
        <p:spPr>
          <a:xfrm>
            <a:off x="5549900" y="3886200"/>
            <a:ext cx="485775" cy="557213"/>
          </a:xfrm>
          <a:prstGeom prst="ellipse">
            <a:avLst/>
          </a:prstGeom>
          <a:noFill/>
          <a:ln w="57150">
            <a:solidFill>
              <a:srgbClr val="E32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13" name="WordArt 9"/>
          <p:cNvSpPr>
            <a:spLocks noChangeArrowheads="1" noChangeShapeType="1" noTextEdit="1"/>
          </p:cNvSpPr>
          <p:nvPr/>
        </p:nvSpPr>
        <p:spPr bwMode="auto">
          <a:xfrm>
            <a:off x="990600" y="1111250"/>
            <a:ext cx="5786438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AI NHANH AI ĐÚNG</a:t>
            </a:r>
          </a:p>
        </p:txBody>
      </p:sp>
      <p:pic>
        <p:nvPicPr>
          <p:cNvPr id="21514" name="Picture 2" descr="D:\may kia\POWERPOINT\HINH NEN DEP\hinh nen dep\hinh trang tri\anhso.net_10120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92075"/>
            <a:ext cx="3571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2" descr="D:\may kia\POWERPOINT\HINH NEN DEP\hinh nen dep\hinh trang tri\anhso.net_10120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7488" y="5273675"/>
            <a:ext cx="3571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020913" y="188640"/>
            <a:ext cx="36231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385761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24000" y="1916832"/>
            <a:ext cx="9144000" cy="1785104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4400" b="1">
                <a:solidFill>
                  <a:srgbClr val="FF0000"/>
                </a:solidFill>
                <a:latin typeface="Times New Roman" pitchFamily="18" charset="0"/>
              </a:rPr>
              <a:t>KHỞI ĐỘNG ĐẦU GIỜ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4400" b="1">
                <a:solidFill>
                  <a:srgbClr val="FF0000"/>
                </a:solidFill>
                <a:latin typeface="Times New Roman" pitchFamily="18" charset="0"/>
              </a:rPr>
              <a:t>TRÒ CHƠI: AI NHANH AI ĐÚNG?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1108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au 4" descr="kitt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98638"/>
            <a:ext cx="2895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895600" y="2500313"/>
            <a:ext cx="92106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</a:t>
            </a: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thay đổi giá trị </a:t>
            </a:r>
            <a:r>
              <a:rPr lang="en-US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câu lệnh </a:t>
            </a:r>
            <a:r>
              <a:rPr lang="en-US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SetPenSize [m n] </a:t>
            </a: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điều chỉnh việc gì?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714875" y="3497263"/>
            <a:ext cx="48863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Điều chỉnh lại màu cho nét vẽ.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551488" y="4510088"/>
            <a:ext cx="47847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Điều chỉnh độ cao cho nét vẽ.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092700" y="3990975"/>
            <a:ext cx="51323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Đặt lại tên cho nét vẽ.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910263" y="5156200"/>
            <a:ext cx="49768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Điều chỉnh độ rộng cho nét vẽ.</a:t>
            </a:r>
          </a:p>
        </p:txBody>
      </p:sp>
      <p:sp>
        <p:nvSpPr>
          <p:cNvPr id="20" name="Oval 19"/>
          <p:cNvSpPr/>
          <p:nvPr/>
        </p:nvSpPr>
        <p:spPr>
          <a:xfrm>
            <a:off x="5884863" y="5183188"/>
            <a:ext cx="485775" cy="557212"/>
          </a:xfrm>
          <a:prstGeom prst="ellipse">
            <a:avLst/>
          </a:prstGeom>
          <a:noFill/>
          <a:ln w="57150">
            <a:solidFill>
              <a:srgbClr val="E32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7" name="WordArt 9"/>
          <p:cNvSpPr>
            <a:spLocks noChangeArrowheads="1" noChangeShapeType="1" noTextEdit="1"/>
          </p:cNvSpPr>
          <p:nvPr/>
        </p:nvSpPr>
        <p:spPr bwMode="auto">
          <a:xfrm>
            <a:off x="990600" y="1111250"/>
            <a:ext cx="5786438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AI NHANH AI ĐÚNG</a:t>
            </a:r>
          </a:p>
        </p:txBody>
      </p:sp>
      <p:pic>
        <p:nvPicPr>
          <p:cNvPr id="22538" name="Picture 2" descr="D:\may kia\POWERPOINT\HINH NEN DEP\hinh nen dep\hinh trang tri\anhso.net_10120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92075"/>
            <a:ext cx="3571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2" descr="D:\may kia\POWERPOINT\HINH NEN DEP\hinh nen dep\hinh trang tri\anhso.net_10120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7488" y="5273675"/>
            <a:ext cx="3571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020913" y="188640"/>
            <a:ext cx="36231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65374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1828801" y="2971801"/>
            <a:ext cx="8975725" cy="4270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Chúc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thầy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cô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giáo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sức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khỏe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 </a:t>
            </a: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1696825" y="3962401"/>
            <a:ext cx="8975725" cy="4270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Chúc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các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em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chăm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ngoan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học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giỏi</a:t>
            </a:r>
            <a:endParaRPr lang="en-US" sz="4400" b="1">
              <a:ln w="3175">
                <a:solidFill>
                  <a:srgbClr val="C00000"/>
                </a:solidFill>
                <a:prstDash val="solid"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glow rad="139700">
                  <a:srgbClr val="ACD5D5">
                    <a:satMod val="175000"/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2201" y="464404"/>
            <a:ext cx="698152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err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b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800" b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800" b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920552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266701" y="717517"/>
            <a:ext cx="11963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Dòng lệnh:  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repeat 4[Duongtron rt 90] 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để vẽ hình nào dưới đây ?</a:t>
            </a:r>
          </a:p>
        </p:txBody>
      </p:sp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4" y="56689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4" y="5683251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4" y="5638801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35"/>
          <p:cNvSpPr>
            <a:spLocks noChangeArrowheads="1"/>
          </p:cNvSpPr>
          <p:nvPr/>
        </p:nvSpPr>
        <p:spPr bwMode="auto">
          <a:xfrm>
            <a:off x="5648326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Oval 35"/>
          <p:cNvSpPr>
            <a:spLocks noChangeArrowheads="1"/>
          </p:cNvSpPr>
          <p:nvPr/>
        </p:nvSpPr>
        <p:spPr bwMode="auto">
          <a:xfrm>
            <a:off x="5629276" y="5576888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5231904" y="5373217"/>
            <a:ext cx="1534244" cy="575183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2800" b="1">
              <a:solidFill>
                <a:srgbClr val="FF3300"/>
              </a:solidFill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35"/>
          <p:cNvSpPr>
            <a:spLocks noChangeArrowheads="1"/>
          </p:cNvSpPr>
          <p:nvPr/>
        </p:nvSpPr>
        <p:spPr bwMode="auto">
          <a:xfrm>
            <a:off x="5648326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1983533" y="5172018"/>
            <a:ext cx="2917527" cy="647110"/>
            <a:chOff x="142" y="1414"/>
            <a:chExt cx="4756" cy="1403"/>
          </a:xfrm>
        </p:grpSpPr>
        <p:sp>
          <p:nvSpPr>
            <p:cNvPr id="67608" name="Rectangle 27"/>
            <p:cNvSpPr>
              <a:spLocks noChangeArrowheads="1"/>
            </p:cNvSpPr>
            <p:nvPr/>
          </p:nvSpPr>
          <p:spPr bwMode="auto">
            <a:xfrm>
              <a:off x="4513" y="1476"/>
              <a:ext cx="301" cy="1268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>
              <a:off x="142" y="1414"/>
              <a:ext cx="4756" cy="140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D</a:t>
              </a:r>
            </a:p>
          </p:txBody>
        </p:sp>
      </p:grp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0363200" y="4188224"/>
            <a:ext cx="76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</a:p>
        </p:txBody>
      </p:sp>
      <p:pic>
        <p:nvPicPr>
          <p:cNvPr id="34" name="Picture 33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9" t="17247" r="48071" b="41293"/>
          <a:stretch>
            <a:fillRect/>
          </a:stretch>
        </p:blipFill>
        <p:spPr bwMode="auto">
          <a:xfrm>
            <a:off x="609600" y="2222500"/>
            <a:ext cx="22606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29353" r="55156" b="41624"/>
          <a:stretch>
            <a:fillRect/>
          </a:stretch>
        </p:blipFill>
        <p:spPr bwMode="auto">
          <a:xfrm>
            <a:off x="3853201" y="2350458"/>
            <a:ext cx="192994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2" t="29189" r="54784" b="42123"/>
          <a:stretch>
            <a:fillRect/>
          </a:stretch>
        </p:blipFill>
        <p:spPr bwMode="auto">
          <a:xfrm>
            <a:off x="6834982" y="2407009"/>
            <a:ext cx="1952874" cy="176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t="32504" r="55809" b="40463"/>
          <a:stretch>
            <a:fillRect/>
          </a:stretch>
        </p:blipFill>
        <p:spPr bwMode="auto">
          <a:xfrm>
            <a:off x="9604766" y="2455000"/>
            <a:ext cx="1812200" cy="181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371600" y="4267200"/>
            <a:ext cx="76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4424334" y="4188224"/>
            <a:ext cx="76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7467600" y="4230469"/>
            <a:ext cx="76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</a:p>
        </p:txBody>
      </p:sp>
    </p:spTree>
    <p:extLst>
      <p:ext uri="{BB962C8B-B14F-4D97-AF65-F5344CB8AC3E}">
        <p14:creationId xmlns:p14="http://schemas.microsoft.com/office/powerpoint/2010/main" val="369292437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7" grpId="0" bldLvl="0" animBg="1"/>
      <p:bldP spid="2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152400" y="404335"/>
            <a:ext cx="11963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Dòng lệnh:  </a:t>
            </a:r>
            <a:r>
              <a:rPr lang="en-US" sz="3600" b="1">
                <a:solidFill>
                  <a:srgbClr val="0B03B1"/>
                </a:solidFill>
                <a:latin typeface="Times New Roman" panose="02020603050405020304" pitchFamily="18" charset="0"/>
              </a:rPr>
              <a:t>REPEAT 4 [fd 100 lt 90] fd 70 rt 60 fd 70 repeat 5 [repeat 4[lt 90 fd 100]bk 20 rt 60 fd 70] 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để vẽ hình nào dưới đây ?</a:t>
            </a:r>
          </a:p>
        </p:txBody>
      </p:sp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4" y="56689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4" y="5683251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4" y="5638801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35"/>
          <p:cNvSpPr>
            <a:spLocks noChangeArrowheads="1"/>
          </p:cNvSpPr>
          <p:nvPr/>
        </p:nvSpPr>
        <p:spPr bwMode="auto">
          <a:xfrm>
            <a:off x="5648326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Oval 35"/>
          <p:cNvSpPr>
            <a:spLocks noChangeArrowheads="1"/>
          </p:cNvSpPr>
          <p:nvPr/>
        </p:nvSpPr>
        <p:spPr bwMode="auto">
          <a:xfrm>
            <a:off x="5629276" y="5576888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5231904" y="5373217"/>
            <a:ext cx="1534244" cy="575183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2800" b="1">
              <a:solidFill>
                <a:srgbClr val="FF3300"/>
              </a:solidFill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35"/>
          <p:cNvSpPr>
            <a:spLocks noChangeArrowheads="1"/>
          </p:cNvSpPr>
          <p:nvPr/>
        </p:nvSpPr>
        <p:spPr bwMode="auto">
          <a:xfrm>
            <a:off x="5648326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1983533" y="5172018"/>
            <a:ext cx="2917527" cy="647110"/>
            <a:chOff x="142" y="1414"/>
            <a:chExt cx="4756" cy="1403"/>
          </a:xfrm>
        </p:grpSpPr>
        <p:sp>
          <p:nvSpPr>
            <p:cNvPr id="67608" name="Rectangle 27"/>
            <p:cNvSpPr>
              <a:spLocks noChangeArrowheads="1"/>
            </p:cNvSpPr>
            <p:nvPr/>
          </p:nvSpPr>
          <p:spPr bwMode="auto">
            <a:xfrm>
              <a:off x="4513" y="1476"/>
              <a:ext cx="301" cy="1268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>
              <a:off x="142" y="1414"/>
              <a:ext cx="4756" cy="140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A</a:t>
              </a:r>
            </a:p>
          </p:txBody>
        </p:sp>
      </p:grp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0363200" y="4188224"/>
            <a:ext cx="76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</a:p>
        </p:txBody>
      </p:sp>
      <p:pic>
        <p:nvPicPr>
          <p:cNvPr id="34" name="Picture 33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9" t="17247" r="48071" b="41293"/>
          <a:stretch>
            <a:fillRect/>
          </a:stretch>
        </p:blipFill>
        <p:spPr bwMode="auto">
          <a:xfrm>
            <a:off x="609600" y="2222500"/>
            <a:ext cx="22606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29353" r="55156" b="41624"/>
          <a:stretch>
            <a:fillRect/>
          </a:stretch>
        </p:blipFill>
        <p:spPr bwMode="auto">
          <a:xfrm>
            <a:off x="3853201" y="2350458"/>
            <a:ext cx="192994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2" t="29189" r="54784" b="42123"/>
          <a:stretch>
            <a:fillRect/>
          </a:stretch>
        </p:blipFill>
        <p:spPr bwMode="auto">
          <a:xfrm>
            <a:off x="6834982" y="2407009"/>
            <a:ext cx="1952874" cy="176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t="32504" r="55809" b="40463"/>
          <a:stretch>
            <a:fillRect/>
          </a:stretch>
        </p:blipFill>
        <p:spPr bwMode="auto">
          <a:xfrm>
            <a:off x="9604766" y="2455000"/>
            <a:ext cx="1812200" cy="181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371600" y="4267200"/>
            <a:ext cx="76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4424334" y="4188224"/>
            <a:ext cx="76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7467600" y="4230469"/>
            <a:ext cx="76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</a:p>
        </p:txBody>
      </p:sp>
    </p:spTree>
    <p:extLst>
      <p:ext uri="{BB962C8B-B14F-4D97-AF65-F5344CB8AC3E}">
        <p14:creationId xmlns:p14="http://schemas.microsoft.com/office/powerpoint/2010/main" val="304407413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7" grpId="0" bldLvl="0" animBg="1"/>
      <p:bldP spid="2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152400" y="404335"/>
            <a:ext cx="11963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Dòng lệnh: </a:t>
            </a:r>
            <a:r>
              <a:rPr lang="en-US" sz="3600" b="1">
                <a:solidFill>
                  <a:srgbClr val="0B03B1"/>
                </a:solidFill>
                <a:latin typeface="Times New Roman" panose="02020603050405020304" pitchFamily="18" charset="0"/>
              </a:rPr>
              <a:t>REPEAT 4 [REPEAT 4[FD 100 RT 90]  RT 360/4] 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để vẽ hình nào dưới đây ?</a:t>
            </a:r>
          </a:p>
        </p:txBody>
      </p:sp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4" y="56689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4" y="5683251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4" y="5638801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35"/>
          <p:cNvSpPr>
            <a:spLocks noChangeArrowheads="1"/>
          </p:cNvSpPr>
          <p:nvPr/>
        </p:nvSpPr>
        <p:spPr bwMode="auto">
          <a:xfrm>
            <a:off x="5648326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Oval 35"/>
          <p:cNvSpPr>
            <a:spLocks noChangeArrowheads="1"/>
          </p:cNvSpPr>
          <p:nvPr/>
        </p:nvSpPr>
        <p:spPr bwMode="auto">
          <a:xfrm>
            <a:off x="5629276" y="5576888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5231904" y="5373217"/>
            <a:ext cx="1534244" cy="575183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2800" b="1">
              <a:solidFill>
                <a:srgbClr val="FF3300"/>
              </a:solidFill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35"/>
          <p:cNvSpPr>
            <a:spLocks noChangeArrowheads="1"/>
          </p:cNvSpPr>
          <p:nvPr/>
        </p:nvSpPr>
        <p:spPr bwMode="auto">
          <a:xfrm>
            <a:off x="5648326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1983533" y="5172018"/>
            <a:ext cx="2917527" cy="647110"/>
            <a:chOff x="142" y="1414"/>
            <a:chExt cx="4756" cy="1403"/>
          </a:xfrm>
        </p:grpSpPr>
        <p:sp>
          <p:nvSpPr>
            <p:cNvPr id="67608" name="Rectangle 27"/>
            <p:cNvSpPr>
              <a:spLocks noChangeArrowheads="1"/>
            </p:cNvSpPr>
            <p:nvPr/>
          </p:nvSpPr>
          <p:spPr bwMode="auto">
            <a:xfrm>
              <a:off x="4513" y="1476"/>
              <a:ext cx="301" cy="1268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>
              <a:off x="142" y="1414"/>
              <a:ext cx="4756" cy="140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B</a:t>
              </a:r>
            </a:p>
          </p:txBody>
        </p:sp>
      </p:grp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0363200" y="4188224"/>
            <a:ext cx="76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</a:p>
        </p:txBody>
      </p:sp>
      <p:pic>
        <p:nvPicPr>
          <p:cNvPr id="34" name="Picture 33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9" t="17247" r="48071" b="41293"/>
          <a:stretch>
            <a:fillRect/>
          </a:stretch>
        </p:blipFill>
        <p:spPr bwMode="auto">
          <a:xfrm>
            <a:off x="609600" y="2222500"/>
            <a:ext cx="22606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29353" r="55156" b="41624"/>
          <a:stretch>
            <a:fillRect/>
          </a:stretch>
        </p:blipFill>
        <p:spPr bwMode="auto">
          <a:xfrm>
            <a:off x="3853201" y="2350458"/>
            <a:ext cx="192994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2" t="29189" r="54784" b="42123"/>
          <a:stretch>
            <a:fillRect/>
          </a:stretch>
        </p:blipFill>
        <p:spPr bwMode="auto">
          <a:xfrm>
            <a:off x="6834982" y="2407009"/>
            <a:ext cx="1952874" cy="176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t="32504" r="55809" b="40463"/>
          <a:stretch>
            <a:fillRect/>
          </a:stretch>
        </p:blipFill>
        <p:spPr bwMode="auto">
          <a:xfrm>
            <a:off x="9604766" y="2455000"/>
            <a:ext cx="1812200" cy="181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371600" y="4267200"/>
            <a:ext cx="76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4424334" y="4188224"/>
            <a:ext cx="76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7467600" y="4230469"/>
            <a:ext cx="76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</a:p>
        </p:txBody>
      </p:sp>
    </p:spTree>
    <p:extLst>
      <p:ext uri="{BB962C8B-B14F-4D97-AF65-F5344CB8AC3E}">
        <p14:creationId xmlns:p14="http://schemas.microsoft.com/office/powerpoint/2010/main" val="37592681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7" grpId="0" bldLvl="0" animBg="1"/>
      <p:bldP spid="2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152400" y="404335"/>
            <a:ext cx="11963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Dòng lệnh: </a:t>
            </a:r>
            <a:r>
              <a:rPr lang="en-US" sz="3600" b="1">
                <a:solidFill>
                  <a:srgbClr val="0B03B1"/>
                </a:solidFill>
                <a:latin typeface="Times New Roman" panose="02020603050405020304" pitchFamily="18" charset="0"/>
              </a:rPr>
              <a:t>Repeat 6 [fd 100 repeat 4 [rt 90 fd 50] bk 100 rt 60] 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để vẽ hình nào dưới đây ?</a:t>
            </a:r>
          </a:p>
        </p:txBody>
      </p:sp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4" y="56689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4" y="5683251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4" y="5638801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35"/>
          <p:cNvSpPr>
            <a:spLocks noChangeArrowheads="1"/>
          </p:cNvSpPr>
          <p:nvPr/>
        </p:nvSpPr>
        <p:spPr bwMode="auto">
          <a:xfrm>
            <a:off x="5648326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Oval 35"/>
          <p:cNvSpPr>
            <a:spLocks noChangeArrowheads="1"/>
          </p:cNvSpPr>
          <p:nvPr/>
        </p:nvSpPr>
        <p:spPr bwMode="auto">
          <a:xfrm>
            <a:off x="5629276" y="5576888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5231904" y="5373217"/>
            <a:ext cx="1534244" cy="575183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2800" b="1">
              <a:solidFill>
                <a:srgbClr val="FF3300"/>
              </a:solidFill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35"/>
          <p:cNvSpPr>
            <a:spLocks noChangeArrowheads="1"/>
          </p:cNvSpPr>
          <p:nvPr/>
        </p:nvSpPr>
        <p:spPr bwMode="auto">
          <a:xfrm>
            <a:off x="5648326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1983533" y="5172018"/>
            <a:ext cx="2917527" cy="647110"/>
            <a:chOff x="142" y="1414"/>
            <a:chExt cx="4756" cy="1403"/>
          </a:xfrm>
        </p:grpSpPr>
        <p:sp>
          <p:nvSpPr>
            <p:cNvPr id="67608" name="Rectangle 27"/>
            <p:cNvSpPr>
              <a:spLocks noChangeArrowheads="1"/>
            </p:cNvSpPr>
            <p:nvPr/>
          </p:nvSpPr>
          <p:spPr bwMode="auto">
            <a:xfrm>
              <a:off x="4513" y="1476"/>
              <a:ext cx="301" cy="1268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>
              <a:off x="142" y="1414"/>
              <a:ext cx="4756" cy="140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C</a:t>
              </a:r>
            </a:p>
          </p:txBody>
        </p:sp>
      </p:grp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0363200" y="4188224"/>
            <a:ext cx="76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</a:p>
        </p:txBody>
      </p:sp>
      <p:pic>
        <p:nvPicPr>
          <p:cNvPr id="34" name="Picture 33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9" t="17247" r="48071" b="41293"/>
          <a:stretch>
            <a:fillRect/>
          </a:stretch>
        </p:blipFill>
        <p:spPr bwMode="auto">
          <a:xfrm>
            <a:off x="609600" y="2222500"/>
            <a:ext cx="22606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29353" r="55156" b="41624"/>
          <a:stretch>
            <a:fillRect/>
          </a:stretch>
        </p:blipFill>
        <p:spPr bwMode="auto">
          <a:xfrm>
            <a:off x="3853201" y="2350458"/>
            <a:ext cx="192994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2" t="29189" r="54784" b="42123"/>
          <a:stretch>
            <a:fillRect/>
          </a:stretch>
        </p:blipFill>
        <p:spPr bwMode="auto">
          <a:xfrm>
            <a:off x="6834982" y="2407009"/>
            <a:ext cx="1952874" cy="176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t="32504" r="55809" b="40463"/>
          <a:stretch>
            <a:fillRect/>
          </a:stretch>
        </p:blipFill>
        <p:spPr bwMode="auto">
          <a:xfrm>
            <a:off x="9604766" y="2455000"/>
            <a:ext cx="1812200" cy="181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371600" y="4267200"/>
            <a:ext cx="76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4424334" y="4188224"/>
            <a:ext cx="76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7467600" y="4230469"/>
            <a:ext cx="76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</a:p>
        </p:txBody>
      </p:sp>
    </p:spTree>
    <p:extLst>
      <p:ext uri="{BB962C8B-B14F-4D97-AF65-F5344CB8AC3E}">
        <p14:creationId xmlns:p14="http://schemas.microsoft.com/office/powerpoint/2010/main" val="311576427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7" grpId="0" bldLvl="0" animBg="1"/>
      <p:bldP spid="2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1219200" y="542925"/>
            <a:ext cx="97917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381000" y="2124075"/>
            <a:ext cx="1158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381000" y="2844800"/>
            <a:ext cx="601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tiêu:</a:t>
            </a:r>
          </a:p>
        </p:txBody>
      </p:sp>
      <p:sp>
        <p:nvSpPr>
          <p:cNvPr id="6150" name="TextBox 19"/>
          <p:cNvSpPr txBox="1">
            <a:spLocks noChangeArrowheads="1"/>
          </p:cNvSpPr>
          <p:nvPr/>
        </p:nvSpPr>
        <p:spPr bwMode="auto">
          <a:xfrm>
            <a:off x="381000" y="3514725"/>
            <a:ext cx="853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một số câu lệnh thay đổi màu và độ dày nét vẽ;</a:t>
            </a:r>
          </a:p>
        </p:txBody>
      </p:sp>
      <p:sp>
        <p:nvSpPr>
          <p:cNvPr id="6151" name="TextBox 20"/>
          <p:cNvSpPr txBox="1">
            <a:spLocks noChangeArrowheads="1"/>
          </p:cNvSpPr>
          <p:nvPr/>
        </p:nvSpPr>
        <p:spPr bwMode="auto">
          <a:xfrm>
            <a:off x="381000" y="4124325"/>
            <a:ext cx="1158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được câu lệnh thay đổi màu và nét vẽ trong khi viết chương trình.</a:t>
            </a:r>
          </a:p>
        </p:txBody>
      </p:sp>
    </p:spTree>
    <p:extLst>
      <p:ext uri="{BB962C8B-B14F-4D97-AF65-F5344CB8AC3E}">
        <p14:creationId xmlns:p14="http://schemas.microsoft.com/office/powerpoint/2010/main" val="37824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9" grpId="0"/>
      <p:bldP spid="6150" grpId="0"/>
      <p:bldP spid="61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0"/>
          <p:cNvSpPr txBox="1">
            <a:spLocks noChangeArrowheads="1"/>
          </p:cNvSpPr>
          <p:nvPr/>
        </p:nvSpPr>
        <p:spPr bwMode="auto">
          <a:xfrm>
            <a:off x="773113" y="1184275"/>
            <a:ext cx="4700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8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5288" y="1952625"/>
            <a:ext cx="8704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800" i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gì em đã biết.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95288" y="2557463"/>
            <a:ext cx="11412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  <a:defRPr/>
            </a:pPr>
            <a:r>
              <a:rPr lang="en-US" sz="2800" spc="-1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Sử dụng </a:t>
            </a:r>
            <a:r>
              <a:rPr lang="en-US" sz="2800" spc="-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PenColor</a:t>
            </a:r>
            <a:r>
              <a:rPr lang="en-US" sz="2800" spc="-1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800" spc="-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PenSize</a:t>
            </a:r>
            <a:r>
              <a:rPr lang="en-US" sz="2800" spc="-1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chọn màu và độ dày nét vẽ như hình dưới đây.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76600"/>
            <a:ext cx="5476875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hlinkClick r:id="rId3" action="ppaction://hlinkfile" tooltip="logo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6300788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89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13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0"/>
          <p:cNvSpPr txBox="1">
            <a:spLocks noChangeArrowheads="1"/>
          </p:cNvSpPr>
          <p:nvPr/>
        </p:nvSpPr>
        <p:spPr bwMode="auto">
          <a:xfrm>
            <a:off x="557213" y="1447800"/>
            <a:ext cx="4700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8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BẢN.</a:t>
            </a: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457200" y="2057400"/>
            <a:ext cx="8704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800" i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gì em đã biết.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4663" y="2590800"/>
            <a:ext cx="9964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Viết lệnh rùa vẽ hình vuông, quan sát kết quả trên màn hình.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38200" y="3352800"/>
            <a:ext cx="449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4 [ FD 100 RT 90]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67400" y="3352800"/>
            <a:ext cx="2743200" cy="23272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4825" y="5156200"/>
            <a:ext cx="3771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 Thoát khỏi Logo.</a:t>
            </a:r>
          </a:p>
        </p:txBody>
      </p:sp>
    </p:spTree>
    <p:extLst>
      <p:ext uri="{BB962C8B-B14F-4D97-AF65-F5344CB8AC3E}">
        <p14:creationId xmlns:p14="http://schemas.microsoft.com/office/powerpoint/2010/main" val="293175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db2004138l">
  <a:themeElements>
    <a:clrScheme name="cdb2004138l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cdb2004138l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38l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38l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38l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1137</Words>
  <Application>Microsoft Office PowerPoint</Application>
  <PresentationFormat>Widescreen</PresentationFormat>
  <Paragraphs>186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.VnArial</vt:lpstr>
      <vt:lpstr>.VnTime</vt:lpstr>
      <vt:lpstr>Arial</vt:lpstr>
      <vt:lpstr>Calibri</vt:lpstr>
      <vt:lpstr>Calibri Light</vt:lpstr>
      <vt:lpstr>Times New Roman</vt:lpstr>
      <vt:lpstr>Verdana</vt:lpstr>
      <vt:lpstr>Wingdings</vt:lpstr>
      <vt:lpstr>Office Theme</vt:lpstr>
      <vt:lpstr>cdb2004138l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SAL - Nguyen Huu Phuc</cp:lastModifiedBy>
  <cp:revision>5</cp:revision>
  <dcterms:created xsi:type="dcterms:W3CDTF">2021-03-23T02:42:35Z</dcterms:created>
  <dcterms:modified xsi:type="dcterms:W3CDTF">2023-04-09T03:56:24Z</dcterms:modified>
</cp:coreProperties>
</file>