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65" r:id="rId2"/>
    <p:sldId id="340" r:id="rId3"/>
    <p:sldId id="339" r:id="rId4"/>
    <p:sldId id="348" r:id="rId5"/>
    <p:sldId id="349" r:id="rId6"/>
    <p:sldId id="350" r:id="rId7"/>
    <p:sldId id="351" r:id="rId8"/>
    <p:sldId id="352" r:id="rId9"/>
    <p:sldId id="358" r:id="rId10"/>
    <p:sldId id="359" r:id="rId11"/>
    <p:sldId id="360" r:id="rId12"/>
    <p:sldId id="361" r:id="rId13"/>
    <p:sldId id="362" r:id="rId14"/>
    <p:sldId id="36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351A0F-8033-4AD8-9C93-F220F365685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12167-7CFC-4E36-9D8B-ADBD45D49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10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A97CA27E-F0D7-5062-EAD0-AB71EDE1270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89ED1E61-D062-45D2-A03C-EDD0519AA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/>
          </a:p>
        </p:txBody>
      </p:sp>
      <p:sp>
        <p:nvSpPr>
          <p:cNvPr id="8196" name="Date Placeholder 3">
            <a:extLst>
              <a:ext uri="{FF2B5EF4-FFF2-40B4-BE49-F238E27FC236}">
                <a16:creationId xmlns:a16="http://schemas.microsoft.com/office/drawing/2014/main" id="{87741FED-2CAB-BB4B-9B3F-FBA5B850FB3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BD4EF5-417B-49FD-88E5-564845DC7C79}" type="datetime8">
              <a:rPr lang="fr-FR" altLang="en-US" i="0" smtClean="0"/>
              <a:pPr/>
              <a:t>20/09/2023 19:08</a:t>
            </a:fld>
            <a:endParaRPr lang="en-US" altLang="en-US" i="0"/>
          </a:p>
        </p:txBody>
      </p:sp>
      <p:sp>
        <p:nvSpPr>
          <p:cNvPr id="8197" name="Slide Number Placeholder 4">
            <a:extLst>
              <a:ext uri="{FF2B5EF4-FFF2-40B4-BE49-F238E27FC236}">
                <a16:creationId xmlns:a16="http://schemas.microsoft.com/office/drawing/2014/main" id="{FAB24ABD-2A53-1396-1F1F-2A8AEF86F4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8E84DC4-F4A3-4A57-B86E-F4A37C2CBA8D}" type="slidenum">
              <a:rPr lang="en-US" altLang="en-US" i="0"/>
              <a:pPr/>
              <a:t>4</a:t>
            </a:fld>
            <a:endParaRPr lang="en-US" altLang="en-US" i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1D399-CD26-565E-7136-45EA118440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C9407E-EBC1-E64C-DE28-B47AC76367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9B256-02DD-439B-C6B6-4177EB742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F732-8188-49FA-B8F2-0CE40250E07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F783A-E9FA-0EDC-0AFB-6414B6F86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391B2-0D2E-2E16-AFF3-A03B2D4C4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11154-8A09-4835-A96A-63E244E71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2CFD9-3FAE-AD2E-74DD-FEF71D60F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7C1D41-D955-4683-B8FA-031C48761D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8F841-67F1-D0CB-F778-77FB1CCFA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F732-8188-49FA-B8F2-0CE40250E07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8F830-8616-3455-319D-D833F0E96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B9224-54F9-9DB1-AF69-E819253AC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11154-8A09-4835-A96A-63E244E71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2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2A267A-8962-8C53-2AB9-4669D7F6DD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CD99AD-907F-A3D6-67B7-6919362902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98310-9266-0092-BB85-47F5243F9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F732-8188-49FA-B8F2-0CE40250E07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E7CC5-E944-6E14-C6EC-05E913A8A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05F460-0D13-E25B-B88E-73C73BB34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11154-8A09-4835-A96A-63E244E71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33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49845-5C72-1EB0-1D07-E36B21AD9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B51AA-7CA6-A963-AD4A-15F7AD4D1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FFA972-29BE-5DEA-75D8-719FB84A0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F732-8188-49FA-B8F2-0CE40250E07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C722E-29FA-1D7C-3CEC-8B67C7F62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D2686-79BD-B276-CF1E-3053D5C80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11154-8A09-4835-A96A-63E244E71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053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8364-93D6-CE1B-9900-7F1F6DA9C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7F7936-00BC-6A72-1071-6936949A9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AC6012-1EF1-32E8-D0EB-81C4E6C1B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F732-8188-49FA-B8F2-0CE40250E07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863B6-0EF1-9B2B-6F89-2E21C1066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F8765-290D-AD1A-D423-4C8962CBC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11154-8A09-4835-A96A-63E244E71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746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18C90-414D-DC5E-4FC8-86AA992B2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2A320-DED4-EBB6-917D-D5F95C793F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CFC63F-70D6-EA32-F254-221AEF1E51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48F376-7187-6F8C-24AE-3BF783FEE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F732-8188-49FA-B8F2-0CE40250E07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860C7E-8FB9-0FC0-0D7E-A4DA08944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5BBE5-92B0-CBED-A5FD-21582D08F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11154-8A09-4835-A96A-63E244E71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38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8E23D-1E04-2085-A03D-AECADD8B4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5F5E74-5A3B-13E6-5561-79F6B0822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30787E-3F9C-BA6D-5EC9-060F2A3D26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FE399D-E21D-21FF-9D51-EE8A5C2BF1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B6F2EF-47B5-C752-091C-1B68A1BD5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7D8637-7CA0-ED83-260B-AAF93AB43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F732-8188-49FA-B8F2-0CE40250E07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36A6E8-95E0-ED7A-6010-274E142B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368422-E976-FEC2-0D8F-56A9D5C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11154-8A09-4835-A96A-63E244E71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44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BCBDF-7103-A641-C738-39BEB6B69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B3616F-CA0D-E955-ED31-FE6DD659E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F732-8188-49FA-B8F2-0CE40250E07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3810E2-B5F9-D180-1747-D681A20C4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1D56A0-F73D-E051-6741-364E27F72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11154-8A09-4835-A96A-63E244E71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30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E0DE0E-0334-A4F6-4408-7805CF965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F732-8188-49FA-B8F2-0CE40250E07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15F9CA-3F28-ECC9-8413-8A5B35C6B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B8D18B-EE24-773E-04FE-8775C83C4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11154-8A09-4835-A96A-63E244E71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54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6D99E-E55C-1B92-26A3-10222355F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6DDDF-63FA-51A2-0B15-96D68E7C9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112EE1-F760-5CEF-F07A-487082AC75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54C2CF-6753-ED2F-152E-088145B32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F732-8188-49FA-B8F2-0CE40250E07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1B9B57-B5F7-3B2D-6CF6-B9D50E874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B22449-FCC5-08EB-C21B-ABF725E84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11154-8A09-4835-A96A-63E244E71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972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D7FD3-BBA9-8925-CB0A-0470B87E0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A03549-4992-8EF4-A906-7D1ECCD5A6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56DF4D-1965-AAFF-4EDA-C5F092C587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EBEE43-A2F3-C903-E2BF-029B18475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F732-8188-49FA-B8F2-0CE40250E07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FF76DE-3270-B605-E2E1-C063CB321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8F928D-7ADF-95C9-80A6-9F7C1C5D4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11154-8A09-4835-A96A-63E244E71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7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652BF8-CECB-3692-D0DC-670C90806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FBCCD9-2EBD-A006-BBA6-662292C05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6F324-82BB-7606-D504-D718E2958D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8F732-8188-49FA-B8F2-0CE40250E07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59D41-D2C7-A2B1-ECA1-9AE093AA9F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BE0588-9FBA-743B-7DD9-82562F2127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11154-8A09-4835-A96A-63E244E71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671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ngothinghi90@gmail.com" TargetMode="Externa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16E47-4403-41D3-9DD6-F0CA1C12E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828800"/>
            <a:ext cx="9144000" cy="2743200"/>
          </a:xfrm>
        </p:spPr>
        <p:txBody>
          <a:bodyPr/>
          <a:lstStyle/>
          <a:p>
            <a:pPr>
              <a:defRPr/>
            </a:pPr>
            <a:r>
              <a:rPr lang="en-US" sz="4800" b="1" dirty="0">
                <a:solidFill>
                  <a:srgbClr val="0000FF"/>
                </a:solidFill>
                <a:latin typeface="+mn-lt"/>
              </a:rPr>
              <a:t>KHỞI ĐỘNG ĐẦU GIỜ</a:t>
            </a:r>
            <a:br>
              <a:rPr lang="en-US" sz="4800" b="1" dirty="0">
                <a:solidFill>
                  <a:srgbClr val="0000FF"/>
                </a:solidFill>
                <a:latin typeface="+mn-lt"/>
              </a:rPr>
            </a:br>
            <a:r>
              <a:rPr lang="nl-NL" sz="4800" b="1" dirty="0">
                <a:solidFill>
                  <a:srgbClr val="0000FF"/>
                </a:solidFill>
                <a:latin typeface="+mn-lt"/>
              </a:rPr>
              <a:t>Hát một bài kết hợp chuyền thư</a:t>
            </a:r>
            <a:endParaRPr lang="vi-VN" sz="4800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0F4FF1D-72C5-863D-CEDE-879F8D184045}"/>
              </a:ext>
            </a:extLst>
          </p:cNvPr>
          <p:cNvSpPr/>
          <p:nvPr/>
        </p:nvSpPr>
        <p:spPr>
          <a:xfrm>
            <a:off x="2900364" y="4387851"/>
            <a:ext cx="6067425" cy="646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nl-NL" sz="3600" spc="30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“Bạn gửi thư bằng cách nào?”</a:t>
            </a:r>
            <a:endParaRPr lang="vi-VN" sz="3600">
              <a:solidFill>
                <a:srgbClr val="0000FF"/>
              </a:solidFill>
              <a:latin typeface=".VnTime" panose="020B7200000000000000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0" descr="j0195384">
            <a:extLst>
              <a:ext uri="{FF2B5EF4-FFF2-40B4-BE49-F238E27FC236}">
                <a16:creationId xmlns:a16="http://schemas.microsoft.com/office/drawing/2014/main" id="{92194D9A-EA60-369C-17A0-4BFBF3441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7827" y="186614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BC75C68-2792-B8A8-827F-85FB9BF9E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998538"/>
            <a:ext cx="8763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7030A0"/>
                </a:solidFill>
              </a:rPr>
              <a:t>Hộp điện tử sẽ xuất hiện như sau:</a:t>
            </a:r>
          </a:p>
        </p:txBody>
      </p:sp>
      <p:pic>
        <p:nvPicPr>
          <p:cNvPr id="31746" name="Picture 2">
            <a:extLst>
              <a:ext uri="{FF2B5EF4-FFF2-40B4-BE49-F238E27FC236}">
                <a16:creationId xmlns:a16="http://schemas.microsoft.com/office/drawing/2014/main" id="{77EF68B9-3FDF-509A-8DFF-CE1DB06866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438400"/>
            <a:ext cx="5943600" cy="2514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0B5B6A02-30C4-B01C-4C52-52EA2F9EFFA1}"/>
              </a:ext>
            </a:extLst>
          </p:cNvPr>
          <p:cNvSpPr/>
          <p:nvPr/>
        </p:nvSpPr>
        <p:spPr>
          <a:xfrm>
            <a:off x="2667000" y="4953000"/>
            <a:ext cx="29718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2400">
                <a:latin typeface="Times New Roman" panose="02020603050405020304" pitchFamily="18" charset="0"/>
              </a:rPr>
              <a:t>Nháy chọn Hộp thư đến, các thư đã được gửi đến hộp thư của em sẽ xuất hiện trên màn hình.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7A1652B-D586-3EB3-268A-0FB9C15B3B6F}"/>
              </a:ext>
            </a:extLst>
          </p:cNvPr>
          <p:cNvCxnSpPr/>
          <p:nvPr/>
        </p:nvCxnSpPr>
        <p:spPr>
          <a:xfrm>
            <a:off x="4572000" y="388620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181023E-4A6B-756F-5915-8F3E7756B781}"/>
              </a:ext>
            </a:extLst>
          </p:cNvPr>
          <p:cNvCxnSpPr>
            <a:stCxn id="17" idx="0"/>
          </p:cNvCxnSpPr>
          <p:nvPr/>
        </p:nvCxnSpPr>
        <p:spPr>
          <a:xfrm rot="16200000" flipV="1">
            <a:off x="2533650" y="3448050"/>
            <a:ext cx="1447800" cy="18669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3A0D5BA0-9D47-3AE6-BEC5-D13553808E37}"/>
              </a:ext>
            </a:extLst>
          </p:cNvPr>
          <p:cNvSpPr/>
          <p:nvPr/>
        </p:nvSpPr>
        <p:spPr>
          <a:xfrm>
            <a:off x="7620000" y="2057400"/>
            <a:ext cx="2819400" cy="3429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GB" sz="2400" dirty="0">
                <a:solidFill>
                  <a:schemeClr val="tx1"/>
                </a:solidFill>
              </a:rPr>
              <a:t>-Lần đầu tiên sẽ xuất hiện các thư có sẵn do Gmail gửi đến.</a:t>
            </a:r>
          </a:p>
          <a:p>
            <a:pPr>
              <a:defRPr/>
            </a:pPr>
            <a:r>
              <a:rPr lang="en-GB" sz="2400" dirty="0">
                <a:solidFill>
                  <a:schemeClr val="tx1"/>
                </a:solidFill>
              </a:rPr>
              <a:t>-Nháy chọn 1 thư bất kì để xem nội dung thư. Nhũng thư chưa xem sẽ được in đậm.</a:t>
            </a:r>
          </a:p>
        </p:txBody>
      </p:sp>
      <p:cxnSp>
        <p:nvCxnSpPr>
          <p:cNvPr id="32" name="Curved Connector 31">
            <a:extLst>
              <a:ext uri="{FF2B5EF4-FFF2-40B4-BE49-F238E27FC236}">
                <a16:creationId xmlns:a16="http://schemas.microsoft.com/office/drawing/2014/main" id="{40F2956E-47A3-D723-E80A-6ABBAB7C8817}"/>
              </a:ext>
            </a:extLst>
          </p:cNvPr>
          <p:cNvCxnSpPr>
            <a:stCxn id="25" idx="1"/>
          </p:cNvCxnSpPr>
          <p:nvPr/>
        </p:nvCxnSpPr>
        <p:spPr>
          <a:xfrm rot="10800000">
            <a:off x="6553200" y="2895600"/>
            <a:ext cx="1066800" cy="1104900"/>
          </a:xfrm>
          <a:prstGeom prst="curved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7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0" descr="j0195384">
            <a:extLst>
              <a:ext uri="{FF2B5EF4-FFF2-40B4-BE49-F238E27FC236}">
                <a16:creationId xmlns:a16="http://schemas.microsoft.com/office/drawing/2014/main" id="{D8EEF835-A874-B8C8-F28C-F828BFBD1E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2213" y="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29B1E20E-C2FD-A819-4BEA-4D96022CF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317626"/>
            <a:ext cx="876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7030A0"/>
                </a:solidFill>
              </a:rPr>
              <a:t>B5: Đăng xuất khỏi hộp thư</a:t>
            </a:r>
          </a:p>
        </p:txBody>
      </p:sp>
      <p:pic>
        <p:nvPicPr>
          <p:cNvPr id="32770" name="Picture 2">
            <a:extLst>
              <a:ext uri="{FF2B5EF4-FFF2-40B4-BE49-F238E27FC236}">
                <a16:creationId xmlns:a16="http://schemas.microsoft.com/office/drawing/2014/main" id="{59E04131-0B21-B151-802A-0C4E1D9471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667000"/>
            <a:ext cx="8915400" cy="2362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14C32E25-4F92-2C3A-A228-BA5D4083CCB9}"/>
              </a:ext>
            </a:extLst>
          </p:cNvPr>
          <p:cNvSpPr/>
          <p:nvPr/>
        </p:nvSpPr>
        <p:spPr>
          <a:xfrm>
            <a:off x="6172200" y="5105400"/>
            <a:ext cx="40386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GB" sz="2400" dirty="0">
                <a:solidFill>
                  <a:schemeClr val="tx1"/>
                </a:solidFill>
              </a:rPr>
              <a:t>Khi không sử dụng hộp thư nữa em phải đăng xuất (thoát) khỏ hộp thư.</a:t>
            </a:r>
          </a:p>
          <a:p>
            <a:pPr>
              <a:defRPr/>
            </a:pPr>
            <a:r>
              <a:rPr lang="en-GB" sz="2400" dirty="0">
                <a:solidFill>
                  <a:schemeClr val="tx1"/>
                </a:solidFill>
              </a:rPr>
              <a:t>Nháy chuột vào              rồi chọn                .</a:t>
            </a:r>
          </a:p>
        </p:txBody>
      </p:sp>
      <p:pic>
        <p:nvPicPr>
          <p:cNvPr id="32771" name="Picture 3">
            <a:extLst>
              <a:ext uri="{FF2B5EF4-FFF2-40B4-BE49-F238E27FC236}">
                <a16:creationId xmlns:a16="http://schemas.microsoft.com/office/drawing/2014/main" id="{C60D9D99-FA1A-CE68-2442-0C60E5B04A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5957888"/>
            <a:ext cx="60960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4">
            <a:extLst>
              <a:ext uri="{FF2B5EF4-FFF2-40B4-BE49-F238E27FC236}">
                <a16:creationId xmlns:a16="http://schemas.microsoft.com/office/drawing/2014/main" id="{D65C82C8-4B8B-6572-E937-0E90AE6DDE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1" y="6248401"/>
            <a:ext cx="809625" cy="257175"/>
          </a:xfrm>
          <a:prstGeom prst="rect">
            <a:avLst/>
          </a:prstGeom>
          <a:solidFill>
            <a:srgbClr val="0070C0"/>
          </a:solidFill>
          <a:ln w="9525">
            <a:solidFill>
              <a:srgbClr val="FF0000"/>
            </a:solidFill>
            <a:miter lim="800000"/>
            <a:headEnd/>
            <a:tailEnd/>
          </a:ln>
        </p:spPr>
      </p:pic>
      <p:cxnSp>
        <p:nvCxnSpPr>
          <p:cNvPr id="22" name="Elbow Connector 21">
            <a:extLst>
              <a:ext uri="{FF2B5EF4-FFF2-40B4-BE49-F238E27FC236}">
                <a16:creationId xmlns:a16="http://schemas.microsoft.com/office/drawing/2014/main" id="{A6F3FF2A-322C-B3EB-2BCF-671F4A06A742}"/>
              </a:ext>
            </a:extLst>
          </p:cNvPr>
          <p:cNvCxnSpPr>
            <a:stCxn id="19" idx="0"/>
          </p:cNvCxnSpPr>
          <p:nvPr/>
        </p:nvCxnSpPr>
        <p:spPr>
          <a:xfrm rot="5400000" flipH="1" flipV="1">
            <a:off x="7600950" y="4248150"/>
            <a:ext cx="1447800" cy="266700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0" descr="j0195384">
            <a:extLst>
              <a:ext uri="{FF2B5EF4-FFF2-40B4-BE49-F238E27FC236}">
                <a16:creationId xmlns:a16="http://schemas.microsoft.com/office/drawing/2014/main" id="{D5BF9807-4F2D-25AD-27BD-A1C04E2803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3745" y="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D50BE23F-1688-8DC7-100A-100210A8A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054101"/>
            <a:ext cx="876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FF6600"/>
                </a:solidFill>
              </a:rPr>
              <a:t>3. Nhận và gửi thư điện tử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6BB60A3-DE2B-2C13-D9CA-333DD5B69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071688"/>
            <a:ext cx="4572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00B0F0"/>
                </a:solidFill>
              </a:rPr>
              <a:t>b) Soạn, gửi thư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CE8AA9A-A21F-2563-00AE-F845A142E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55905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spcBef>
                <a:spcPct val="50000"/>
              </a:spcBef>
              <a:defRPr/>
            </a:pPr>
            <a:r>
              <a:rPr lang="en-US" altLang="vi-VN" sz="2800" b="1" dirty="0"/>
              <a:t>Để soạn thư điện tử có nội dung tương tự bên dưới rồi gửi cho bạn, em thực hiện theo bước sau: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2248574-EF2C-4D38-3A6B-C58DB9EF4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395664"/>
            <a:ext cx="8915400" cy="308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/>
              <a:t>Chào bạn ....!                                                                   Hôm nay mình được học về thư điện tử (Email). Mình đã đăng kí được 1 tài khoản thư điện tử. Địa chỉ thư điện tử của mình là </a:t>
            </a:r>
            <a:r>
              <a:rPr lang="en-US" altLang="vi-VN" sz="2800" b="1">
                <a:solidFill>
                  <a:schemeClr val="hlink"/>
                </a:solidFill>
                <a:hlinkClick r:id="rId3"/>
              </a:rPr>
              <a:t>n</a:t>
            </a:r>
            <a:r>
              <a:rPr lang="en-US" altLang="vi-VN" sz="2800" b="1">
                <a:hlinkClick r:id="rId3"/>
              </a:rPr>
              <a:t>gothinghi90@gmail.com</a:t>
            </a:r>
            <a:r>
              <a:rPr lang="en-US" altLang="vi-VN" sz="2800" b="1"/>
              <a:t>.                  Từ nay chúng mình sẽ cùng nhau chia sẻ, học tập qua thư điện tử.                                                                 Chào tạm biệt! Nhận thư nhớ trả lời mình nhé.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8" grpId="0"/>
      <p:bldP spid="16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0" descr="j0195384">
            <a:extLst>
              <a:ext uri="{FF2B5EF4-FFF2-40B4-BE49-F238E27FC236}">
                <a16:creationId xmlns:a16="http://schemas.microsoft.com/office/drawing/2014/main" id="{D69CEF9F-4871-3C61-B7F3-B7A64D9CDC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0172" y="262759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5" name="Picture 3">
            <a:extLst>
              <a:ext uri="{FF2B5EF4-FFF2-40B4-BE49-F238E27FC236}">
                <a16:creationId xmlns:a16="http://schemas.microsoft.com/office/drawing/2014/main" id="{A32FA626-A8DC-0B0E-A6FA-86D5F2FF6D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1" y="2057401"/>
            <a:ext cx="1628775" cy="31527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1EFB7AA5-13C6-4253-DAB4-010BBFD568B7}"/>
              </a:ext>
            </a:extLst>
          </p:cNvPr>
          <p:cNvSpPr/>
          <p:nvPr/>
        </p:nvSpPr>
        <p:spPr>
          <a:xfrm>
            <a:off x="6019800" y="2590800"/>
            <a:ext cx="3200400" cy="1676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>
                <a:solidFill>
                  <a:srgbClr val="FF33CC"/>
                </a:solidFill>
              </a:rPr>
              <a:t>B1:Nháy chuột vào đây để bắt đầu soạn thư.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B254075-EB7F-D148-2107-1A21CC62084F}"/>
              </a:ext>
            </a:extLst>
          </p:cNvPr>
          <p:cNvCxnSpPr>
            <a:stCxn id="20" idx="1"/>
          </p:cNvCxnSpPr>
          <p:nvPr/>
        </p:nvCxnSpPr>
        <p:spPr>
          <a:xfrm rot="10800000">
            <a:off x="4191000" y="3200400"/>
            <a:ext cx="182880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47" name="Text Box 343">
            <a:extLst>
              <a:ext uri="{FF2B5EF4-FFF2-40B4-BE49-F238E27FC236}">
                <a16:creationId xmlns:a16="http://schemas.microsoft.com/office/drawing/2014/main" id="{ABFC7EF3-B168-4DA6-CA43-A88DBDE68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188" y="835025"/>
            <a:ext cx="868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 b="1">
                <a:solidFill>
                  <a:srgbClr val="FF6600"/>
                </a:solidFill>
                <a:latin typeface="Arial" panose="020B0604020202020204" pitchFamily="34" charset="0"/>
              </a:rPr>
              <a:t>A. HOẠT ĐỘNG CƠ BẢN</a:t>
            </a:r>
          </a:p>
        </p:txBody>
      </p:sp>
      <p:pic>
        <p:nvPicPr>
          <p:cNvPr id="18435" name="Picture 40" descr="j0195384">
            <a:extLst>
              <a:ext uri="{FF2B5EF4-FFF2-40B4-BE49-F238E27FC236}">
                <a16:creationId xmlns:a16="http://schemas.microsoft.com/office/drawing/2014/main" id="{B86CE812-01B6-6EB2-9F78-53D5EF5E11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5276" y="73025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F02B1E58-1B53-CF27-7E4A-C4159AD88DDB}"/>
              </a:ext>
            </a:extLst>
          </p:cNvPr>
          <p:cNvSpPr/>
          <p:nvPr/>
        </p:nvSpPr>
        <p:spPr>
          <a:xfrm>
            <a:off x="7467600" y="1828800"/>
            <a:ext cx="3200400" cy="1676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FF33CC"/>
                </a:solidFill>
              </a:rPr>
              <a:t>B2:Gõ địa chỉ thư điện tử của người nhận vào ô địa chỉ.</a:t>
            </a:r>
          </a:p>
        </p:txBody>
      </p:sp>
      <p:pic>
        <p:nvPicPr>
          <p:cNvPr id="34818" name="Picture 2">
            <a:extLst>
              <a:ext uri="{FF2B5EF4-FFF2-40B4-BE49-F238E27FC236}">
                <a16:creationId xmlns:a16="http://schemas.microsoft.com/office/drawing/2014/main" id="{19608F92-D91B-E21F-6AB2-3D51E5566D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1" y="1703388"/>
            <a:ext cx="4714875" cy="355441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2D70505-2AAF-6532-0856-AAEC3325BD1C}"/>
              </a:ext>
            </a:extLst>
          </p:cNvPr>
          <p:cNvCxnSpPr>
            <a:stCxn id="20" idx="1"/>
          </p:cNvCxnSpPr>
          <p:nvPr/>
        </p:nvCxnSpPr>
        <p:spPr>
          <a:xfrm rot="10800000">
            <a:off x="2590800" y="2133600"/>
            <a:ext cx="487680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F0FA2B7E-FDE5-CEAD-09C2-A541876E9829}"/>
              </a:ext>
            </a:extLst>
          </p:cNvPr>
          <p:cNvSpPr/>
          <p:nvPr/>
        </p:nvSpPr>
        <p:spPr>
          <a:xfrm>
            <a:off x="6858000" y="3733800"/>
            <a:ext cx="38100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FF33CC"/>
                </a:solidFill>
              </a:rPr>
              <a:t>B3: Gõ tiêu đề cho bức thư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B6BA52B-5269-EAA8-2BCA-16801D8E0122}"/>
              </a:ext>
            </a:extLst>
          </p:cNvPr>
          <p:cNvCxnSpPr>
            <a:stCxn id="18" idx="1"/>
          </p:cNvCxnSpPr>
          <p:nvPr/>
        </p:nvCxnSpPr>
        <p:spPr>
          <a:xfrm rot="10800000">
            <a:off x="2743200" y="2514600"/>
            <a:ext cx="4114800" cy="17145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FD6B3398-BA55-D15C-086C-668942DE3C91}"/>
              </a:ext>
            </a:extLst>
          </p:cNvPr>
          <p:cNvSpPr/>
          <p:nvPr/>
        </p:nvSpPr>
        <p:spPr>
          <a:xfrm>
            <a:off x="6248400" y="5334000"/>
            <a:ext cx="38100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FF33CC"/>
                </a:solidFill>
              </a:rPr>
              <a:t>B4: Gõ nội dung thư.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EBD8228-1969-2157-5A85-3C42D2ED8A11}"/>
              </a:ext>
            </a:extLst>
          </p:cNvPr>
          <p:cNvCxnSpPr>
            <a:stCxn id="30" idx="1"/>
          </p:cNvCxnSpPr>
          <p:nvPr/>
        </p:nvCxnSpPr>
        <p:spPr>
          <a:xfrm rot="10800000">
            <a:off x="5105400" y="4724400"/>
            <a:ext cx="1143000" cy="11049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446" name="Picture 3">
            <a:extLst>
              <a:ext uri="{FF2B5EF4-FFF2-40B4-BE49-F238E27FC236}">
                <a16:creationId xmlns:a16="http://schemas.microsoft.com/office/drawing/2014/main" id="{A4EE87EB-CA51-8A43-F543-C5A757DA06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764088"/>
            <a:ext cx="9144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D8040130-0C63-2187-BBB9-EC70D7D55AE0}"/>
              </a:ext>
            </a:extLst>
          </p:cNvPr>
          <p:cNvSpPr/>
          <p:nvPr/>
        </p:nvSpPr>
        <p:spPr>
          <a:xfrm>
            <a:off x="2667000" y="5638800"/>
            <a:ext cx="30480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FF33CC"/>
                </a:solidFill>
              </a:rPr>
              <a:t>B5:Chọn nút gửi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78F84C3-7247-E5CB-F3C8-66A09A51D280}"/>
              </a:ext>
            </a:extLst>
          </p:cNvPr>
          <p:cNvCxnSpPr>
            <a:stCxn id="33" idx="0"/>
          </p:cNvCxnSpPr>
          <p:nvPr/>
        </p:nvCxnSpPr>
        <p:spPr>
          <a:xfrm rot="16200000" flipV="1">
            <a:off x="3196432" y="4644232"/>
            <a:ext cx="693737" cy="1295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8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647" grpId="0"/>
      <p:bldP spid="20" grpId="0" animBg="1"/>
      <p:bldP spid="18" grpId="0" animBg="1"/>
      <p:bldP spid="30" grpId="0" animBg="1"/>
      <p:bldP spid="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47" name="Text Box 343">
            <a:extLst>
              <a:ext uri="{FF2B5EF4-FFF2-40B4-BE49-F238E27FC236}">
                <a16:creationId xmlns:a16="http://schemas.microsoft.com/office/drawing/2014/main" id="{0B52BCB0-A258-F188-B7E5-C11B000C8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935164"/>
            <a:ext cx="8686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solidFill>
                  <a:srgbClr val="FF6600"/>
                </a:solidFill>
                <a:latin typeface="Arial" panose="020B0604020202020204" pitchFamily="34" charset="0"/>
              </a:rPr>
              <a:t>A. HOẠT ĐỘNG CƠ BẢN</a:t>
            </a:r>
          </a:p>
        </p:txBody>
      </p:sp>
      <p:pic>
        <p:nvPicPr>
          <p:cNvPr id="5123" name="Picture 40" descr="j0195384">
            <a:extLst>
              <a:ext uri="{FF2B5EF4-FFF2-40B4-BE49-F238E27FC236}">
                <a16:creationId xmlns:a16="http://schemas.microsoft.com/office/drawing/2014/main" id="{A74944A2-1049-DD31-47B4-0396B50F5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7828" y="178087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0" descr="bar01">
            <a:extLst>
              <a:ext uri="{FF2B5EF4-FFF2-40B4-BE49-F238E27FC236}">
                <a16:creationId xmlns:a16="http://schemas.microsoft.com/office/drawing/2014/main" id="{A32E12FF-DE34-3A7C-C22D-8834494B54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-36513"/>
            <a:ext cx="3725863" cy="514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841E52B4-BDE4-B846-232A-A208DAFB5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376488"/>
            <a:ext cx="8763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FF6600"/>
                </a:solidFill>
              </a:rPr>
              <a:t>1. Điạ chỉ thư điện tử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2B425F6-5396-637B-7371-9AFD6DD2A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833688"/>
            <a:ext cx="876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00B0F0"/>
                </a:solidFill>
              </a:rPr>
              <a:t>Quan sát và đọc thông tin hình dưới đây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840CF58F-B470-F36A-FF81-4135C72C13CF}"/>
              </a:ext>
            </a:extLst>
          </p:cNvPr>
          <p:cNvSpPr/>
          <p:nvPr/>
        </p:nvSpPr>
        <p:spPr>
          <a:xfrm>
            <a:off x="1752600" y="3352800"/>
            <a:ext cx="4191000" cy="2362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4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GB" sz="2400" dirty="0">
                <a:solidFill>
                  <a:schemeClr val="tx1"/>
                </a:solidFill>
              </a:rPr>
              <a:t>Chào các bạn!</a:t>
            </a:r>
          </a:p>
          <a:p>
            <a:pPr algn="ctr">
              <a:defRPr/>
            </a:pPr>
            <a:r>
              <a:rPr lang="en-GB" sz="2400" dirty="0">
                <a:solidFill>
                  <a:schemeClr val="tx1"/>
                </a:solidFill>
              </a:rPr>
              <a:t>Mình là Bờm, học lớp 5A.</a:t>
            </a:r>
          </a:p>
          <a:p>
            <a:pPr algn="ctr">
              <a:defRPr/>
            </a:pPr>
            <a:r>
              <a:rPr lang="en-GB" sz="2400" dirty="0">
                <a:solidFill>
                  <a:schemeClr val="tx1"/>
                </a:solidFill>
              </a:rPr>
              <a:t>Địa chỉ thư điện tử của mình là:</a:t>
            </a:r>
          </a:p>
          <a:p>
            <a:pPr algn="ctr">
              <a:defRPr/>
            </a:pPr>
            <a:r>
              <a:rPr lang="en-GB" sz="2400" u="sng" dirty="0">
                <a:solidFill>
                  <a:srgbClr val="FF33CC"/>
                </a:solidFill>
              </a:rPr>
              <a:t>bomcungtrang</a:t>
            </a:r>
            <a:r>
              <a:rPr lang="en-GB" sz="2400" dirty="0">
                <a:solidFill>
                  <a:schemeClr val="tx1"/>
                </a:solidFill>
              </a:rPr>
              <a:t>@</a:t>
            </a:r>
            <a:r>
              <a:rPr lang="en-GB" sz="2400" u="sng" dirty="0">
                <a:solidFill>
                  <a:srgbClr val="00B050"/>
                </a:solidFill>
              </a:rPr>
              <a:t>gmail.com</a:t>
            </a:r>
          </a:p>
          <a:p>
            <a:pPr algn="ctr">
              <a:defRPr/>
            </a:pPr>
            <a:endParaRPr lang="en-GB" sz="24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n-GB" sz="2400" dirty="0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08D304F5-44DC-C4F9-4AB6-0D7F508511CB}"/>
              </a:ext>
            </a:extLst>
          </p:cNvPr>
          <p:cNvSpPr/>
          <p:nvPr/>
        </p:nvSpPr>
        <p:spPr>
          <a:xfrm>
            <a:off x="6477000" y="3429000"/>
            <a:ext cx="4191000" cy="2362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4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GB" sz="2400" dirty="0">
                <a:solidFill>
                  <a:schemeClr val="tx1"/>
                </a:solidFill>
              </a:rPr>
              <a:t>Chào các bạn!</a:t>
            </a:r>
          </a:p>
          <a:p>
            <a:pPr algn="ctr">
              <a:defRPr/>
            </a:pPr>
            <a:r>
              <a:rPr lang="en-GB" sz="2400" dirty="0">
                <a:solidFill>
                  <a:schemeClr val="tx1"/>
                </a:solidFill>
              </a:rPr>
              <a:t>Mình là Tễu, học lớp 5B.</a:t>
            </a:r>
          </a:p>
          <a:p>
            <a:pPr algn="ctr">
              <a:defRPr/>
            </a:pPr>
            <a:r>
              <a:rPr lang="en-GB" sz="2400" dirty="0">
                <a:solidFill>
                  <a:schemeClr val="tx1"/>
                </a:solidFill>
              </a:rPr>
              <a:t>Địa chỉ thư điện tử của mình là:</a:t>
            </a:r>
          </a:p>
          <a:p>
            <a:pPr algn="ctr">
              <a:defRPr/>
            </a:pPr>
            <a:r>
              <a:rPr lang="en-GB" sz="2400" u="sng" dirty="0">
                <a:solidFill>
                  <a:srgbClr val="FF33CC"/>
                </a:solidFill>
              </a:rPr>
              <a:t>teulop5b</a:t>
            </a:r>
            <a:r>
              <a:rPr lang="en-GB" sz="2400" dirty="0">
                <a:solidFill>
                  <a:schemeClr val="tx1"/>
                </a:solidFill>
              </a:rPr>
              <a:t>@</a:t>
            </a:r>
            <a:r>
              <a:rPr lang="en-GB" sz="2400" u="sng" dirty="0">
                <a:solidFill>
                  <a:srgbClr val="00B050"/>
                </a:solidFill>
              </a:rPr>
              <a:t>yahoo.com.vn</a:t>
            </a:r>
          </a:p>
          <a:p>
            <a:pPr algn="ctr">
              <a:defRPr/>
            </a:pPr>
            <a:endParaRPr lang="en-GB" sz="24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n-GB" sz="240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BC4643E-C573-5988-67A7-95F1E8343BD9}"/>
              </a:ext>
            </a:extLst>
          </p:cNvPr>
          <p:cNvCxnSpPr/>
          <p:nvPr/>
        </p:nvCxnSpPr>
        <p:spPr>
          <a:xfrm>
            <a:off x="3200400" y="5257800"/>
            <a:ext cx="1295400" cy="990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273118A-D42F-59DD-4C2E-8848ADF8E767}"/>
              </a:ext>
            </a:extLst>
          </p:cNvPr>
          <p:cNvCxnSpPr/>
          <p:nvPr/>
        </p:nvCxnSpPr>
        <p:spPr>
          <a:xfrm flipV="1">
            <a:off x="4419600" y="5334000"/>
            <a:ext cx="3200400" cy="914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768110E5-C78A-A2EC-CD13-8F0E92E0EF4F}"/>
              </a:ext>
            </a:extLst>
          </p:cNvPr>
          <p:cNvSpPr/>
          <p:nvPr/>
        </p:nvSpPr>
        <p:spPr>
          <a:xfrm>
            <a:off x="3200400" y="6096000"/>
            <a:ext cx="2438400" cy="685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C00000"/>
                </a:solidFill>
              </a:rPr>
              <a:t>Tên người dùng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64BE225-EF7C-106C-064A-FE066DEA2DF7}"/>
              </a:ext>
            </a:extLst>
          </p:cNvPr>
          <p:cNvCxnSpPr/>
          <p:nvPr/>
        </p:nvCxnSpPr>
        <p:spPr>
          <a:xfrm>
            <a:off x="4800600" y="5181600"/>
            <a:ext cx="2667000" cy="9144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CC0B220-E9DF-1BC0-973D-BA3ACF363E17}"/>
              </a:ext>
            </a:extLst>
          </p:cNvPr>
          <p:cNvCxnSpPr/>
          <p:nvPr/>
        </p:nvCxnSpPr>
        <p:spPr>
          <a:xfrm flipV="1">
            <a:off x="7467600" y="5334000"/>
            <a:ext cx="1676400" cy="8382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20F30DBB-2533-C9B3-003C-CCAA4CD0805C}"/>
              </a:ext>
            </a:extLst>
          </p:cNvPr>
          <p:cNvSpPr/>
          <p:nvPr/>
        </p:nvSpPr>
        <p:spPr>
          <a:xfrm>
            <a:off x="6248400" y="6096000"/>
            <a:ext cx="2895600" cy="685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C00000"/>
                </a:solidFill>
              </a:rPr>
              <a:t>Tên nhà cung cấp dịch vụ</a:t>
            </a:r>
          </a:p>
        </p:txBody>
      </p:sp>
      <p:sp>
        <p:nvSpPr>
          <p:cNvPr id="5138" name="Text Box 49">
            <a:extLst>
              <a:ext uri="{FF2B5EF4-FFF2-40B4-BE49-F238E27FC236}">
                <a16:creationId xmlns:a16="http://schemas.microsoft.com/office/drawing/2014/main" id="{04B31033-2C4F-E05E-575A-C17F9F61B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4562" y="839213"/>
            <a:ext cx="76104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vi-VN" b="1" dirty="0" err="1">
                <a:solidFill>
                  <a:srgbClr val="0000FF"/>
                </a:solidFill>
                <a:latin typeface="Arial" panose="020B0604020202020204" pitchFamily="34" charset="0"/>
              </a:rPr>
              <a:t>Tiết</a:t>
            </a:r>
            <a:r>
              <a:rPr lang="en-US" altLang="vi-VN" b="1" dirty="0">
                <a:solidFill>
                  <a:srgbClr val="0000FF"/>
                </a:solidFill>
                <a:latin typeface="Arial" panose="020B0604020202020204" pitchFamily="34" charset="0"/>
              </a:rPr>
              <a:t> 5: </a:t>
            </a:r>
            <a:r>
              <a:rPr lang="en-US" altLang="vi-VN" b="1" dirty="0" err="1">
                <a:solidFill>
                  <a:srgbClr val="0000FF"/>
                </a:solidFill>
                <a:latin typeface="Arial" panose="020B0604020202020204" pitchFamily="34" charset="0"/>
              </a:rPr>
              <a:t>Thư</a:t>
            </a:r>
            <a:r>
              <a:rPr lang="en-US" altLang="vi-VN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Arial" panose="020B0604020202020204" pitchFamily="34" charset="0"/>
              </a:rPr>
              <a:t>điện</a:t>
            </a:r>
            <a:r>
              <a:rPr lang="en-US" altLang="vi-VN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Arial" panose="020B0604020202020204" pitchFamily="34" charset="0"/>
              </a:rPr>
              <a:t>tử</a:t>
            </a:r>
            <a:r>
              <a:rPr lang="vi-VN" altLang="vi-VN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b="1" dirty="0">
                <a:solidFill>
                  <a:srgbClr val="0000FF"/>
                </a:solidFill>
                <a:latin typeface="Arial" panose="020B0604020202020204" pitchFamily="34" charset="0"/>
              </a:rPr>
              <a:t>(email) (</a:t>
            </a:r>
            <a:r>
              <a:rPr lang="en-US" altLang="vi-VN" b="1" dirty="0" err="1">
                <a:solidFill>
                  <a:srgbClr val="0000FF"/>
                </a:solidFill>
                <a:latin typeface="Arial" panose="020B0604020202020204" pitchFamily="34" charset="0"/>
              </a:rPr>
              <a:t>tiết</a:t>
            </a:r>
            <a:r>
              <a:rPr lang="en-US" altLang="vi-VN" b="1" dirty="0">
                <a:solidFill>
                  <a:srgbClr val="0000FF"/>
                </a:solidFill>
                <a:latin typeface="Arial" panose="020B0604020202020204" pitchFamily="34" charset="0"/>
              </a:rPr>
              <a:t> 1)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8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647" grpId="0"/>
      <p:bldP spid="23" grpId="0"/>
      <p:bldP spid="18" grpId="0"/>
      <p:bldP spid="16" grpId="0" animBg="1"/>
      <p:bldP spid="17" grpId="0" animBg="1"/>
      <p:bldP spid="27" grpId="0" animBg="1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0" descr="j0195384">
            <a:extLst>
              <a:ext uri="{FF2B5EF4-FFF2-40B4-BE49-F238E27FC236}">
                <a16:creationId xmlns:a16="http://schemas.microsoft.com/office/drawing/2014/main" id="{9C3CB2AF-6B9D-15E6-32FD-0FE8C73C24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2724" y="199696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 Box 49">
            <a:extLst>
              <a:ext uri="{FF2B5EF4-FFF2-40B4-BE49-F238E27FC236}">
                <a16:creationId xmlns:a16="http://schemas.microsoft.com/office/drawing/2014/main" id="{45D7D038-FF77-B237-CE68-10ACCCDDE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412876"/>
            <a:ext cx="8686800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vi-VN" sz="2800" dirty="0"/>
              <a:t>Một địa chỉ điện tử có cấu trúc:                                      </a:t>
            </a:r>
            <a:r>
              <a:rPr lang="en-US" altLang="vi-VN" sz="2800" dirty="0">
                <a:solidFill>
                  <a:srgbClr val="FF33CC"/>
                </a:solidFill>
              </a:rPr>
              <a:t>&lt;Tên người dùng&gt;</a:t>
            </a:r>
            <a:r>
              <a:rPr lang="en-US" altLang="vi-VN" sz="2800" dirty="0"/>
              <a:t>@</a:t>
            </a:r>
            <a:r>
              <a:rPr lang="en-US" altLang="vi-VN" sz="2800" dirty="0">
                <a:solidFill>
                  <a:srgbClr val="FF33CC"/>
                </a:solidFill>
              </a:rPr>
              <a:t>&lt;Tên nhà cung cấp dịch vụ&gt;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altLang="vi-VN" sz="2800" dirty="0">
                <a:solidFill>
                  <a:srgbClr val="FF33CC"/>
                </a:solidFill>
              </a:rPr>
              <a:t>&lt;Tên người dùng&gt;</a:t>
            </a:r>
            <a:r>
              <a:rPr lang="en-US" altLang="vi-VN" sz="2800" dirty="0"/>
              <a:t>: là tên dùng để đăng nhập vào hộp thư, viết liền , không có dấu tiếng Việt, không có kí tự đặc biệt (được dùng chữ cái,số,dấu chấm “.” và dấu gạch ngang “_”).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altLang="vi-VN" sz="2800" dirty="0"/>
              <a:t>Kí tự @ ở giữa </a:t>
            </a:r>
            <a:r>
              <a:rPr lang="en-US" altLang="vi-VN" sz="2800" dirty="0">
                <a:solidFill>
                  <a:srgbClr val="FF33CC"/>
                </a:solidFill>
              </a:rPr>
              <a:t>&lt;Tên người dùng&gt;</a:t>
            </a:r>
            <a:r>
              <a:rPr lang="en-US" altLang="vi-VN" sz="2800" dirty="0"/>
              <a:t>và</a:t>
            </a:r>
            <a:r>
              <a:rPr lang="en-US" altLang="vi-VN" sz="2800" dirty="0">
                <a:solidFill>
                  <a:srgbClr val="FF33CC"/>
                </a:solidFill>
              </a:rPr>
              <a:t>&lt;Tên nhà cung cấp dịch vụ&gt; </a:t>
            </a:r>
            <a:r>
              <a:rPr lang="en-US" altLang="vi-VN" sz="2800" dirty="0"/>
              <a:t>là bắt buộc phải có.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altLang="vi-VN" sz="2800" dirty="0">
                <a:solidFill>
                  <a:srgbClr val="FF33CC"/>
                </a:solidFill>
              </a:rPr>
              <a:t>&lt;Tên nhà cung cấp dịch vụ&gt;</a:t>
            </a:r>
            <a:r>
              <a:rPr lang="en-US" altLang="vi-VN" sz="2800" dirty="0"/>
              <a:t>: được quy định sẵn bởi từng nhà cung cấp dịch vụ thư điện tử.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altLang="vi-VN" sz="2800" dirty="0"/>
              <a:t>Mỗi địa chỉ thư điện tử có 1 mật khẩu để đăng nhập vào hộp thư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343">
            <a:extLst>
              <a:ext uri="{FF2B5EF4-FFF2-40B4-BE49-F238E27FC236}">
                <a16:creationId xmlns:a16="http://schemas.microsoft.com/office/drawing/2014/main" id="{89C06E13-F59B-4203-64A1-42B09727C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706564"/>
            <a:ext cx="868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spcBef>
                <a:spcPct val="50000"/>
              </a:spcBef>
              <a:defRPr/>
            </a:pPr>
            <a:r>
              <a:rPr lang="en-US" altLang="vi-VN" sz="3200" b="1" dirty="0">
                <a:solidFill>
                  <a:srgbClr val="FF6600"/>
                </a:solidFill>
              </a:rPr>
              <a:t>2. Đăng kí thư điện tử miễn phí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80E16DE-6316-BDC1-BC49-AC594592F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225676"/>
            <a:ext cx="89154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>
                <a:cs typeface="Times New Roman" panose="02020603050405020304" pitchFamily="18" charset="0"/>
              </a:rPr>
              <a:t>a) Em hãy điền &lt;Tên người dùng&gt; vào chỗ chấm để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>
                <a:cs typeface="Times New Roman" panose="02020603050405020304" pitchFamily="18" charset="0"/>
              </a:rPr>
              <a:t>Tự đặt cho mình 1 địa chỉ thư điện tử. Sau đó cô sẽ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>
                <a:cs typeface="Times New Roman" panose="02020603050405020304" pitchFamily="18" charset="0"/>
              </a:rPr>
              <a:t>đăng kí tài khoản thư điện tử miễn phí cho em.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>
              <a:cs typeface="Times New Roman" panose="02020603050405020304" pitchFamily="18" charset="0"/>
            </a:endParaRPr>
          </a:p>
        </p:txBody>
      </p:sp>
      <p:sp>
        <p:nvSpPr>
          <p:cNvPr id="27" name="Text Box 343">
            <a:extLst>
              <a:ext uri="{FF2B5EF4-FFF2-40B4-BE49-F238E27FC236}">
                <a16:creationId xmlns:a16="http://schemas.microsoft.com/office/drawing/2014/main" id="{F954681E-8D5F-7CD6-56A6-2A267A0C1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763964"/>
            <a:ext cx="7772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spcBef>
                <a:spcPct val="50000"/>
              </a:spcBef>
              <a:defRPr/>
            </a:pPr>
            <a:r>
              <a:rPr lang="en-US" altLang="vi-VN" sz="3200" b="1" dirty="0"/>
              <a:t>.....................................@gmail.com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E5B08C5-D25D-7BB9-3E15-78074AF45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191000"/>
            <a:ext cx="86439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>
                <a:cs typeface="Times New Roman" panose="02020603050405020304" pitchFamily="18" charset="0"/>
              </a:rPr>
              <a:t>Em nhận lại địa chỉ thư điện tử và mật khẩu đã được đăng kí.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6797E74-2934-E45D-B8F9-9AA7C43E7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257800"/>
            <a:ext cx="7924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rgbClr val="FF0000"/>
                </a:solidFill>
                <a:cs typeface="Times New Roman" panose="02020603050405020304" pitchFamily="18" charset="0"/>
              </a:rPr>
              <a:t>Chú ý</a:t>
            </a:r>
            <a:r>
              <a:rPr lang="en-GB" altLang="en-US">
                <a:cs typeface="Times New Roman" panose="02020603050405020304" pitchFamily="18" charset="0"/>
              </a:rPr>
              <a:t>: Bây giờ em đã có 1 </a:t>
            </a:r>
            <a:r>
              <a:rPr lang="en-GB" altLang="en-US">
                <a:solidFill>
                  <a:srgbClr val="FF33CC"/>
                </a:solidFill>
                <a:cs typeface="Times New Roman" panose="02020603050405020304" pitchFamily="18" charset="0"/>
              </a:rPr>
              <a:t>tài khoản </a:t>
            </a:r>
            <a:r>
              <a:rPr lang="en-GB" altLang="en-US">
                <a:cs typeface="Times New Roman" panose="02020603050405020304" pitchFamily="18" charset="0"/>
              </a:rPr>
              <a:t>thư điện tử gồm địa chỉ và mật khẩu . Em hãy ghi nhớ để sử dụng nhé.</a:t>
            </a:r>
          </a:p>
        </p:txBody>
      </p:sp>
      <p:pic>
        <p:nvPicPr>
          <p:cNvPr id="2" name="Picture 40" descr="j0195384">
            <a:extLst>
              <a:ext uri="{FF2B5EF4-FFF2-40B4-BE49-F238E27FC236}">
                <a16:creationId xmlns:a16="http://schemas.microsoft.com/office/drawing/2014/main" id="{C10C3305-F65C-D698-67A5-A0F2E1D640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4256" y="126124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0" descr="j0195384">
            <a:extLst>
              <a:ext uri="{FF2B5EF4-FFF2-40B4-BE49-F238E27FC236}">
                <a16:creationId xmlns:a16="http://schemas.microsoft.com/office/drawing/2014/main" id="{B6271AFA-A936-29C1-1D81-70C8F1501D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4256" y="126124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CE483F79-0BFF-C9F4-69A3-8015C2BFF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209801"/>
            <a:ext cx="876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FF6600"/>
                </a:solidFill>
              </a:rPr>
              <a:t>3. Nhận và gửi thư điện tử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D9953A-6BC1-95E8-D3C4-96BD5E70B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882901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00B0F0"/>
                </a:solidFill>
              </a:rPr>
              <a:t>a) Vào hộp thư, xem thư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9863EF-125F-F5AC-3DE6-4EB7BED73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5775" y="3473450"/>
            <a:ext cx="88392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spcBef>
                <a:spcPct val="50000"/>
              </a:spcBef>
              <a:defRPr/>
            </a:pPr>
            <a:r>
              <a:rPr lang="en-US" altLang="vi-VN" sz="2800" b="1" dirty="0"/>
              <a:t>B1: </a:t>
            </a:r>
            <a:r>
              <a:rPr lang="en-US" altLang="vi-VN" sz="2800" dirty="0"/>
              <a:t>Truy cập trang web http/google.com.vn, chọn                  </a:t>
            </a:r>
          </a:p>
          <a:p>
            <a:pPr marL="514350" indent="-514350">
              <a:spcBef>
                <a:spcPct val="50000"/>
              </a:spcBef>
              <a:defRPr/>
            </a:pPr>
            <a:r>
              <a:rPr lang="en-US" altLang="vi-VN" sz="2800" dirty="0"/>
              <a:t>ở góc trên bên phải cửa sổ trình duyệt xuất hiện nội dung như sau:  </a:t>
            </a:r>
            <a:endParaRPr lang="en-US" altLang="vi-VN" sz="2800" b="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7BF5FAF-5F15-00BE-35C0-9DEA01972AF8}"/>
              </a:ext>
            </a:extLst>
          </p:cNvPr>
          <p:cNvSpPr/>
          <p:nvPr/>
        </p:nvSpPr>
        <p:spPr>
          <a:xfrm>
            <a:off x="8991600" y="3490913"/>
            <a:ext cx="1371600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solidFill>
                  <a:schemeClr val="tx1"/>
                </a:solidFill>
              </a:rPr>
              <a:t>Đăng nhập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8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0" descr="j0195384">
            <a:extLst>
              <a:ext uri="{FF2B5EF4-FFF2-40B4-BE49-F238E27FC236}">
                <a16:creationId xmlns:a16="http://schemas.microsoft.com/office/drawing/2014/main" id="{BD4C8591-1B5D-515D-6718-B97C34ADFC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7827" y="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2" name="Picture 14">
            <a:extLst>
              <a:ext uri="{FF2B5EF4-FFF2-40B4-BE49-F238E27FC236}">
                <a16:creationId xmlns:a16="http://schemas.microsoft.com/office/drawing/2014/main" id="{B5A8FEA2-E5C5-C208-5D43-24DE1703F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2514600"/>
            <a:ext cx="3581400" cy="3886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275EF0BB-7714-E936-E2EA-34C367D8BC17}"/>
              </a:ext>
            </a:extLst>
          </p:cNvPr>
          <p:cNvSpPr/>
          <p:nvPr/>
        </p:nvSpPr>
        <p:spPr>
          <a:xfrm>
            <a:off x="1524000" y="2743200"/>
            <a:ext cx="2362200" cy="2514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solidFill>
                  <a:schemeClr val="tx1"/>
                </a:solidFill>
              </a:rPr>
              <a:t>Các tài khoản đã  từng đăng nhập trên máy tính.</a:t>
            </a:r>
          </a:p>
          <a:p>
            <a:pPr algn="ctr">
              <a:defRPr/>
            </a:pPr>
            <a:r>
              <a:rPr lang="en-GB" sz="2000" dirty="0">
                <a:solidFill>
                  <a:schemeClr val="tx1"/>
                </a:solidFill>
              </a:rPr>
              <a:t>Sau lần đăng nhập đầu tiên,những lần tiếp theo , tài khoản của em  sẽ xuất hiện ở đây.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5FC1FD9-6460-C5A9-1BB5-0499532F3FA6}"/>
              </a:ext>
            </a:extLst>
          </p:cNvPr>
          <p:cNvCxnSpPr>
            <a:endCxn id="17" idx="3"/>
          </p:cNvCxnSpPr>
          <p:nvPr/>
        </p:nvCxnSpPr>
        <p:spPr>
          <a:xfrm rot="10800000" flipV="1">
            <a:off x="3886200" y="3352800"/>
            <a:ext cx="990600" cy="6477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E9CC5B7-62B1-D567-4022-16513A21FD07}"/>
              </a:ext>
            </a:extLst>
          </p:cNvPr>
          <p:cNvCxnSpPr>
            <a:stCxn id="17" idx="3"/>
          </p:cNvCxnSpPr>
          <p:nvPr/>
        </p:nvCxnSpPr>
        <p:spPr>
          <a:xfrm flipV="1">
            <a:off x="3886200" y="3962400"/>
            <a:ext cx="990600" cy="381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8D1EE105-465B-E603-35CE-A03179465D77}"/>
              </a:ext>
            </a:extLst>
          </p:cNvPr>
          <p:cNvSpPr/>
          <p:nvPr/>
        </p:nvSpPr>
        <p:spPr>
          <a:xfrm>
            <a:off x="8610600" y="2667000"/>
            <a:ext cx="2057400" cy="2514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solidFill>
                  <a:schemeClr val="tx1"/>
                </a:solidFill>
              </a:rPr>
              <a:t>Nếu tài khoản của em xuất hiện ở đây thì nháy chuột vào tài khoản đó để đến B3 .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A4DBC8C-D3F3-7595-DC4E-77207C569B99}"/>
              </a:ext>
            </a:extLst>
          </p:cNvPr>
          <p:cNvCxnSpPr>
            <a:stCxn id="23" idx="1"/>
          </p:cNvCxnSpPr>
          <p:nvPr/>
        </p:nvCxnSpPr>
        <p:spPr>
          <a:xfrm rot="10800000" flipV="1">
            <a:off x="7086600" y="3467100"/>
            <a:ext cx="1524000" cy="3429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E4C20070-A15C-5585-31A3-5FFA8CEFC081}"/>
              </a:ext>
            </a:extLst>
          </p:cNvPr>
          <p:cNvSpPr/>
          <p:nvPr/>
        </p:nvSpPr>
        <p:spPr>
          <a:xfrm>
            <a:off x="4267200" y="5715000"/>
            <a:ext cx="35814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solidFill>
                  <a:schemeClr val="tx1"/>
                </a:solidFill>
              </a:rPr>
              <a:t>Nếu tài khoản của em chưa xuất hiện thì nháy chuột vào </a:t>
            </a:r>
            <a:r>
              <a:rPr lang="en-GB" sz="2000" b="1" dirty="0">
                <a:solidFill>
                  <a:schemeClr val="tx1"/>
                </a:solidFill>
              </a:rPr>
              <a:t>Sử dụng 1 tài khoản khác.</a:t>
            </a:r>
            <a:endParaRPr lang="en-GB" sz="20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E4A6562-F74E-E5F8-77F1-9479733B4EA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57900" y="4876800"/>
            <a:ext cx="0" cy="1143000"/>
          </a:xfrm>
          <a:prstGeom prst="straightConnector1">
            <a:avLst/>
          </a:prstGeom>
          <a:noFill/>
          <a:ln w="6350" algn="ctr">
            <a:solidFill>
              <a:srgbClr val="FF000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3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0" descr="j0195384">
            <a:extLst>
              <a:ext uri="{FF2B5EF4-FFF2-40B4-BE49-F238E27FC236}">
                <a16:creationId xmlns:a16="http://schemas.microsoft.com/office/drawing/2014/main" id="{25BFF786-6231-F059-8ECB-366484E1F8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766" y="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6703919E-13AE-171D-85AC-8D00B867A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2175" y="1374776"/>
            <a:ext cx="876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7030A0"/>
                </a:solidFill>
              </a:rPr>
              <a:t>B2:Nhập &lt;Tên người dùng&gt;</a:t>
            </a:r>
          </a:p>
        </p:txBody>
      </p:sp>
      <p:pic>
        <p:nvPicPr>
          <p:cNvPr id="8206" name="Picture 14">
            <a:extLst>
              <a:ext uri="{FF2B5EF4-FFF2-40B4-BE49-F238E27FC236}">
                <a16:creationId xmlns:a16="http://schemas.microsoft.com/office/drawing/2014/main" id="{26EE7F47-A7DC-0FE0-F21B-C873893B50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413" y="2528889"/>
            <a:ext cx="4019550" cy="36290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C3E0083F-0DC0-B076-FDBC-F279AEB84F04}"/>
              </a:ext>
            </a:extLst>
          </p:cNvPr>
          <p:cNvSpPr/>
          <p:nvPr/>
        </p:nvSpPr>
        <p:spPr>
          <a:xfrm>
            <a:off x="7096125" y="2760663"/>
            <a:ext cx="2971800" cy="2514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solidFill>
                  <a:schemeClr val="tx1"/>
                </a:solidFill>
              </a:rPr>
              <a:t>Nhập &lt;tênngườidùng &gt; trong địa chỉ thư điện tử em đã đặt vào ô trống rồi nháy chuột vào               .</a:t>
            </a:r>
          </a:p>
        </p:txBody>
      </p:sp>
      <p:pic>
        <p:nvPicPr>
          <p:cNvPr id="8207" name="Picture 15">
            <a:extLst>
              <a:ext uri="{FF2B5EF4-FFF2-40B4-BE49-F238E27FC236}">
                <a16:creationId xmlns:a16="http://schemas.microsoft.com/office/drawing/2014/main" id="{4880667E-B7EE-392C-CEC2-C0D4483EDD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4476" y="4479926"/>
            <a:ext cx="10382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Elbow Connector 19">
            <a:extLst>
              <a:ext uri="{FF2B5EF4-FFF2-40B4-BE49-F238E27FC236}">
                <a16:creationId xmlns:a16="http://schemas.microsoft.com/office/drawing/2014/main" id="{18AED302-77B0-6BB3-3719-204E4B4F41AD}"/>
              </a:ext>
            </a:extLst>
          </p:cNvPr>
          <p:cNvCxnSpPr>
            <a:stCxn id="17" idx="1"/>
          </p:cNvCxnSpPr>
          <p:nvPr/>
        </p:nvCxnSpPr>
        <p:spPr>
          <a:xfrm rot="10800000" flipV="1">
            <a:off x="5648325" y="4017963"/>
            <a:ext cx="1447800" cy="647700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0" descr="j0195384">
            <a:extLst>
              <a:ext uri="{FF2B5EF4-FFF2-40B4-BE49-F238E27FC236}">
                <a16:creationId xmlns:a16="http://schemas.microsoft.com/office/drawing/2014/main" id="{3FA2CC4D-29F5-6404-E7B2-71867DBB3E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5276" y="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B1CB745-DBAD-0A56-8DEF-E36DEC1CC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1675" y="1617663"/>
            <a:ext cx="3581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FF6600"/>
                </a:solidFill>
              </a:rPr>
              <a:t>B3: Nhập mật khẩu</a:t>
            </a:r>
          </a:p>
        </p:txBody>
      </p:sp>
      <p:pic>
        <p:nvPicPr>
          <p:cNvPr id="9230" name="Picture 14">
            <a:extLst>
              <a:ext uri="{FF2B5EF4-FFF2-40B4-BE49-F238E27FC236}">
                <a16:creationId xmlns:a16="http://schemas.microsoft.com/office/drawing/2014/main" id="{B3C623FC-B828-3173-6CE4-C7C6AE3B36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2605089"/>
            <a:ext cx="3695700" cy="32480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D5E319E8-5985-A96F-876C-00645AB6EB7E}"/>
              </a:ext>
            </a:extLst>
          </p:cNvPr>
          <p:cNvSpPr/>
          <p:nvPr/>
        </p:nvSpPr>
        <p:spPr>
          <a:xfrm>
            <a:off x="6824663" y="2481263"/>
            <a:ext cx="2971800" cy="2514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GB" sz="2000" dirty="0">
                <a:solidFill>
                  <a:schemeClr val="tx1"/>
                </a:solidFill>
              </a:rPr>
              <a:t>Nhập chính xác mật khẩu em đã được cấp vào ô trống rồi nháy chuột vào                    hoặc nút                            </a:t>
            </a:r>
          </a:p>
          <a:p>
            <a:pPr>
              <a:defRPr/>
            </a:pPr>
            <a:r>
              <a:rPr lang="en-GB" sz="2000" dirty="0">
                <a:solidFill>
                  <a:schemeClr val="tx1"/>
                </a:solidFill>
              </a:rPr>
              <a:t>     Trong ô trống, mật khẩu chỉ hiển thị các dấu *.                                         .   </a:t>
            </a:r>
          </a:p>
        </p:txBody>
      </p: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508DFA9F-364C-E026-4255-DC7B14176F47}"/>
              </a:ext>
            </a:extLst>
          </p:cNvPr>
          <p:cNvCxnSpPr>
            <a:stCxn id="17" idx="1"/>
          </p:cNvCxnSpPr>
          <p:nvPr/>
        </p:nvCxnSpPr>
        <p:spPr>
          <a:xfrm rot="10800000" flipV="1">
            <a:off x="5376863" y="3738563"/>
            <a:ext cx="1447800" cy="647700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5">
            <a:extLst>
              <a:ext uri="{FF2B5EF4-FFF2-40B4-BE49-F238E27FC236}">
                <a16:creationId xmlns:a16="http://schemas.microsoft.com/office/drawing/2014/main" id="{05A1D113-1CE5-DB2A-46A8-BA74DD3F09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1" y="3200401"/>
            <a:ext cx="10382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67F01F98-0112-FBBD-F3D7-230A17A19B85}"/>
              </a:ext>
            </a:extLst>
          </p:cNvPr>
          <p:cNvSpPr/>
          <p:nvPr/>
        </p:nvSpPr>
        <p:spPr>
          <a:xfrm>
            <a:off x="8153400" y="3581400"/>
            <a:ext cx="12954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Đăng nhập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7" grpId="0" animBg="1"/>
      <p:bldP spid="17" grpId="1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0" descr="j0195384">
            <a:extLst>
              <a:ext uri="{FF2B5EF4-FFF2-40B4-BE49-F238E27FC236}">
                <a16:creationId xmlns:a16="http://schemas.microsoft.com/office/drawing/2014/main" id="{66F3AD23-1665-3D2F-2BCC-76058B700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7317" y="115614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7A8588CC-DEB5-F68D-84D2-49784774C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224088"/>
            <a:ext cx="876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7030A0"/>
                </a:solidFill>
              </a:rPr>
              <a:t>B4:Vào hộp thư</a:t>
            </a:r>
          </a:p>
        </p:txBody>
      </p:sp>
      <p:pic>
        <p:nvPicPr>
          <p:cNvPr id="30722" name="Picture 2">
            <a:extLst>
              <a:ext uri="{FF2B5EF4-FFF2-40B4-BE49-F238E27FC236}">
                <a16:creationId xmlns:a16="http://schemas.microsoft.com/office/drawing/2014/main" id="{A9FD79C9-313C-5596-9999-97FC4FE7EC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43200"/>
            <a:ext cx="6324600" cy="3352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BD6A7C7E-2588-988E-FCE0-6B29E45B29B5}"/>
              </a:ext>
            </a:extLst>
          </p:cNvPr>
          <p:cNvSpPr/>
          <p:nvPr/>
        </p:nvSpPr>
        <p:spPr>
          <a:xfrm>
            <a:off x="8839200" y="2743200"/>
            <a:ext cx="17526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>
                <a:solidFill>
                  <a:schemeClr val="tx1"/>
                </a:solidFill>
              </a:rPr>
              <a:t>Chọn biểu tượng bì thư.</a:t>
            </a:r>
          </a:p>
        </p:txBody>
      </p:sp>
      <p:cxnSp>
        <p:nvCxnSpPr>
          <p:cNvPr id="24" name="Elbow Connector 23">
            <a:extLst>
              <a:ext uri="{FF2B5EF4-FFF2-40B4-BE49-F238E27FC236}">
                <a16:creationId xmlns:a16="http://schemas.microsoft.com/office/drawing/2014/main" id="{0B966B71-63BF-D344-DE14-12C95A9725CA}"/>
              </a:ext>
            </a:extLst>
          </p:cNvPr>
          <p:cNvCxnSpPr>
            <a:cxnSpLocks noChangeShapeType="1"/>
            <a:stCxn id="19" idx="1"/>
          </p:cNvCxnSpPr>
          <p:nvPr/>
        </p:nvCxnSpPr>
        <p:spPr bwMode="auto">
          <a:xfrm rot="10800000">
            <a:off x="4648200" y="3048000"/>
            <a:ext cx="4191000" cy="342900"/>
          </a:xfrm>
          <a:prstGeom prst="bentConnector3">
            <a:avLst>
              <a:gd name="adj1" fmla="val 50000"/>
            </a:avLst>
          </a:prstGeom>
          <a:noFill/>
          <a:ln w="6350" algn="ctr">
            <a:solidFill>
              <a:srgbClr val="FF000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814</Words>
  <Application>Microsoft Office PowerPoint</Application>
  <PresentationFormat>Widescreen</PresentationFormat>
  <Paragraphs>66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.VnTime</vt:lpstr>
      <vt:lpstr>Arial</vt:lpstr>
      <vt:lpstr>Calibri</vt:lpstr>
      <vt:lpstr>Calibri Light</vt:lpstr>
      <vt:lpstr>Times New Roman</vt:lpstr>
      <vt:lpstr>Office Theme</vt:lpstr>
      <vt:lpstr>KHỞI ĐỘNG ĐẦU GIỜ Hát một bài kết hợp chuyền thư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KHỞI ĐỘNG ĐẦU GIỜ Hát một bài kết hợp chuyền thư</dc:title>
  <dc:creator>SAL - Nguyen Huu Phuc</dc:creator>
  <cp:lastModifiedBy>SAL - Nguyen Huu Phuc</cp:lastModifiedBy>
  <cp:revision>1</cp:revision>
  <dcterms:created xsi:type="dcterms:W3CDTF">2023-09-20T12:04:22Z</dcterms:created>
  <dcterms:modified xsi:type="dcterms:W3CDTF">2023-09-20T12:10:44Z</dcterms:modified>
</cp:coreProperties>
</file>