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53" r:id="rId2"/>
    <p:sldId id="2969" r:id="rId3"/>
    <p:sldId id="2950" r:id="rId4"/>
    <p:sldId id="2948" r:id="rId5"/>
    <p:sldId id="2947" r:id="rId6"/>
    <p:sldId id="2970" r:id="rId7"/>
    <p:sldId id="2971" r:id="rId8"/>
    <p:sldId id="2977" r:id="rId9"/>
    <p:sldId id="3004" r:id="rId10"/>
    <p:sldId id="3003" r:id="rId11"/>
    <p:sldId id="3010" r:id="rId12"/>
    <p:sldId id="3011"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4" d="100"/>
          <a:sy n="64" d="100"/>
        </p:scale>
        <p:origin x="6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5C0DB42F-0BEB-43F0-8ED5-79EB72FD39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949" y="902002"/>
            <a:ext cx="6145301" cy="2017951"/>
          </a:xfrm>
          <a:prstGeom prst="rect">
            <a:avLst/>
          </a:prstGeom>
        </p:spPr>
      </p:pic>
      <p:pic>
        <p:nvPicPr>
          <p:cNvPr id="5" name="Picture 4">
            <a:extLst>
              <a:ext uri="{FF2B5EF4-FFF2-40B4-BE49-F238E27FC236}">
                <a16:creationId xmlns:a16="http://schemas.microsoft.com/office/drawing/2014/main" id="{4FB6E97E-32EB-4B40-8BFA-C27A15E60A5A}"/>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C3042C7E-94F0-454A-8B17-763D65990048}"/>
              </a:ext>
            </a:extLst>
          </p:cNvPr>
          <p:cNvPicPr>
            <a:picLocks noChangeAspect="1"/>
          </p:cNvPicPr>
          <p:nvPr/>
        </p:nvPicPr>
        <p:blipFill>
          <a:blip r:embed="rId10"/>
          <a:stretch>
            <a:fillRect/>
          </a:stretch>
        </p:blipFill>
        <p:spPr>
          <a:xfrm>
            <a:off x="132402" y="2491800"/>
            <a:ext cx="589731" cy="520622"/>
          </a:xfrm>
          <a:prstGeom prst="rect">
            <a:avLst/>
          </a:prstGeom>
        </p:spPr>
      </p:pic>
      <p:pic>
        <p:nvPicPr>
          <p:cNvPr id="3" name="Picture 2">
            <a:extLst>
              <a:ext uri="{FF2B5EF4-FFF2-40B4-BE49-F238E27FC236}">
                <a16:creationId xmlns:a16="http://schemas.microsoft.com/office/drawing/2014/main" id="{6E542E38-8358-A579-645B-DFC520CE1A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0434" y="6429912"/>
            <a:ext cx="9083827" cy="487722"/>
          </a:xfrm>
          <a:prstGeom prst="rect">
            <a:avLst/>
          </a:prstGeom>
        </p:spPr>
      </p:pic>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A0E815-B533-45C6-A6D9-CA193D0BE5E9}"/>
              </a:ext>
            </a:extLst>
          </p:cNvPr>
          <p:cNvGrpSpPr/>
          <p:nvPr/>
        </p:nvGrpSpPr>
        <p:grpSpPr>
          <a:xfrm>
            <a:off x="700787" y="427600"/>
            <a:ext cx="10701826" cy="3082923"/>
            <a:chOff x="1241114" y="448382"/>
            <a:chExt cx="10701826" cy="3082923"/>
          </a:xfrm>
        </p:grpSpPr>
        <p:grpSp>
          <p:nvGrpSpPr>
            <p:cNvPr id="3" name="Group 2">
              <a:extLst>
                <a:ext uri="{FF2B5EF4-FFF2-40B4-BE49-F238E27FC236}">
                  <a16:creationId xmlns:a16="http://schemas.microsoft.com/office/drawing/2014/main" id="{CEC5E85F-A27F-487E-8441-8D9F2B65FE27}"/>
                </a:ext>
              </a:extLst>
            </p:cNvPr>
            <p:cNvGrpSpPr/>
            <p:nvPr/>
          </p:nvGrpSpPr>
          <p:grpSpPr>
            <a:xfrm>
              <a:off x="1241114" y="448382"/>
              <a:ext cx="10701826" cy="3082923"/>
              <a:chOff x="1241114" y="448382"/>
              <a:chExt cx="10701826" cy="3082923"/>
            </a:xfrm>
          </p:grpSpPr>
          <p:grpSp>
            <p:nvGrpSpPr>
              <p:cNvPr id="5" name="Group 4">
                <a:extLst>
                  <a:ext uri="{FF2B5EF4-FFF2-40B4-BE49-F238E27FC236}">
                    <a16:creationId xmlns:a16="http://schemas.microsoft.com/office/drawing/2014/main" id="{267C5109-9F3B-4C56-9147-7EDE9F954F92}"/>
                  </a:ext>
                </a:extLst>
              </p:cNvPr>
              <p:cNvGrpSpPr/>
              <p:nvPr/>
            </p:nvGrpSpPr>
            <p:grpSpPr>
              <a:xfrm>
                <a:off x="1644114" y="911578"/>
                <a:ext cx="10298826" cy="2619727"/>
                <a:chOff x="2320005" y="934090"/>
                <a:chExt cx="9265272" cy="3864817"/>
              </a:xfrm>
            </p:grpSpPr>
            <p:sp>
              <p:nvSpPr>
                <p:cNvPr id="7" name="Rectangle: Rounded Corners 6">
                  <a:extLst>
                    <a:ext uri="{FF2B5EF4-FFF2-40B4-BE49-F238E27FC236}">
                      <a16:creationId xmlns:a16="http://schemas.microsoft.com/office/drawing/2014/main" id="{A4888AA4-A1F2-44F5-9994-99A1F443153A}"/>
                    </a:ext>
                  </a:extLst>
                </p:cNvPr>
                <p:cNvSpPr/>
                <p:nvPr/>
              </p:nvSpPr>
              <p:spPr>
                <a:xfrm>
                  <a:off x="2406509" y="1054359"/>
                  <a:ext cx="9178768" cy="374454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0FA26F4-2175-40EB-A3D3-B15D9F600BD0}"/>
                    </a:ext>
                  </a:extLst>
                </p:cNvPr>
                <p:cNvSpPr/>
                <p:nvPr/>
              </p:nvSpPr>
              <p:spPr>
                <a:xfrm>
                  <a:off x="2320005" y="934090"/>
                  <a:ext cx="9178768" cy="3744548"/>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44E9E84F-A05E-41FC-A9AA-FCB2E12CE9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1114" y="448382"/>
                <a:ext cx="998307" cy="883997"/>
              </a:xfrm>
              <a:prstGeom prst="rect">
                <a:avLst/>
              </a:prstGeom>
            </p:spPr>
          </p:pic>
        </p:grpSp>
        <p:sp>
          <p:nvSpPr>
            <p:cNvPr id="4" name="Rectangle 3">
              <a:extLst>
                <a:ext uri="{FF2B5EF4-FFF2-40B4-BE49-F238E27FC236}">
                  <a16:creationId xmlns:a16="http://schemas.microsoft.com/office/drawing/2014/main" id="{40AA4502-4CD9-4258-BF58-5348743422A3}"/>
                </a:ext>
              </a:extLst>
            </p:cNvPr>
            <p:cNvSpPr/>
            <p:nvPr/>
          </p:nvSpPr>
          <p:spPr>
            <a:xfrm>
              <a:off x="2134360" y="1062489"/>
              <a:ext cx="9494180" cy="2236381"/>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Máy tính xách tay, máy tính bảng và điện thoại thông minh cũng có các bộ phận cơ bản như máy tính để bàn</a:t>
              </a:r>
              <a:r>
                <a:rPr lang="en-US" sz="2400" b="1">
                  <a:solidFill>
                    <a:srgbClr val="F03C69"/>
                  </a:solidFill>
                  <a:latin typeface="UTM Avo" panose="02040603050506020204" pitchFamily="18" charset="0"/>
                  <a:cs typeface="Times New Roman" panose="02020603050405020304" pitchFamily="18" charset="0"/>
                </a:rPr>
                <a:t>.</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Màn hình cảm ứng của điện thoại thông minh,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máy tính bảng còn được sử dụng để đưa thông tin vào.</a:t>
              </a:r>
            </a:p>
          </p:txBody>
        </p:sp>
      </p:grpSp>
      <p:sp>
        <p:nvSpPr>
          <p:cNvPr id="9" name="Rectangle 8">
            <a:extLst>
              <a:ext uri="{FF2B5EF4-FFF2-40B4-BE49-F238E27FC236}">
                <a16:creationId xmlns:a16="http://schemas.microsoft.com/office/drawing/2014/main" id="{7C3DE7B9-B379-4996-B393-718359F658B7}"/>
              </a:ext>
            </a:extLst>
          </p:cNvPr>
          <p:cNvSpPr/>
          <p:nvPr/>
        </p:nvSpPr>
        <p:spPr>
          <a:xfrm>
            <a:off x="1699093" y="4092184"/>
            <a:ext cx="9533479" cy="1128386"/>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Bộ phận nào của điện thoại thông minh thực hiện chức năng của chuột và bàn phím?</a:t>
            </a:r>
          </a:p>
        </p:txBody>
      </p:sp>
      <p:pic>
        <p:nvPicPr>
          <p:cNvPr id="10" name="Picture 9">
            <a:extLst>
              <a:ext uri="{FF2B5EF4-FFF2-40B4-BE49-F238E27FC236}">
                <a16:creationId xmlns:a16="http://schemas.microsoft.com/office/drawing/2014/main" id="{EC49A0D6-85D6-46AD-B693-E1CF886E3F53}"/>
              </a:ext>
            </a:extLst>
          </p:cNvPr>
          <p:cNvPicPr>
            <a:picLocks noChangeAspect="1"/>
          </p:cNvPicPr>
          <p:nvPr/>
        </p:nvPicPr>
        <p:blipFill>
          <a:blip r:embed="rId3"/>
          <a:stretch>
            <a:fillRect/>
          </a:stretch>
        </p:blipFill>
        <p:spPr>
          <a:xfrm>
            <a:off x="716030" y="3892196"/>
            <a:ext cx="897918" cy="883997"/>
          </a:xfrm>
          <a:prstGeom prst="rect">
            <a:avLst/>
          </a:prstGeom>
        </p:spPr>
      </p:pic>
    </p:spTree>
    <p:extLst>
      <p:ext uri="{BB962C8B-B14F-4D97-AF65-F5344CB8AC3E}">
        <p14:creationId xmlns:p14="http://schemas.microsoft.com/office/powerpoint/2010/main" val="1272305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nvGraphicFramePr>
        <p:xfrm>
          <a:off x="1652195" y="2045453"/>
          <a:ext cx="9662034" cy="3118828"/>
        </p:xfrm>
        <a:graphic>
          <a:graphicData uri="http://schemas.openxmlformats.org/drawingml/2006/table">
            <a:tbl>
              <a:tblPr firstRow="1" bandRow="1">
                <a:tableStyleId>{21E4AEA4-8DFA-4A89-87EB-49C32662AFE0}</a:tableStyleId>
              </a:tblPr>
              <a:tblGrid>
                <a:gridCol w="3676870">
                  <a:extLst>
                    <a:ext uri="{9D8B030D-6E8A-4147-A177-3AD203B41FA5}">
                      <a16:colId xmlns:a16="http://schemas.microsoft.com/office/drawing/2014/main" val="3049472007"/>
                    </a:ext>
                  </a:extLst>
                </a:gridCol>
                <a:gridCol w="5985164">
                  <a:extLst>
                    <a:ext uri="{9D8B030D-6E8A-4147-A177-3AD203B41FA5}">
                      <a16:colId xmlns:a16="http://schemas.microsoft.com/office/drawing/2014/main" val="3745305114"/>
                    </a:ext>
                  </a:extLst>
                </a:gridCol>
              </a:tblGrid>
              <a:tr h="43050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672082">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Màn hình</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dùng để nhập thông tin vào máy tính.</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672082">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Bộ xử lý trong thân máy</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b) giúp em điều khiển máy tính thuận lợi hơn.</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3944550153"/>
                  </a:ext>
                </a:extLst>
              </a:tr>
              <a:tr h="672082">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4) </a:t>
                      </a:r>
                      <a:r>
                        <a:rPr lang="en-US" sz="2000" kern="1200">
                          <a:solidFill>
                            <a:schemeClr val="tx1"/>
                          </a:solidFill>
                          <a:latin typeface="UTM Avo" panose="02040603050506020204" pitchFamily="18" charset="0"/>
                          <a:ea typeface="+mn-ea"/>
                          <a:cs typeface="Times New Roman" panose="02020603050405020304" pitchFamily="18" charset="0"/>
                        </a:rPr>
                        <a:t>Chuột</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c) hiển thị kết quả làm việc của máy tính.</a:t>
                      </a:r>
                    </a:p>
                  </a:txBody>
                  <a:tcPr anchor="ctr">
                    <a:solidFill>
                      <a:srgbClr val="C7EAF5"/>
                    </a:solidFill>
                  </a:tcPr>
                </a:tc>
                <a:extLst>
                  <a:ext uri="{0D108BD9-81ED-4DB2-BD59-A6C34878D82A}">
                    <a16:rowId xmlns:a16="http://schemas.microsoft.com/office/drawing/2014/main" val="1017976814"/>
                  </a:ext>
                </a:extLst>
              </a:tr>
              <a:tr h="672082">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Bàn phím</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 điều khiển mọi hoạt động của máy tính.</a:t>
                      </a:r>
                    </a:p>
                  </a:txBody>
                  <a:tcPr anchor="ctr">
                    <a:solidFill>
                      <a:srgbClr val="C7EAF5"/>
                    </a:solidFill>
                  </a:tcPr>
                </a:tc>
                <a:extLst>
                  <a:ext uri="{0D108BD9-81ED-4DB2-BD59-A6C34878D82A}">
                    <a16:rowId xmlns:a16="http://schemas.microsoft.com/office/drawing/2014/main" val="1543037405"/>
                  </a:ext>
                </a:extLst>
              </a:tr>
            </a:tbl>
          </a:graphicData>
        </a:graphic>
      </p:graphicFrame>
      <p:sp>
        <p:nvSpPr>
          <p:cNvPr id="9" name="Rectangle 8">
            <a:extLst>
              <a:ext uri="{FF2B5EF4-FFF2-40B4-BE49-F238E27FC236}">
                <a16:creationId xmlns:a16="http://schemas.microsoft.com/office/drawing/2014/main" id="{BD440B52-E119-4F7A-83AA-5A47DD73C399}"/>
              </a:ext>
            </a:extLst>
          </p:cNvPr>
          <p:cNvSpPr/>
          <p:nvPr/>
        </p:nvSpPr>
        <p:spPr>
          <a:xfrm>
            <a:off x="371924" y="2871436"/>
            <a:ext cx="1152305" cy="1707390"/>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d</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4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633340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4" y="1425059"/>
            <a:ext cx="1016788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Trong máy tính bảng và điện thoại thông minh, bộ phận nào tiếp nhận</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thông tin vào?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9" name="Rectangle 8">
            <a:extLst>
              <a:ext uri="{FF2B5EF4-FFF2-40B4-BE49-F238E27FC236}">
                <a16:creationId xmlns:a16="http://schemas.microsoft.com/office/drawing/2014/main" id="{27C47E85-B672-4CB6-8EA3-FD6EADE9F036}"/>
              </a:ext>
            </a:extLst>
          </p:cNvPr>
          <p:cNvSpPr/>
          <p:nvPr/>
        </p:nvSpPr>
        <p:spPr>
          <a:xfrm>
            <a:off x="2139516" y="2552291"/>
            <a:ext cx="273375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Thân máy.</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9905192-AAA5-42B1-B8F7-49B9E83FD2DE}"/>
              </a:ext>
            </a:extLst>
          </p:cNvPr>
          <p:cNvSpPr/>
          <p:nvPr/>
        </p:nvSpPr>
        <p:spPr>
          <a:xfrm>
            <a:off x="7355179" y="2546905"/>
            <a:ext cx="3448929"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Màn hình cảm ứng</a:t>
            </a:r>
            <a:endParaRPr lang="vi-VN" sz="22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F342FC8-3F2A-431E-8E7C-45037FB33FA8}"/>
              </a:ext>
            </a:extLst>
          </p:cNvPr>
          <p:cNvSpPr/>
          <p:nvPr/>
        </p:nvSpPr>
        <p:spPr>
          <a:xfrm>
            <a:off x="5043107" y="2546905"/>
            <a:ext cx="1428529"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Loa.</a:t>
            </a:r>
            <a:endParaRPr lang="vi-VN" sz="2200">
              <a:latin typeface="UTM Avo" panose="020406030505060202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A47AF5EB-D0A9-4D34-B1FD-A1E3B868DAFE}"/>
              </a:ext>
            </a:extLst>
          </p:cNvPr>
          <p:cNvSpPr/>
          <p:nvPr/>
        </p:nvSpPr>
        <p:spPr>
          <a:xfrm>
            <a:off x="7355180" y="264535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07846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a16="http://schemas.microsoft.com/office/drawing/2014/main" id="{89DC7ABC-A419-463E-9F73-C02DDC5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694" y="3287900"/>
            <a:ext cx="2908287" cy="2908287"/>
          </a:xfrm>
          <a:prstGeom prst="rect">
            <a:avLst/>
          </a:prstGeom>
        </p:spPr>
      </p:pic>
      <p:grpSp>
        <p:nvGrpSpPr>
          <p:cNvPr id="2" name="Group 1">
            <a:extLst>
              <a:ext uri="{FF2B5EF4-FFF2-40B4-BE49-F238E27FC236}">
                <a16:creationId xmlns:a16="http://schemas.microsoft.com/office/drawing/2014/main"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a16="http://schemas.microsoft.com/office/drawing/2014/main" id="{907F5D8A-D232-4BB9-935E-A22F83F551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a16="http://schemas.microsoft.com/office/drawing/2014/main" id="{508C07EA-9C72-42F0-92D0-80E1E25D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867" y="1001558"/>
              <a:ext cx="3678192" cy="1586766"/>
            </a:xfrm>
            <a:prstGeom prst="rect">
              <a:avLst/>
            </a:prstGeom>
          </p:spPr>
        </p:pic>
        <p:pic>
          <p:nvPicPr>
            <p:cNvPr id="7" name="Picture 6">
              <a:extLst>
                <a:ext uri="{FF2B5EF4-FFF2-40B4-BE49-F238E27FC236}">
                  <a16:creationId xmlns:a16="http://schemas.microsoft.com/office/drawing/2014/main" id="{310F7048-0385-41A1-BD7F-F212EB33AD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4" name="Picture 12">
            <a:extLst>
              <a:ext uri="{FF2B5EF4-FFF2-40B4-BE49-F238E27FC236}">
                <a16:creationId xmlns:a16="http://schemas.microsoft.com/office/drawing/2014/main" id="{DBB8FB1E-69AC-4146-A693-59192444DF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a16="http://schemas.microsoft.com/office/drawing/2014/main"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623B169A-6D8D-4045-9344-F2FFF210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24903" y="2588324"/>
            <a:ext cx="7407034" cy="2148231"/>
          </a:xfrm>
          <a:prstGeom prst="rect">
            <a:avLst/>
          </a:prstGeom>
        </p:spPr>
      </p:pic>
      <p:sp>
        <p:nvSpPr>
          <p:cNvPr id="18" name="Rectangle 17">
            <a:extLst>
              <a:ext uri="{FF2B5EF4-FFF2-40B4-BE49-F238E27FC236}">
                <a16:creationId xmlns:a16="http://schemas.microsoft.com/office/drawing/2014/main" id="{A3B7263B-46D4-4EEE-BDA7-FA048C352D58}"/>
              </a:ext>
            </a:extLst>
          </p:cNvPr>
          <p:cNvSpPr/>
          <p:nvPr/>
        </p:nvSpPr>
        <p:spPr>
          <a:xfrm>
            <a:off x="5338983" y="3026604"/>
            <a:ext cx="5602748" cy="1128386"/>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Em hãy kể tên các bộ phận của máy tính để bàn mà em biết</a:t>
            </a:r>
            <a:endParaRPr lang="vi-VN" sz="2400" b="1">
              <a:latin typeface="UTM Avo" panose="020406030505060202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B448734-5F21-46B8-B85A-3E3E5A013C99}"/>
              </a:ext>
            </a:extLst>
          </p:cNvPr>
          <p:cNvPicPr>
            <a:picLocks noChangeAspect="1"/>
          </p:cNvPicPr>
          <p:nvPr/>
        </p:nvPicPr>
        <p:blipFill>
          <a:blip r:embed="rId10"/>
          <a:stretch>
            <a:fillRect/>
          </a:stretch>
        </p:blipFill>
        <p:spPr>
          <a:xfrm>
            <a:off x="11358550" y="1360826"/>
            <a:ext cx="504202" cy="445116"/>
          </a:xfrm>
          <a:prstGeom prst="rect">
            <a:avLst/>
          </a:prstGeom>
        </p:spPr>
      </p:pic>
    </p:spTree>
    <p:extLst>
      <p:ext uri="{BB962C8B-B14F-4D97-AF65-F5344CB8AC3E}">
        <p14:creationId xmlns:p14="http://schemas.microsoft.com/office/powerpoint/2010/main" val="92238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CÁC BỘ PHẬN C</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BẢN CỦA MÁY TÍNH ĐỂ BÀN</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Các bộ phận c</a:t>
            </a:r>
            <a:r>
              <a:rPr lang="vi-VN" sz="2800" b="1">
                <a:solidFill>
                  <a:srgbClr val="7FC354"/>
                </a:solidFill>
                <a:latin typeface="SVN-Androgyne" panose="02040603050506020204" pitchFamily="18" charset="0"/>
                <a:cs typeface="Times New Roman" panose="02020603050405020304" pitchFamily="18" charset="0"/>
              </a:rPr>
              <a:t>ơ</a:t>
            </a:r>
            <a:r>
              <a:rPr lang="en-US" sz="2800" b="1">
                <a:solidFill>
                  <a:srgbClr val="7FC354"/>
                </a:solidFill>
                <a:latin typeface="SVN-Androgyne" panose="02040603050506020204" pitchFamily="18" charset="0"/>
                <a:cs typeface="Times New Roman" panose="02020603050405020304" pitchFamily="18" charset="0"/>
              </a:rPr>
              <a:t> bản của máy tính để bàn</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C1AE40C-6D0B-4671-A2C9-C72D3FF63513}"/>
              </a:ext>
            </a:extLst>
          </p:cNvPr>
          <p:cNvSpPr/>
          <p:nvPr/>
        </p:nvSpPr>
        <p:spPr>
          <a:xfrm>
            <a:off x="1493121" y="1947437"/>
            <a:ext cx="9205758" cy="1121846"/>
          </a:xfrm>
          <a:prstGeom prst="rect">
            <a:avLst/>
          </a:prstGeom>
        </p:spPr>
        <p:txBody>
          <a:bodyPr wrap="square">
            <a:spAutoFit/>
          </a:bodyPr>
          <a:lstStyle/>
          <a:p>
            <a:pPr algn="ctr" defTabSz="342900">
              <a:lnSpc>
                <a:spcPct val="150000"/>
              </a:lnSpc>
            </a:pPr>
            <a:r>
              <a:rPr lang="en-US" sz="2400">
                <a:latin typeface="UTM Avo" panose="02040603050506020204" pitchFamily="18" charset="0"/>
                <a:cs typeface="Times New Roman" panose="02020603050405020304" pitchFamily="18" charset="0"/>
              </a:rPr>
              <a:t>Em hãy gọi tên các bộ phận c</a:t>
            </a:r>
            <a:r>
              <a:rPr lang="vi-VN" sz="2400">
                <a:latin typeface="UTM Avo" panose="02040603050506020204" pitchFamily="18" charset="0"/>
                <a:cs typeface="Times New Roman" panose="02020603050405020304" pitchFamily="18" charset="0"/>
              </a:rPr>
              <a:t>ơ</a:t>
            </a:r>
            <a:r>
              <a:rPr lang="en-US" sz="2400">
                <a:latin typeface="UTM Avo" panose="02040603050506020204" pitchFamily="18" charset="0"/>
                <a:cs typeface="Times New Roman" panose="02020603050405020304" pitchFamily="18" charset="0"/>
              </a:rPr>
              <a:t> bản của máy tính để bàn đ</a:t>
            </a:r>
            <a:r>
              <a:rPr lang="vi-VN" sz="2400">
                <a:latin typeface="UTM Avo" panose="02040603050506020204" pitchFamily="18" charset="0"/>
                <a:cs typeface="Times New Roman" panose="02020603050405020304" pitchFamily="18" charset="0"/>
              </a:rPr>
              <a:t>ược</a:t>
            </a:r>
            <a:r>
              <a:rPr lang="en-US" sz="2400">
                <a:latin typeface="UTM Avo" panose="02040603050506020204" pitchFamily="18" charset="0"/>
                <a:cs typeface="Times New Roman" panose="02020603050405020304" pitchFamily="18" charset="0"/>
              </a:rPr>
              <a:t> đánh số trong Hình 8</a:t>
            </a:r>
            <a:endParaRPr lang="vi-VN" sz="2400">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D3EF975F-C4A9-4D04-B63C-A67ED485BAB2}"/>
              </a:ext>
            </a:extLst>
          </p:cNvPr>
          <p:cNvPicPr>
            <a:picLocks noChangeAspect="1"/>
          </p:cNvPicPr>
          <p:nvPr/>
        </p:nvPicPr>
        <p:blipFill>
          <a:blip r:embed="rId2"/>
          <a:stretch>
            <a:fillRect/>
          </a:stretch>
        </p:blipFill>
        <p:spPr>
          <a:xfrm>
            <a:off x="3209876" y="3141925"/>
            <a:ext cx="5759483" cy="3419498"/>
          </a:xfrm>
          <a:prstGeom prst="rect">
            <a:avLst/>
          </a:prstGeom>
        </p:spPr>
      </p:pic>
      <p:sp>
        <p:nvSpPr>
          <p:cNvPr id="13" name="Rectangle 12">
            <a:extLst>
              <a:ext uri="{FF2B5EF4-FFF2-40B4-BE49-F238E27FC236}">
                <a16:creationId xmlns:a16="http://schemas.microsoft.com/office/drawing/2014/main" id="{35030CB5-48CA-481D-B65D-F4BB7270FDA1}"/>
              </a:ext>
            </a:extLst>
          </p:cNvPr>
          <p:cNvSpPr/>
          <p:nvPr/>
        </p:nvSpPr>
        <p:spPr>
          <a:xfrm>
            <a:off x="1463882" y="3297132"/>
            <a:ext cx="1915909" cy="567848"/>
          </a:xfrm>
          <a:prstGeom prst="rect">
            <a:avLst/>
          </a:prstGeom>
        </p:spPr>
        <p:txBody>
          <a:bodyPr wrap="square">
            <a:spAutoFit/>
          </a:bodyPr>
          <a:lstStyle/>
          <a:p>
            <a:pPr algn="ctr" defTabSz="342900">
              <a:lnSpc>
                <a:spcPct val="150000"/>
              </a:lnSpc>
            </a:pPr>
            <a:r>
              <a:rPr lang="en-US" sz="2400">
                <a:latin typeface="UTM Avo" panose="02040603050506020204" pitchFamily="18" charset="0"/>
                <a:cs typeface="Times New Roman" panose="02020603050405020304" pitchFamily="18" charset="0"/>
              </a:rPr>
              <a:t>Màn hình</a:t>
            </a:r>
            <a:endParaRPr lang="vi-VN" sz="24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52952D7-8957-4C99-B17B-45ACDC67EFAA}"/>
              </a:ext>
            </a:extLst>
          </p:cNvPr>
          <p:cNvSpPr/>
          <p:nvPr/>
        </p:nvSpPr>
        <p:spPr>
          <a:xfrm>
            <a:off x="8855430" y="3069283"/>
            <a:ext cx="1915909" cy="567848"/>
          </a:xfrm>
          <a:prstGeom prst="rect">
            <a:avLst/>
          </a:prstGeom>
        </p:spPr>
        <p:txBody>
          <a:bodyPr wrap="square">
            <a:spAutoFit/>
          </a:bodyPr>
          <a:lstStyle/>
          <a:p>
            <a:pPr algn="ctr" defTabSz="342900">
              <a:lnSpc>
                <a:spcPct val="150000"/>
              </a:lnSpc>
            </a:pPr>
            <a:r>
              <a:rPr lang="en-US" sz="2400">
                <a:latin typeface="UTM Avo" panose="02040603050506020204" pitchFamily="18" charset="0"/>
                <a:cs typeface="Times New Roman" panose="02020603050405020304" pitchFamily="18" charset="0"/>
              </a:rPr>
              <a:t>Thân máy</a:t>
            </a:r>
            <a:endParaRPr lang="vi-VN" sz="24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7DDF13D-9EBE-4F9C-A610-DE616CBFDA34}"/>
              </a:ext>
            </a:extLst>
          </p:cNvPr>
          <p:cNvSpPr/>
          <p:nvPr/>
        </p:nvSpPr>
        <p:spPr>
          <a:xfrm>
            <a:off x="8897757" y="4957177"/>
            <a:ext cx="1915909" cy="567848"/>
          </a:xfrm>
          <a:prstGeom prst="rect">
            <a:avLst/>
          </a:prstGeom>
        </p:spPr>
        <p:txBody>
          <a:bodyPr wrap="square">
            <a:spAutoFit/>
          </a:bodyPr>
          <a:lstStyle/>
          <a:p>
            <a:pPr algn="ctr" defTabSz="342900">
              <a:lnSpc>
                <a:spcPct val="150000"/>
              </a:lnSpc>
            </a:pPr>
            <a:r>
              <a:rPr lang="en-US" sz="2400">
                <a:latin typeface="UTM Avo" panose="02040603050506020204" pitchFamily="18" charset="0"/>
                <a:cs typeface="Times New Roman" panose="02020603050405020304" pitchFamily="18" charset="0"/>
              </a:rPr>
              <a:t>Con chuột</a:t>
            </a:r>
            <a:endParaRPr lang="vi-VN" sz="24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47A3CE0-E2D5-4204-8A68-C3DF82C631D2}"/>
              </a:ext>
            </a:extLst>
          </p:cNvPr>
          <p:cNvSpPr/>
          <p:nvPr/>
        </p:nvSpPr>
        <p:spPr>
          <a:xfrm>
            <a:off x="1363746" y="5004902"/>
            <a:ext cx="1915909" cy="567848"/>
          </a:xfrm>
          <a:prstGeom prst="rect">
            <a:avLst/>
          </a:prstGeom>
        </p:spPr>
        <p:txBody>
          <a:bodyPr wrap="square">
            <a:spAutoFit/>
          </a:bodyPr>
          <a:lstStyle/>
          <a:p>
            <a:pPr algn="ctr" defTabSz="342900">
              <a:lnSpc>
                <a:spcPct val="150000"/>
              </a:lnSpc>
            </a:pPr>
            <a:r>
              <a:rPr lang="en-US" sz="2400">
                <a:latin typeface="UTM Avo" panose="02040603050506020204" pitchFamily="18" charset="0"/>
                <a:cs typeface="Times New Roman" panose="02020603050405020304" pitchFamily="18" charset="0"/>
              </a:rPr>
              <a:t>Bàn phím</a:t>
            </a:r>
            <a:endParaRPr lang="vi-VN" sz="2400">
              <a:latin typeface="UTM Avo" panose="0204060305050602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4380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4EF39F-6AC7-4663-B06C-2F6820332171}"/>
              </a:ext>
            </a:extLst>
          </p:cNvPr>
          <p:cNvPicPr>
            <a:picLocks noChangeAspect="1"/>
          </p:cNvPicPr>
          <p:nvPr/>
        </p:nvPicPr>
        <p:blipFill>
          <a:blip r:embed="rId2"/>
          <a:stretch>
            <a:fillRect/>
          </a:stretch>
        </p:blipFill>
        <p:spPr>
          <a:xfrm>
            <a:off x="415718" y="475747"/>
            <a:ext cx="891617" cy="830652"/>
          </a:xfrm>
          <a:prstGeom prst="rect">
            <a:avLst/>
          </a:prstGeom>
        </p:spPr>
      </p:pic>
      <p:sp>
        <p:nvSpPr>
          <p:cNvPr id="3" name="Rectangle 2">
            <a:extLst>
              <a:ext uri="{FF2B5EF4-FFF2-40B4-BE49-F238E27FC236}">
                <a16:creationId xmlns:a16="http://schemas.microsoft.com/office/drawing/2014/main" id="{D396B0B4-54F1-4626-84A8-501CDEF4056D}"/>
              </a:ext>
            </a:extLst>
          </p:cNvPr>
          <p:cNvSpPr/>
          <p:nvPr/>
        </p:nvSpPr>
        <p:spPr>
          <a:xfrm>
            <a:off x="1363448" y="565319"/>
            <a:ext cx="6119832" cy="574388"/>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Các bộ phận c</a:t>
            </a:r>
            <a:r>
              <a:rPr lang="vi-VN" sz="2400" b="1">
                <a:latin typeface="UTM Avo" panose="02040603050506020204" pitchFamily="18" charset="0"/>
                <a:cs typeface="Times New Roman" panose="02020603050405020304" pitchFamily="18" charset="0"/>
              </a:rPr>
              <a:t>ơ</a:t>
            </a:r>
            <a:r>
              <a:rPr lang="en-US" sz="2400" b="1">
                <a:latin typeface="UTM Avo" panose="02040603050506020204" pitchFamily="18" charset="0"/>
                <a:cs typeface="Times New Roman" panose="02020603050405020304" pitchFamily="18" charset="0"/>
              </a:rPr>
              <a:t> bản của máy tính</a:t>
            </a:r>
            <a:endParaRPr lang="vi-VN" sz="2400" b="1">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D9B17D0-D5D6-441C-9BDF-101B3BA5C732}"/>
              </a:ext>
            </a:extLst>
          </p:cNvPr>
          <p:cNvPicPr>
            <a:picLocks noChangeAspect="1"/>
          </p:cNvPicPr>
          <p:nvPr/>
        </p:nvPicPr>
        <p:blipFill rotWithShape="1">
          <a:blip r:embed="rId3"/>
          <a:srcRect l="13462" r="17366" b="12731"/>
          <a:stretch/>
        </p:blipFill>
        <p:spPr>
          <a:xfrm>
            <a:off x="9311951" y="565319"/>
            <a:ext cx="1744824" cy="3178942"/>
          </a:xfrm>
          <a:prstGeom prst="rect">
            <a:avLst/>
          </a:prstGeom>
        </p:spPr>
      </p:pic>
      <p:pic>
        <p:nvPicPr>
          <p:cNvPr id="5" name="Picture 4">
            <a:extLst>
              <a:ext uri="{FF2B5EF4-FFF2-40B4-BE49-F238E27FC236}">
                <a16:creationId xmlns:a16="http://schemas.microsoft.com/office/drawing/2014/main" id="{6A6D35BD-C026-432A-B63A-CFF8E6C4A7DA}"/>
              </a:ext>
            </a:extLst>
          </p:cNvPr>
          <p:cNvPicPr>
            <a:picLocks noChangeAspect="1"/>
          </p:cNvPicPr>
          <p:nvPr/>
        </p:nvPicPr>
        <p:blipFill rotWithShape="1">
          <a:blip r:embed="rId4"/>
          <a:srcRect t="-597" b="15807"/>
          <a:stretch/>
        </p:blipFill>
        <p:spPr>
          <a:xfrm>
            <a:off x="698407" y="3675309"/>
            <a:ext cx="3513124" cy="2649252"/>
          </a:xfrm>
          <a:prstGeom prst="rect">
            <a:avLst/>
          </a:prstGeom>
        </p:spPr>
      </p:pic>
      <p:sp>
        <p:nvSpPr>
          <p:cNvPr id="6" name="Rectangle 5">
            <a:extLst>
              <a:ext uri="{FF2B5EF4-FFF2-40B4-BE49-F238E27FC236}">
                <a16:creationId xmlns:a16="http://schemas.microsoft.com/office/drawing/2014/main" id="{3D9E9FE7-9B4E-44B0-A981-F77FD81AD30E}"/>
              </a:ext>
            </a:extLst>
          </p:cNvPr>
          <p:cNvSpPr/>
          <p:nvPr/>
        </p:nvSpPr>
        <p:spPr>
          <a:xfrm>
            <a:off x="1023209" y="1548179"/>
            <a:ext cx="8077201" cy="1675843"/>
          </a:xfrm>
          <a:prstGeom prst="rect">
            <a:avLst/>
          </a:prstGeom>
        </p:spPr>
        <p:txBody>
          <a:bodyPr wrap="square">
            <a:spAutoFit/>
          </a:bodyPr>
          <a:lstStyle/>
          <a:p>
            <a:pPr algn="ctr" defTabSz="342900">
              <a:lnSpc>
                <a:spcPct val="150000"/>
              </a:lnSpc>
            </a:pPr>
            <a:r>
              <a:rPr lang="en-US" sz="2400" b="1">
                <a:solidFill>
                  <a:srgbClr val="FF9900"/>
                </a:solidFill>
                <a:latin typeface="UTM Avo" panose="02040603050506020204" pitchFamily="18" charset="0"/>
                <a:cs typeface="Times New Roman" panose="02020603050405020304" pitchFamily="18" charset="0"/>
              </a:rPr>
              <a:t>Thân máy </a:t>
            </a:r>
            <a:r>
              <a:rPr lang="en-US" sz="2400">
                <a:latin typeface="UTM Avo" panose="02040603050506020204" pitchFamily="18" charset="0"/>
                <a:cs typeface="Times New Roman" panose="02020603050405020304" pitchFamily="18" charset="0"/>
              </a:rPr>
              <a:t>là bộ phận quan trọng nhất của máy tính. Trong thân máy, có </a:t>
            </a:r>
            <a:r>
              <a:rPr lang="en-US" sz="2400" b="1">
                <a:solidFill>
                  <a:srgbClr val="FF9900"/>
                </a:solidFill>
                <a:latin typeface="UTM Avo" panose="02040603050506020204" pitchFamily="18" charset="0"/>
                <a:cs typeface="Times New Roman" panose="02020603050405020304" pitchFamily="18" charset="0"/>
              </a:rPr>
              <a:t>bộ xử lí</a:t>
            </a:r>
            <a:r>
              <a:rPr lang="en-US" sz="2400">
                <a:latin typeface="UTM Avo" panose="02040603050506020204" pitchFamily="18" charset="0"/>
                <a:cs typeface="Times New Roman" panose="02020603050405020304" pitchFamily="18" charset="0"/>
              </a:rPr>
              <a:t>, nó giống nh</a:t>
            </a:r>
            <a:r>
              <a:rPr lang="vi-VN" sz="2400">
                <a:latin typeface="UTM Avo" panose="02040603050506020204" pitchFamily="18" charset="0"/>
                <a:cs typeface="Times New Roman" panose="02020603050405020304" pitchFamily="18" charset="0"/>
              </a:rPr>
              <a:t>ư</a:t>
            </a:r>
            <a:r>
              <a:rPr lang="en-US" sz="2400">
                <a:latin typeface="UTM Avo" panose="02040603050506020204" pitchFamily="18" charset="0"/>
                <a:cs typeface="Times New Roman" panose="02020603050405020304" pitchFamily="18" charset="0"/>
              </a:rPr>
              <a:t> bộ não điều khiển mọi hoạt động của máy tính.</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850280C-7C06-42D4-98C4-BE81AEC8DC5C}"/>
              </a:ext>
            </a:extLst>
          </p:cNvPr>
          <p:cNvSpPr/>
          <p:nvPr/>
        </p:nvSpPr>
        <p:spPr>
          <a:xfrm>
            <a:off x="4686003" y="4261617"/>
            <a:ext cx="5594555" cy="1675843"/>
          </a:xfrm>
          <a:prstGeom prst="rect">
            <a:avLst/>
          </a:prstGeom>
        </p:spPr>
        <p:txBody>
          <a:bodyPr wrap="square">
            <a:spAutoFit/>
          </a:bodyPr>
          <a:lstStyle/>
          <a:p>
            <a:pPr algn="ctr" defTabSz="342900">
              <a:lnSpc>
                <a:spcPct val="150000"/>
              </a:lnSpc>
            </a:pPr>
            <a:r>
              <a:rPr lang="en-US" sz="2400" b="1">
                <a:solidFill>
                  <a:srgbClr val="FF9900"/>
                </a:solidFill>
                <a:latin typeface="UTM Avo" panose="02040603050506020204" pitchFamily="18" charset="0"/>
                <a:cs typeface="Times New Roman" panose="02020603050405020304" pitchFamily="18" charset="0"/>
              </a:rPr>
              <a:t>Màn hình </a:t>
            </a:r>
            <a:r>
              <a:rPr lang="en-US" sz="2400">
                <a:latin typeface="UTM Avo" panose="02040603050506020204" pitchFamily="18" charset="0"/>
                <a:cs typeface="Times New Roman" panose="02020603050405020304" pitchFamily="18" charset="0"/>
              </a:rPr>
              <a:t>trông giống nh</a:t>
            </a:r>
            <a:r>
              <a:rPr lang="vi-VN" sz="2400">
                <a:latin typeface="UTM Avo" panose="02040603050506020204" pitchFamily="18" charset="0"/>
                <a:cs typeface="Times New Roman" panose="02020603050405020304" pitchFamily="18" charset="0"/>
              </a:rPr>
              <a:t>ư</a:t>
            </a:r>
            <a:r>
              <a:rPr lang="en-US" sz="2400">
                <a:latin typeface="UTM Avo" panose="02040603050506020204" pitchFamily="18" charset="0"/>
                <a:cs typeface="Times New Roman" panose="02020603050405020304" pitchFamily="18" charset="0"/>
              </a:rPr>
              <a:t> tivi. </a:t>
            </a:r>
          </a:p>
          <a:p>
            <a:pPr algn="ctr" defTabSz="342900">
              <a:lnSpc>
                <a:spcPct val="150000"/>
              </a:lnSpc>
            </a:pPr>
            <a:r>
              <a:rPr lang="en-US" sz="2400">
                <a:latin typeface="UTM Avo" panose="02040603050506020204" pitchFamily="18" charset="0"/>
                <a:cs typeface="Times New Roman" panose="02020603050405020304" pitchFamily="18" charset="0"/>
              </a:rPr>
              <a:t>Màn hình là n</a:t>
            </a:r>
            <a:r>
              <a:rPr lang="vi-VN" sz="2400">
                <a:latin typeface="UTM Avo" panose="02040603050506020204" pitchFamily="18" charset="0"/>
                <a:cs typeface="Times New Roman" panose="02020603050405020304" pitchFamily="18" charset="0"/>
              </a:rPr>
              <a:t>ơi</a:t>
            </a:r>
            <a:r>
              <a:rPr lang="en-US" sz="2400">
                <a:latin typeface="UTM Avo" panose="02040603050506020204" pitchFamily="18" charset="0"/>
                <a:cs typeface="Times New Roman" panose="02020603050405020304" pitchFamily="18" charset="0"/>
              </a:rPr>
              <a:t> hiển thị </a:t>
            </a:r>
          </a:p>
          <a:p>
            <a:pPr algn="ctr" defTabSz="342900">
              <a:lnSpc>
                <a:spcPct val="150000"/>
              </a:lnSpc>
            </a:pPr>
            <a:r>
              <a:rPr lang="en-US" sz="2400">
                <a:latin typeface="UTM Avo" panose="02040603050506020204" pitchFamily="18" charset="0"/>
                <a:cs typeface="Times New Roman" panose="02020603050405020304" pitchFamily="18" charset="0"/>
              </a:rPr>
              <a:t>kết quả làm việc của máy tính.</a:t>
            </a:r>
            <a:endParaRPr lang="vi-VN" sz="24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1408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F593A-C884-406B-9039-D91B9840041B}"/>
              </a:ext>
            </a:extLst>
          </p:cNvPr>
          <p:cNvPicPr>
            <a:picLocks noChangeAspect="1"/>
          </p:cNvPicPr>
          <p:nvPr/>
        </p:nvPicPr>
        <p:blipFill>
          <a:blip r:embed="rId2"/>
          <a:stretch>
            <a:fillRect/>
          </a:stretch>
        </p:blipFill>
        <p:spPr>
          <a:xfrm>
            <a:off x="415718" y="475747"/>
            <a:ext cx="891617" cy="830652"/>
          </a:xfrm>
          <a:prstGeom prst="rect">
            <a:avLst/>
          </a:prstGeom>
        </p:spPr>
      </p:pic>
      <p:sp>
        <p:nvSpPr>
          <p:cNvPr id="4" name="Rectangle 3">
            <a:extLst>
              <a:ext uri="{FF2B5EF4-FFF2-40B4-BE49-F238E27FC236}">
                <a16:creationId xmlns:a16="http://schemas.microsoft.com/office/drawing/2014/main" id="{1A0AB273-FC35-4319-BF6C-BED95CD8DE51}"/>
              </a:ext>
            </a:extLst>
          </p:cNvPr>
          <p:cNvSpPr/>
          <p:nvPr/>
        </p:nvSpPr>
        <p:spPr>
          <a:xfrm>
            <a:off x="1307335" y="522504"/>
            <a:ext cx="6119832" cy="574388"/>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Các bộ phận c</a:t>
            </a:r>
            <a:r>
              <a:rPr lang="vi-VN" sz="2400" b="1">
                <a:latin typeface="UTM Avo" panose="02040603050506020204" pitchFamily="18" charset="0"/>
                <a:cs typeface="Times New Roman" panose="02020603050405020304" pitchFamily="18" charset="0"/>
              </a:rPr>
              <a:t>ơ</a:t>
            </a:r>
            <a:r>
              <a:rPr lang="en-US" sz="2400" b="1">
                <a:latin typeface="UTM Avo" panose="02040603050506020204" pitchFamily="18" charset="0"/>
                <a:cs typeface="Times New Roman" panose="02020603050405020304" pitchFamily="18" charset="0"/>
              </a:rPr>
              <a:t> bản của máy tính</a:t>
            </a:r>
            <a:endParaRPr lang="vi-VN" sz="2400" b="1">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3726385-0556-498C-A4FD-B09233B38A65}"/>
              </a:ext>
            </a:extLst>
          </p:cNvPr>
          <p:cNvGrpSpPr/>
          <p:nvPr/>
        </p:nvGrpSpPr>
        <p:grpSpPr>
          <a:xfrm>
            <a:off x="612121" y="1731575"/>
            <a:ext cx="7510260" cy="1504675"/>
            <a:chOff x="861526" y="4305094"/>
            <a:chExt cx="7510260" cy="1504675"/>
          </a:xfrm>
        </p:grpSpPr>
        <p:grpSp>
          <p:nvGrpSpPr>
            <p:cNvPr id="10" name="Group 9">
              <a:extLst>
                <a:ext uri="{FF2B5EF4-FFF2-40B4-BE49-F238E27FC236}">
                  <a16:creationId xmlns:a16="http://schemas.microsoft.com/office/drawing/2014/main" id="{7BC0CC60-96C9-447E-9F36-85695C322086}"/>
                </a:ext>
              </a:extLst>
            </p:cNvPr>
            <p:cNvGrpSpPr/>
            <p:nvPr/>
          </p:nvGrpSpPr>
          <p:grpSpPr>
            <a:xfrm>
              <a:off x="1047203" y="4305094"/>
              <a:ext cx="7324583" cy="1504675"/>
              <a:chOff x="1856791" y="4430315"/>
              <a:chExt cx="7324583" cy="2267266"/>
            </a:xfrm>
          </p:grpSpPr>
          <p:sp>
            <p:nvSpPr>
              <p:cNvPr id="11" name="Speech Bubble: Rectangle with Corners Rounded 10">
                <a:extLst>
                  <a:ext uri="{FF2B5EF4-FFF2-40B4-BE49-F238E27FC236}">
                    <a16:creationId xmlns:a16="http://schemas.microsoft.com/office/drawing/2014/main" id="{33DB2C45-CBF5-4401-8034-578B7C3D64FA}"/>
                  </a:ext>
                </a:extLst>
              </p:cNvPr>
              <p:cNvSpPr/>
              <p:nvPr/>
            </p:nvSpPr>
            <p:spPr>
              <a:xfrm>
                <a:off x="1968811" y="4430315"/>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a:extLst>
                  <a:ext uri="{FF2B5EF4-FFF2-40B4-BE49-F238E27FC236}">
                    <a16:creationId xmlns:a16="http://schemas.microsoft.com/office/drawing/2014/main" id="{1AC0C9E8-D72D-40E5-84EB-E609487ECB80}"/>
                  </a:ext>
                </a:extLst>
              </p:cNvPr>
              <p:cNvSpPr/>
              <p:nvPr/>
            </p:nvSpPr>
            <p:spPr>
              <a:xfrm>
                <a:off x="1856791" y="4552258"/>
                <a:ext cx="7212563" cy="2145323"/>
              </a:xfrm>
              <a:prstGeom prst="wedgeRoundRectCallout">
                <a:avLst>
                  <a:gd name="adj1" fmla="val -637"/>
                  <a:gd name="adj2" fmla="val 74496"/>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61004FEF-F45A-41DD-A74E-84C8EC840177}"/>
                </a:ext>
              </a:extLst>
            </p:cNvPr>
            <p:cNvSpPr/>
            <p:nvPr/>
          </p:nvSpPr>
          <p:spPr>
            <a:xfrm>
              <a:off x="861526" y="4478081"/>
              <a:ext cx="7495893" cy="1121846"/>
            </a:xfrm>
            <a:prstGeom prst="rect">
              <a:avLst/>
            </a:prstGeom>
          </p:spPr>
          <p:txBody>
            <a:bodyPr wrap="square">
              <a:spAutoFit/>
            </a:bodyPr>
            <a:lstStyle/>
            <a:p>
              <a:pPr algn="ctr" defTabSz="342900">
                <a:lnSpc>
                  <a:spcPct val="150000"/>
                </a:lnSpc>
              </a:pPr>
              <a:r>
                <a:rPr lang="en-US" sz="2400" b="1">
                  <a:solidFill>
                    <a:srgbClr val="FF9900"/>
                  </a:solidFill>
                  <a:latin typeface="UTM Avo" panose="02040603050506020204" pitchFamily="18" charset="0"/>
                  <a:cs typeface="Times New Roman" panose="02020603050405020304" pitchFamily="18" charset="0"/>
                </a:rPr>
                <a:t>Bàn phím </a:t>
              </a:r>
              <a:r>
                <a:rPr lang="en-US" sz="2400">
                  <a:latin typeface="UTM Avo" panose="02040603050506020204" pitchFamily="18" charset="0"/>
                  <a:cs typeface="Times New Roman" panose="02020603050405020304" pitchFamily="18" charset="0"/>
                </a:rPr>
                <a:t>gồm nhiều phím</a:t>
              </a:r>
            </a:p>
            <a:p>
              <a:pPr algn="ctr" defTabSz="342900">
                <a:lnSpc>
                  <a:spcPct val="150000"/>
                </a:lnSpc>
              </a:pPr>
              <a:r>
                <a:rPr lang="en-US" sz="2400">
                  <a:latin typeface="UTM Avo" panose="02040603050506020204" pitchFamily="18" charset="0"/>
                  <a:cs typeface="Times New Roman" panose="02020603050405020304" pitchFamily="18" charset="0"/>
                </a:rPr>
                <a:t>Khi gõ các phím, em gửi tín hiệu vào máy tính</a:t>
              </a:r>
              <a:endParaRPr lang="vi-VN" sz="2400">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8274B48C-4112-4B7C-BE8D-B77E6914B568}"/>
              </a:ext>
            </a:extLst>
          </p:cNvPr>
          <p:cNvGrpSpPr/>
          <p:nvPr/>
        </p:nvGrpSpPr>
        <p:grpSpPr>
          <a:xfrm>
            <a:off x="8901978" y="968398"/>
            <a:ext cx="2874023" cy="3111955"/>
            <a:chOff x="8998611" y="1651893"/>
            <a:chExt cx="2874023" cy="3111955"/>
          </a:xfrm>
        </p:grpSpPr>
        <p:grpSp>
          <p:nvGrpSpPr>
            <p:cNvPr id="14" name="Group 13">
              <a:extLst>
                <a:ext uri="{FF2B5EF4-FFF2-40B4-BE49-F238E27FC236}">
                  <a16:creationId xmlns:a16="http://schemas.microsoft.com/office/drawing/2014/main" id="{A051DF6C-20E1-4205-A948-0F652F824A79}"/>
                </a:ext>
              </a:extLst>
            </p:cNvPr>
            <p:cNvGrpSpPr/>
            <p:nvPr/>
          </p:nvGrpSpPr>
          <p:grpSpPr>
            <a:xfrm>
              <a:off x="8998611" y="1651893"/>
              <a:ext cx="2874023" cy="3111955"/>
              <a:chOff x="1856791" y="4552258"/>
              <a:chExt cx="7393821" cy="2200615"/>
            </a:xfrm>
          </p:grpSpPr>
          <p:sp>
            <p:nvSpPr>
              <p:cNvPr id="17" name="Speech Bubble: Rectangle with Corners Rounded 16">
                <a:extLst>
                  <a:ext uri="{FF2B5EF4-FFF2-40B4-BE49-F238E27FC236}">
                    <a16:creationId xmlns:a16="http://schemas.microsoft.com/office/drawing/2014/main" id="{3EE37DCF-D853-4383-B9E5-DE892BD5AAE4}"/>
                  </a:ext>
                </a:extLst>
              </p:cNvPr>
              <p:cNvSpPr/>
              <p:nvPr/>
            </p:nvSpPr>
            <p:spPr>
              <a:xfrm>
                <a:off x="2038049" y="4607550"/>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with Corners Rounded 17">
                <a:extLst>
                  <a:ext uri="{FF2B5EF4-FFF2-40B4-BE49-F238E27FC236}">
                    <a16:creationId xmlns:a16="http://schemas.microsoft.com/office/drawing/2014/main" id="{5C0BB69F-E813-4FB2-801F-450E32FC1DA7}"/>
                  </a:ext>
                </a:extLst>
              </p:cNvPr>
              <p:cNvSpPr/>
              <p:nvPr/>
            </p:nvSpPr>
            <p:spPr>
              <a:xfrm>
                <a:off x="1856791" y="4552258"/>
                <a:ext cx="7212563" cy="2145323"/>
              </a:xfrm>
              <a:prstGeom prst="wedgeRoundRectCallout">
                <a:avLst>
                  <a:gd name="adj1" fmla="val -58084"/>
                  <a:gd name="adj2" fmla="val 46410"/>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79A56168-C270-4437-B309-D101DDB9A9DF}"/>
                </a:ext>
              </a:extLst>
            </p:cNvPr>
            <p:cNvSpPr/>
            <p:nvPr/>
          </p:nvSpPr>
          <p:spPr>
            <a:xfrm>
              <a:off x="9219636" y="1776855"/>
              <a:ext cx="2502428" cy="2783839"/>
            </a:xfrm>
            <a:prstGeom prst="rect">
              <a:avLst/>
            </a:prstGeom>
          </p:spPr>
          <p:txBody>
            <a:bodyPr wrap="square">
              <a:spAutoFit/>
            </a:bodyPr>
            <a:lstStyle/>
            <a:p>
              <a:pPr algn="ctr" defTabSz="342900">
                <a:lnSpc>
                  <a:spcPct val="150000"/>
                </a:lnSpc>
              </a:pPr>
              <a:r>
                <a:rPr lang="en-US" sz="2400" b="1">
                  <a:solidFill>
                    <a:srgbClr val="FF9900"/>
                  </a:solidFill>
                  <a:latin typeface="UTM Avo" panose="02040603050506020204" pitchFamily="18" charset="0"/>
                  <a:cs typeface="Times New Roman" panose="02020603050405020304" pitchFamily="18" charset="0"/>
                </a:rPr>
                <a:t>Chuột </a:t>
              </a:r>
              <a:r>
                <a:rPr lang="en-US" sz="2400">
                  <a:latin typeface="UTM Avo" panose="02040603050506020204" pitchFamily="18" charset="0"/>
                  <a:cs typeface="Times New Roman" panose="02020603050405020304" pitchFamily="18" charset="0"/>
                </a:rPr>
                <a:t>máy tính giúp em </a:t>
              </a:r>
            </a:p>
            <a:p>
              <a:pPr algn="ctr" defTabSz="342900">
                <a:lnSpc>
                  <a:spcPct val="150000"/>
                </a:lnSpc>
              </a:pPr>
              <a:r>
                <a:rPr lang="en-US" sz="2400">
                  <a:latin typeface="UTM Avo" panose="02040603050506020204" pitchFamily="18" charset="0"/>
                  <a:cs typeface="Times New Roman" panose="02020603050405020304" pitchFamily="18" charset="0"/>
                </a:rPr>
                <a:t>điều khiển </a:t>
              </a:r>
            </a:p>
            <a:p>
              <a:pPr algn="ctr" defTabSz="342900">
                <a:lnSpc>
                  <a:spcPct val="150000"/>
                </a:lnSpc>
              </a:pPr>
              <a:r>
                <a:rPr lang="en-US" sz="2400">
                  <a:latin typeface="UTM Avo" panose="02040603050506020204" pitchFamily="18" charset="0"/>
                  <a:cs typeface="Times New Roman" panose="02020603050405020304" pitchFamily="18" charset="0"/>
                </a:rPr>
                <a:t>máy tính </a:t>
              </a:r>
            </a:p>
            <a:p>
              <a:pPr algn="ctr" defTabSz="342900">
                <a:lnSpc>
                  <a:spcPct val="150000"/>
                </a:lnSpc>
              </a:pPr>
              <a:r>
                <a:rPr lang="en-US" sz="2400">
                  <a:latin typeface="UTM Avo" panose="02040603050506020204" pitchFamily="18" charset="0"/>
                  <a:cs typeface="Times New Roman" panose="02020603050405020304" pitchFamily="18" charset="0"/>
                </a:rPr>
                <a:t>thuận tiện h</a:t>
              </a:r>
              <a:r>
                <a:rPr lang="vi-VN" sz="2400">
                  <a:latin typeface="UTM Avo" panose="02040603050506020204" pitchFamily="18" charset="0"/>
                  <a:cs typeface="Times New Roman" panose="02020603050405020304" pitchFamily="18" charset="0"/>
                </a:rPr>
                <a:t>ơ</a:t>
              </a:r>
              <a:r>
                <a:rPr lang="en-US" sz="2400">
                  <a:latin typeface="UTM Avo" panose="02040603050506020204" pitchFamily="18" charset="0"/>
                  <a:cs typeface="Times New Roman" panose="02020603050405020304" pitchFamily="18" charset="0"/>
                </a:rPr>
                <a:t>n.</a:t>
              </a:r>
              <a:endParaRPr lang="vi-VN" sz="2400">
                <a:latin typeface="UTM Avo" panose="02040603050506020204" pitchFamily="18" charset="0"/>
                <a:cs typeface="Times New Roman" panose="02020603050405020304" pitchFamily="18" charset="0"/>
              </a:endParaRPr>
            </a:p>
          </p:txBody>
        </p:sp>
      </p:grpSp>
      <p:pic>
        <p:nvPicPr>
          <p:cNvPr id="9" name="Picture 8" descr="A keyboard and mouse&#10;&#10;Description automatically generated with low confidence">
            <a:extLst>
              <a:ext uri="{FF2B5EF4-FFF2-40B4-BE49-F238E27FC236}">
                <a16:creationId xmlns:a16="http://schemas.microsoft.com/office/drawing/2014/main" id="{90646A88-4880-4E1E-A018-0484A349E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778" y="2505696"/>
            <a:ext cx="7895149" cy="4352304"/>
          </a:xfrm>
          <a:prstGeom prst="rect">
            <a:avLst/>
          </a:prstGeom>
        </p:spPr>
      </p:pic>
    </p:spTree>
    <p:extLst>
      <p:ext uri="{BB962C8B-B14F-4D97-AF65-F5344CB8AC3E}">
        <p14:creationId xmlns:p14="http://schemas.microsoft.com/office/powerpoint/2010/main" val="423958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4B504-C8F8-4B6D-AB1E-2586A440EA3E}"/>
              </a:ext>
            </a:extLst>
          </p:cNvPr>
          <p:cNvSpPr/>
          <p:nvPr/>
        </p:nvSpPr>
        <p:spPr>
          <a:xfrm>
            <a:off x="1493121" y="2798414"/>
            <a:ext cx="9205758" cy="1121846"/>
          </a:xfrm>
          <a:prstGeom prst="rect">
            <a:avLst/>
          </a:prstGeom>
        </p:spPr>
        <p:txBody>
          <a:bodyPr wrap="square">
            <a:spAutoFit/>
          </a:bodyPr>
          <a:lstStyle/>
          <a:p>
            <a:pPr algn="ctr" defTabSz="342900">
              <a:lnSpc>
                <a:spcPct val="150000"/>
              </a:lnSpc>
            </a:pPr>
            <a:r>
              <a:rPr lang="en-US" sz="2400">
                <a:latin typeface="UTM Avo" panose="02040603050506020204" pitchFamily="18" charset="0"/>
                <a:cs typeface="Times New Roman" panose="02020603050405020304" pitchFamily="18" charset="0"/>
              </a:rPr>
              <a:t>Ngoài các bộ phận c</a:t>
            </a:r>
            <a:r>
              <a:rPr lang="vi-VN" sz="2400">
                <a:latin typeface="UTM Avo" panose="02040603050506020204" pitchFamily="18" charset="0"/>
                <a:cs typeface="Times New Roman" panose="02020603050405020304" pitchFamily="18" charset="0"/>
              </a:rPr>
              <a:t>ơ</a:t>
            </a:r>
            <a:r>
              <a:rPr lang="en-US" sz="2400">
                <a:latin typeface="UTM Avo" panose="02040603050506020204" pitchFamily="18" charset="0"/>
                <a:cs typeface="Times New Roman" panose="02020603050405020304" pitchFamily="18" charset="0"/>
              </a:rPr>
              <a:t> bản kể trên, máy tính còn có thiết bị khác kèm theo nh</a:t>
            </a:r>
            <a:r>
              <a:rPr lang="vi-VN" sz="2400">
                <a:latin typeface="UTM Avo" panose="02040603050506020204" pitchFamily="18" charset="0"/>
                <a:cs typeface="Times New Roman" panose="02020603050405020304" pitchFamily="18" charset="0"/>
              </a:rPr>
              <a:t>ư</a:t>
            </a:r>
            <a:r>
              <a:rPr lang="en-US" sz="2400">
                <a:latin typeface="UTM Avo" panose="02040603050506020204" pitchFamily="18" charset="0"/>
                <a:cs typeface="Times New Roman" panose="02020603050405020304" pitchFamily="18" charset="0"/>
              </a:rPr>
              <a:t> </a:t>
            </a:r>
            <a:r>
              <a:rPr lang="en-US" sz="2400" b="1">
                <a:solidFill>
                  <a:srgbClr val="FFC000"/>
                </a:solidFill>
                <a:latin typeface="UTM Avo" panose="02040603050506020204" pitchFamily="18" charset="0"/>
                <a:cs typeface="Times New Roman" panose="02020603050405020304" pitchFamily="18" charset="0"/>
              </a:rPr>
              <a:t>loa</a:t>
            </a:r>
            <a:r>
              <a:rPr lang="en-US" sz="2400">
                <a:latin typeface="UTM Avo" panose="02040603050506020204" pitchFamily="18" charset="0"/>
                <a:cs typeface="Times New Roman" panose="02020603050405020304" pitchFamily="18" charset="0"/>
              </a:rPr>
              <a:t> để phát âm thanh từ máy tính</a:t>
            </a:r>
            <a:endParaRPr lang="vi-VN" sz="2400">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8A4B6D06-B0CE-4D15-8F6E-750A6EE2724E}"/>
              </a:ext>
            </a:extLst>
          </p:cNvPr>
          <p:cNvGrpSpPr/>
          <p:nvPr/>
        </p:nvGrpSpPr>
        <p:grpSpPr>
          <a:xfrm>
            <a:off x="1329714" y="458216"/>
            <a:ext cx="9538311" cy="1951609"/>
            <a:chOff x="1329714" y="458216"/>
            <a:chExt cx="9538311" cy="1951609"/>
          </a:xfrm>
        </p:grpSpPr>
        <p:grpSp>
          <p:nvGrpSpPr>
            <p:cNvPr id="10" name="Group 9">
              <a:extLst>
                <a:ext uri="{FF2B5EF4-FFF2-40B4-BE49-F238E27FC236}">
                  <a16:creationId xmlns:a16="http://schemas.microsoft.com/office/drawing/2014/main" id="{89062DB7-4E0E-4C57-94E2-2EE772747EDC}"/>
                </a:ext>
              </a:extLst>
            </p:cNvPr>
            <p:cNvGrpSpPr/>
            <p:nvPr/>
          </p:nvGrpSpPr>
          <p:grpSpPr>
            <a:xfrm>
              <a:off x="1329714" y="458216"/>
              <a:ext cx="9538311" cy="1951609"/>
              <a:chOff x="1329714" y="458216"/>
              <a:chExt cx="9538311" cy="1951609"/>
            </a:xfrm>
          </p:grpSpPr>
          <p:grpSp>
            <p:nvGrpSpPr>
              <p:cNvPr id="11" name="Group 10">
                <a:extLst>
                  <a:ext uri="{FF2B5EF4-FFF2-40B4-BE49-F238E27FC236}">
                    <a16:creationId xmlns:a16="http://schemas.microsoft.com/office/drawing/2014/main" id="{58D218AF-D446-4BC8-870D-F8787A4C4236}"/>
                  </a:ext>
                </a:extLst>
              </p:cNvPr>
              <p:cNvGrpSpPr/>
              <p:nvPr/>
            </p:nvGrpSpPr>
            <p:grpSpPr>
              <a:xfrm>
                <a:off x="1925021" y="911578"/>
                <a:ext cx="8943004" cy="1498247"/>
                <a:chOff x="2572721" y="934090"/>
                <a:chExt cx="8045516" cy="2210326"/>
              </a:xfrm>
            </p:grpSpPr>
            <p:sp>
              <p:nvSpPr>
                <p:cNvPr id="13" name="Rectangle: Rounded Corners 12">
                  <a:extLst>
                    <a:ext uri="{FF2B5EF4-FFF2-40B4-BE49-F238E27FC236}">
                      <a16:creationId xmlns:a16="http://schemas.microsoft.com/office/drawing/2014/main" id="{C6D856A5-7B50-4BB9-B491-F905F443C4A0}"/>
                    </a:ext>
                  </a:extLst>
                </p:cNvPr>
                <p:cNvSpPr/>
                <p:nvPr/>
              </p:nvSpPr>
              <p:spPr>
                <a:xfrm>
                  <a:off x="2659224" y="1054359"/>
                  <a:ext cx="7959013"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D0781D6-7563-4FE8-A7EE-7A6B2B90F87A}"/>
                    </a:ext>
                  </a:extLst>
                </p:cNvPr>
                <p:cNvSpPr/>
                <p:nvPr/>
              </p:nvSpPr>
              <p:spPr>
                <a:xfrm>
                  <a:off x="2572721" y="934090"/>
                  <a:ext cx="7959013"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ECB2FB46-5F99-44B8-BADD-0A909017A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6" name="Rectangle 15">
              <a:extLst>
                <a:ext uri="{FF2B5EF4-FFF2-40B4-BE49-F238E27FC236}">
                  <a16:creationId xmlns:a16="http://schemas.microsoft.com/office/drawing/2014/main" id="{C340576D-B929-4293-AF5D-DC8F52A280D8}"/>
                </a:ext>
              </a:extLst>
            </p:cNvPr>
            <p:cNvSpPr/>
            <p:nvPr/>
          </p:nvSpPr>
          <p:spPr>
            <a:xfrm>
              <a:off x="1987775" y="1078440"/>
              <a:ext cx="8832174" cy="1121846"/>
            </a:xfrm>
            <a:prstGeom prst="rect">
              <a:avLst/>
            </a:prstGeom>
          </p:spPr>
          <p:txBody>
            <a:bodyPr wrap="square">
              <a:spAutoFit/>
            </a:bodyPr>
            <a:lstStyle/>
            <a:p>
              <a:pPr algn="ctr" defTabSz="342900">
                <a:lnSpc>
                  <a:spcPct val="150000"/>
                </a:lnSpc>
              </a:pPr>
              <a:r>
                <a:rPr lang="en-US" sz="2400" b="1">
                  <a:solidFill>
                    <a:srgbClr val="F03C69"/>
                  </a:solidFill>
                  <a:latin typeface="UTM Avo" panose="02040603050506020204" pitchFamily="18" charset="0"/>
                  <a:cs typeface="Times New Roman" panose="02020603050405020304" pitchFamily="18" charset="0"/>
                </a:rPr>
                <a:t>Máy tính để bàn có các bộ phận c</a:t>
              </a:r>
              <a:r>
                <a:rPr lang="vi-VN" sz="2400" b="1">
                  <a:solidFill>
                    <a:srgbClr val="F03C69"/>
                  </a:solidFill>
                  <a:latin typeface="UTM Avo" panose="02040603050506020204" pitchFamily="18" charset="0"/>
                  <a:cs typeface="Times New Roman" panose="02020603050405020304" pitchFamily="18" charset="0"/>
                </a:rPr>
                <a:t>ơ</a:t>
              </a:r>
              <a:r>
                <a:rPr lang="en-US" sz="2400" b="1">
                  <a:solidFill>
                    <a:srgbClr val="F03C69"/>
                  </a:solidFill>
                  <a:latin typeface="UTM Avo" panose="02040603050506020204" pitchFamily="18" charset="0"/>
                  <a:cs typeface="Times New Roman" panose="02020603050405020304" pitchFamily="18" charset="0"/>
                </a:rPr>
                <a:t> bản là thân máy, màn hình, bàn phím và chuột</a:t>
              </a:r>
              <a:endParaRPr lang="vi-VN" sz="2400" b="1">
                <a:solidFill>
                  <a:srgbClr val="F03C69"/>
                </a:solidFill>
                <a:latin typeface="UTM Avo" panose="02040603050506020204" pitchFamily="18" charset="0"/>
                <a:cs typeface="Times New Roman" panose="02020603050405020304" pitchFamily="18" charset="0"/>
              </a:endParaRPr>
            </a:p>
          </p:txBody>
        </p:sp>
      </p:grpSp>
      <p:pic>
        <p:nvPicPr>
          <p:cNvPr id="17" name="Picture 16" descr="A group of speakers&#10;&#10;Description automatically generated with medium confidence">
            <a:extLst>
              <a:ext uri="{FF2B5EF4-FFF2-40B4-BE49-F238E27FC236}">
                <a16:creationId xmlns:a16="http://schemas.microsoft.com/office/drawing/2014/main" id="{FE2017A7-CDD7-4043-A215-D3164346F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199" y="3913193"/>
            <a:ext cx="2549151" cy="2549151"/>
          </a:xfrm>
          <a:prstGeom prst="rect">
            <a:avLst/>
          </a:prstGeom>
        </p:spPr>
      </p:pic>
      <p:pic>
        <p:nvPicPr>
          <p:cNvPr id="18" name="Picture 17" descr="A picture containing red, electronics, projector&#10;&#10;Description automatically generated">
            <a:extLst>
              <a:ext uri="{FF2B5EF4-FFF2-40B4-BE49-F238E27FC236}">
                <a16:creationId xmlns:a16="http://schemas.microsoft.com/office/drawing/2014/main" id="{A1933EBC-62AA-49AC-91C3-A99CE8FD24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147" y="4308849"/>
            <a:ext cx="1871802" cy="1871802"/>
          </a:xfrm>
          <a:prstGeom prst="rect">
            <a:avLst/>
          </a:prstGeom>
        </p:spPr>
      </p:pic>
      <p:pic>
        <p:nvPicPr>
          <p:cNvPr id="4" name="Picture 3">
            <a:extLst>
              <a:ext uri="{FF2B5EF4-FFF2-40B4-BE49-F238E27FC236}">
                <a16:creationId xmlns:a16="http://schemas.microsoft.com/office/drawing/2014/main" id="{816704EC-72C2-44AF-9C79-EBE0FC5125AB}"/>
              </a:ext>
            </a:extLst>
          </p:cNvPr>
          <p:cNvPicPr>
            <a:picLocks noChangeAspect="1"/>
          </p:cNvPicPr>
          <p:nvPr/>
        </p:nvPicPr>
        <p:blipFill>
          <a:blip r:embed="rId5"/>
          <a:stretch>
            <a:fillRect/>
          </a:stretch>
        </p:blipFill>
        <p:spPr>
          <a:xfrm>
            <a:off x="2328021" y="4250865"/>
            <a:ext cx="2383769" cy="1873808"/>
          </a:xfrm>
          <a:prstGeom prst="rect">
            <a:avLst/>
          </a:prstGeom>
        </p:spPr>
      </p:pic>
    </p:spTree>
    <p:extLst>
      <p:ext uri="{BB962C8B-B14F-4D97-AF65-F5344CB8AC3E}">
        <p14:creationId xmlns:p14="http://schemas.microsoft.com/office/powerpoint/2010/main" val="238267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7958060" cy="574388"/>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Các bộ phận c</a:t>
            </a:r>
            <a:r>
              <a:rPr lang="vi-VN" sz="2400" b="1">
                <a:latin typeface="UTM Avo" panose="02040603050506020204" pitchFamily="18" charset="0"/>
                <a:cs typeface="Times New Roman" panose="02020603050405020304" pitchFamily="18" charset="0"/>
              </a:rPr>
              <a:t>ơ</a:t>
            </a:r>
            <a:r>
              <a:rPr lang="en-US" sz="2400" b="1">
                <a:latin typeface="UTM Avo" panose="02040603050506020204" pitchFamily="18" charset="0"/>
                <a:cs typeface="Times New Roman" panose="02020603050405020304" pitchFamily="18" charset="0"/>
              </a:rPr>
              <a:t> bản của máy tính để bàn là:</a:t>
            </a:r>
            <a:endParaRPr lang="vi-VN" sz="2400" b="1">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2169171" y="1189189"/>
            <a:ext cx="7310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Màn hình, máy in, bàn phím</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2169171" y="1812061"/>
            <a:ext cx="7310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Màn hình, bàn phím, thân máy, chuột</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035C97B-EDA2-482E-8CF7-CE5306F73B7D}"/>
              </a:ext>
            </a:extLst>
          </p:cNvPr>
          <p:cNvSpPr/>
          <p:nvPr/>
        </p:nvSpPr>
        <p:spPr>
          <a:xfrm>
            <a:off x="2169171" y="2431840"/>
            <a:ext cx="7310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Thân máy, loa, bàn phím </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3124443"/>
            <a:ext cx="10406292" cy="574388"/>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Bộ phận nào sau đây của máy tính dùng để nhập thông tin?</a:t>
            </a:r>
            <a:endParaRPr lang="vi-VN" sz="2400" b="1">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B46A651-8F2E-4396-83BF-8571A033FC46}"/>
              </a:ext>
            </a:extLst>
          </p:cNvPr>
          <p:cNvSpPr/>
          <p:nvPr/>
        </p:nvSpPr>
        <p:spPr>
          <a:xfrm>
            <a:off x="2169171" y="3754325"/>
            <a:ext cx="2127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Màn hình</a:t>
            </a:r>
            <a:endParaRPr lang="vi-VN" sz="24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F355013-396F-44B5-B785-30D86F2A49DB}"/>
              </a:ext>
            </a:extLst>
          </p:cNvPr>
          <p:cNvSpPr/>
          <p:nvPr/>
        </p:nvSpPr>
        <p:spPr>
          <a:xfrm>
            <a:off x="8432341" y="3754325"/>
            <a:ext cx="2127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Thân máy</a:t>
            </a:r>
            <a:endParaRPr lang="vi-VN" sz="24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A077E5C-26CE-4173-A147-2291BE3A50CD}"/>
              </a:ext>
            </a:extLst>
          </p:cNvPr>
          <p:cNvSpPr/>
          <p:nvPr/>
        </p:nvSpPr>
        <p:spPr>
          <a:xfrm>
            <a:off x="5300756" y="3754325"/>
            <a:ext cx="2127526" cy="567848"/>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Bàn phím</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a:extLst>
              <a:ext uri="{FF2B5EF4-FFF2-40B4-BE49-F238E27FC236}">
                <a16:creationId xmlns:a16="http://schemas.microsoft.com/office/drawing/2014/main" id="{85818E8F-4523-43E9-A153-8592E729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3032" y="960303"/>
            <a:ext cx="2208069" cy="2176969"/>
          </a:xfrm>
          <a:prstGeom prst="rect">
            <a:avLst/>
          </a:prstGeom>
        </p:spPr>
      </p:pic>
      <p:sp>
        <p:nvSpPr>
          <p:cNvPr id="13" name="Oval 12">
            <a:extLst>
              <a:ext uri="{FF2B5EF4-FFF2-40B4-BE49-F238E27FC236}">
                <a16:creationId xmlns:a16="http://schemas.microsoft.com/office/drawing/2014/main" id="{2CB96935-1538-453F-86FC-0512246D83F6}"/>
              </a:ext>
            </a:extLst>
          </p:cNvPr>
          <p:cNvSpPr/>
          <p:nvPr/>
        </p:nvSpPr>
        <p:spPr>
          <a:xfrm>
            <a:off x="2148389" y="1939703"/>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a16="http://schemas.microsoft.com/office/drawing/2014/main" id="{C3798B32-22A2-42E4-90B5-371C2BACBBD5}"/>
              </a:ext>
            </a:extLst>
          </p:cNvPr>
          <p:cNvSpPr/>
          <p:nvPr/>
        </p:nvSpPr>
        <p:spPr>
          <a:xfrm>
            <a:off x="5300756" y="387902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9748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363894" y="283918"/>
            <a:ext cx="8370813"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MỘT SỐ LOẠI MÁY TÍNH THÔNG DỤNG KHÁC</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105048"/>
            <a:ext cx="8041932" cy="568104"/>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Nhận biết các bộ phận của máy tính xách tay</a:t>
            </a:r>
          </a:p>
        </p:txBody>
      </p:sp>
      <p:sp>
        <p:nvSpPr>
          <p:cNvPr id="11" name="Rectangle 10">
            <a:extLst>
              <a:ext uri="{FF2B5EF4-FFF2-40B4-BE49-F238E27FC236}">
                <a16:creationId xmlns:a16="http://schemas.microsoft.com/office/drawing/2014/main" id="{5C1AE40C-6D0B-4671-A2C9-C72D3FF63513}"/>
              </a:ext>
            </a:extLst>
          </p:cNvPr>
          <p:cNvSpPr/>
          <p:nvPr/>
        </p:nvSpPr>
        <p:spPr>
          <a:xfrm>
            <a:off x="674437" y="1915643"/>
            <a:ext cx="10843125"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Em hãy quan sát Hình 14 và ghép các cụm từ </a:t>
            </a:r>
            <a:r>
              <a:rPr lang="vi-VN" sz="2000" b="1">
                <a:solidFill>
                  <a:srgbClr val="FFC000"/>
                </a:solidFill>
                <a:latin typeface="UTM Avo" panose="02040603050506020204" pitchFamily="18" charset="0"/>
                <a:cs typeface="Times New Roman" panose="02020603050405020304" pitchFamily="18" charset="0"/>
              </a:rPr>
              <a:t>thân máy</a:t>
            </a:r>
            <a:r>
              <a:rPr lang="en-US" sz="2000" b="1">
                <a:solidFill>
                  <a:srgbClr val="FFC000"/>
                </a:solidFill>
                <a:latin typeface="UTM Avo" panose="02040603050506020204" pitchFamily="18" charset="0"/>
                <a:cs typeface="Times New Roman" panose="02020603050405020304" pitchFamily="18" charset="0"/>
              </a:rPr>
              <a:t>, </a:t>
            </a:r>
            <a:r>
              <a:rPr lang="vi-VN" sz="2000" b="1">
                <a:solidFill>
                  <a:srgbClr val="FFC000"/>
                </a:solidFill>
                <a:latin typeface="UTM Avo" panose="02040603050506020204" pitchFamily="18" charset="0"/>
                <a:cs typeface="Times New Roman" panose="02020603050405020304" pitchFamily="18" charset="0"/>
              </a:rPr>
              <a:t>màn hình, chuột, bàn phím </a:t>
            </a:r>
            <a:r>
              <a:rPr lang="vi-VN" sz="2000">
                <a:latin typeface="UTM Avo" panose="02040603050506020204" pitchFamily="18" charset="0"/>
                <a:cs typeface="Times New Roman" panose="02020603050405020304" pitchFamily="18" charset="0"/>
              </a:rPr>
              <a:t>tương ứng với các bộ phận được đánh </a:t>
            </a:r>
            <a:r>
              <a:rPr lang="en-US" sz="2000">
                <a:latin typeface="UTM Avo" panose="02040603050506020204" pitchFamily="18" charset="0"/>
                <a:cs typeface="Times New Roman" panose="02020603050405020304" pitchFamily="18" charset="0"/>
              </a:rPr>
              <a:t>số</a:t>
            </a:r>
            <a:r>
              <a:rPr lang="vi-VN" sz="2000">
                <a:latin typeface="UTM Avo" panose="02040603050506020204" pitchFamily="18" charset="0"/>
                <a:cs typeface="Times New Roman" panose="02020603050405020304" pitchFamily="18" charset="0"/>
              </a:rPr>
              <a:t> của máy tính xách tay.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Em hãy chỉ ra hai đặc điểm khác so với máy tính để bàn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5030CB5-48CA-481D-B65D-F4BB7270FDA1}"/>
              </a:ext>
            </a:extLst>
          </p:cNvPr>
          <p:cNvSpPr/>
          <p:nvPr/>
        </p:nvSpPr>
        <p:spPr>
          <a:xfrm>
            <a:off x="8589024" y="3486037"/>
            <a:ext cx="1915909" cy="574388"/>
          </a:xfrm>
          <a:prstGeom prst="rect">
            <a:avLst/>
          </a:prstGeom>
        </p:spPr>
        <p:txBody>
          <a:bodyPr wrap="square">
            <a:spAutoFit/>
          </a:bodyPr>
          <a:lstStyle/>
          <a:p>
            <a:pPr algn="ctr" defTabSz="342900">
              <a:lnSpc>
                <a:spcPct val="150000"/>
              </a:lnSpc>
            </a:pPr>
            <a:r>
              <a:rPr lang="en-US" sz="2400" b="1">
                <a:solidFill>
                  <a:srgbClr val="FFC000"/>
                </a:solidFill>
                <a:latin typeface="UTM Avo" panose="02040603050506020204" pitchFamily="18" charset="0"/>
                <a:cs typeface="Times New Roman" panose="02020603050405020304" pitchFamily="18" charset="0"/>
              </a:rPr>
              <a:t>Màn hình</a:t>
            </a:r>
            <a:endParaRPr lang="vi-VN" sz="2400" b="1">
              <a:solidFill>
                <a:srgbClr val="FFC000"/>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52952D7-8957-4C99-B17B-45ACDC67EFAA}"/>
              </a:ext>
            </a:extLst>
          </p:cNvPr>
          <p:cNvSpPr/>
          <p:nvPr/>
        </p:nvSpPr>
        <p:spPr>
          <a:xfrm>
            <a:off x="1463881" y="4508467"/>
            <a:ext cx="1915909" cy="574388"/>
          </a:xfrm>
          <a:prstGeom prst="rect">
            <a:avLst/>
          </a:prstGeom>
        </p:spPr>
        <p:txBody>
          <a:bodyPr wrap="square">
            <a:spAutoFit/>
          </a:bodyPr>
          <a:lstStyle/>
          <a:p>
            <a:pPr algn="ctr" defTabSz="342900">
              <a:lnSpc>
                <a:spcPct val="150000"/>
              </a:lnSpc>
            </a:pPr>
            <a:r>
              <a:rPr lang="en-US" sz="2400" b="1">
                <a:solidFill>
                  <a:srgbClr val="FFC000"/>
                </a:solidFill>
                <a:latin typeface="UTM Avo" panose="02040603050506020204" pitchFamily="18" charset="0"/>
                <a:cs typeface="Times New Roman" panose="02020603050405020304" pitchFamily="18" charset="0"/>
              </a:rPr>
              <a:t>Thân máy</a:t>
            </a:r>
            <a:endParaRPr lang="vi-VN" sz="2400" b="1">
              <a:solidFill>
                <a:srgbClr val="FFC000"/>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7DDF13D-9EBE-4F9C-A610-DE616CBFDA34}"/>
              </a:ext>
            </a:extLst>
          </p:cNvPr>
          <p:cNvSpPr/>
          <p:nvPr/>
        </p:nvSpPr>
        <p:spPr>
          <a:xfrm>
            <a:off x="1463882" y="5401100"/>
            <a:ext cx="1915909" cy="574388"/>
          </a:xfrm>
          <a:prstGeom prst="rect">
            <a:avLst/>
          </a:prstGeom>
        </p:spPr>
        <p:txBody>
          <a:bodyPr wrap="square">
            <a:spAutoFit/>
          </a:bodyPr>
          <a:lstStyle/>
          <a:p>
            <a:pPr algn="ctr" defTabSz="342900">
              <a:lnSpc>
                <a:spcPct val="150000"/>
              </a:lnSpc>
            </a:pPr>
            <a:r>
              <a:rPr lang="en-US" sz="2400" b="1">
                <a:solidFill>
                  <a:srgbClr val="FFC000"/>
                </a:solidFill>
                <a:latin typeface="UTM Avo" panose="02040603050506020204" pitchFamily="18" charset="0"/>
                <a:cs typeface="Times New Roman" panose="02020603050405020304" pitchFamily="18" charset="0"/>
              </a:rPr>
              <a:t>Con chuột</a:t>
            </a:r>
            <a:endParaRPr lang="vi-VN" sz="2400" b="1">
              <a:solidFill>
                <a:srgbClr val="FFC000"/>
              </a:solidFill>
              <a:latin typeface="UTM Avo" panose="0204060305050602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18" name="Picture 17">
            <a:extLst>
              <a:ext uri="{FF2B5EF4-FFF2-40B4-BE49-F238E27FC236}">
                <a16:creationId xmlns:a16="http://schemas.microsoft.com/office/drawing/2014/main" id="{6826EE90-7EF5-471B-B288-B61400B2D8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79791" y="3530368"/>
            <a:ext cx="5190895" cy="2851157"/>
          </a:xfrm>
          <a:prstGeom prst="rect">
            <a:avLst/>
          </a:prstGeom>
        </p:spPr>
      </p:pic>
      <p:sp>
        <p:nvSpPr>
          <p:cNvPr id="19" name="Rectangle 18">
            <a:extLst>
              <a:ext uri="{FF2B5EF4-FFF2-40B4-BE49-F238E27FC236}">
                <a16:creationId xmlns:a16="http://schemas.microsoft.com/office/drawing/2014/main" id="{11C7DC63-CE70-4C52-A635-051433B40E2C}"/>
              </a:ext>
            </a:extLst>
          </p:cNvPr>
          <p:cNvSpPr/>
          <p:nvPr/>
        </p:nvSpPr>
        <p:spPr>
          <a:xfrm>
            <a:off x="8071923" y="4672022"/>
            <a:ext cx="1915909" cy="574388"/>
          </a:xfrm>
          <a:prstGeom prst="rect">
            <a:avLst/>
          </a:prstGeom>
        </p:spPr>
        <p:txBody>
          <a:bodyPr wrap="square">
            <a:spAutoFit/>
          </a:bodyPr>
          <a:lstStyle/>
          <a:p>
            <a:pPr algn="ctr" defTabSz="342900">
              <a:lnSpc>
                <a:spcPct val="150000"/>
              </a:lnSpc>
            </a:pPr>
            <a:r>
              <a:rPr lang="en-US" sz="2400" b="1">
                <a:solidFill>
                  <a:srgbClr val="FFC000"/>
                </a:solidFill>
                <a:latin typeface="UTM Avo" panose="02040603050506020204" pitchFamily="18" charset="0"/>
                <a:cs typeface="Times New Roman" panose="02020603050405020304" pitchFamily="18" charset="0"/>
              </a:rPr>
              <a:t>Bàn phím</a:t>
            </a:r>
            <a:endParaRPr lang="vi-VN" sz="2400" b="1">
              <a:solidFill>
                <a:srgbClr val="FFC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3705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P spid="13" grpId="0"/>
      <p:bldP spid="14" grpId="0"/>
      <p:bldP spid="15"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841573" y="448135"/>
            <a:ext cx="10420476"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Các thiết bị như máy tính xách tay, điện thoại thông minh, máy tính bảng thường được thiết kế thuận tiện cho việc di chuyển nên các bộ phận như màn hình, bàn phím, chuột được gắn với thân máy. Máy tính xách tay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vùng cảm ứng chuột. Em có thể sử dụng chuột bằng cách di chuyển ngón tay trên đó.</a:t>
            </a:r>
          </a:p>
        </p:txBody>
      </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2"/>
          <a:stretch>
            <a:fillRect/>
          </a:stretch>
        </p:blipFill>
        <p:spPr>
          <a:xfrm>
            <a:off x="496964" y="340077"/>
            <a:ext cx="689218" cy="653278"/>
          </a:xfrm>
          <a:prstGeom prst="rect">
            <a:avLst/>
          </a:prstGeom>
        </p:spPr>
      </p:pic>
      <p:pic>
        <p:nvPicPr>
          <p:cNvPr id="3" name="Picture 2">
            <a:extLst>
              <a:ext uri="{FF2B5EF4-FFF2-40B4-BE49-F238E27FC236}">
                <a16:creationId xmlns:a16="http://schemas.microsoft.com/office/drawing/2014/main" id="{843A9F8C-136D-4E78-92DD-74345EF32533}"/>
              </a:ext>
            </a:extLst>
          </p:cNvPr>
          <p:cNvPicPr>
            <a:picLocks noChangeAspect="1"/>
          </p:cNvPicPr>
          <p:nvPr/>
        </p:nvPicPr>
        <p:blipFill rotWithShape="1">
          <a:blip r:embed="rId3"/>
          <a:srcRect l="1258" t="4279"/>
          <a:stretch/>
        </p:blipFill>
        <p:spPr>
          <a:xfrm>
            <a:off x="6213763" y="2429847"/>
            <a:ext cx="4876088" cy="1823642"/>
          </a:xfrm>
          <a:prstGeom prst="rect">
            <a:avLst/>
          </a:prstGeom>
        </p:spPr>
      </p:pic>
      <p:pic>
        <p:nvPicPr>
          <p:cNvPr id="5" name="Picture 4">
            <a:extLst>
              <a:ext uri="{FF2B5EF4-FFF2-40B4-BE49-F238E27FC236}">
                <a16:creationId xmlns:a16="http://schemas.microsoft.com/office/drawing/2014/main" id="{3CB67F38-E6C1-4918-B65B-C295988E5AEE}"/>
              </a:ext>
            </a:extLst>
          </p:cNvPr>
          <p:cNvPicPr>
            <a:picLocks noChangeAspect="1"/>
          </p:cNvPicPr>
          <p:nvPr/>
        </p:nvPicPr>
        <p:blipFill>
          <a:blip r:embed="rId4"/>
          <a:stretch>
            <a:fillRect/>
          </a:stretch>
        </p:blipFill>
        <p:spPr>
          <a:xfrm>
            <a:off x="841573" y="2575320"/>
            <a:ext cx="3863675" cy="3619814"/>
          </a:xfrm>
          <a:prstGeom prst="rect">
            <a:avLst/>
          </a:prstGeom>
        </p:spPr>
      </p:pic>
      <p:sp>
        <p:nvSpPr>
          <p:cNvPr id="16" name="Rectangle 15">
            <a:extLst>
              <a:ext uri="{FF2B5EF4-FFF2-40B4-BE49-F238E27FC236}">
                <a16:creationId xmlns:a16="http://schemas.microsoft.com/office/drawing/2014/main" id="{73A8F6BF-37F8-424C-BB6C-A88CE704D635}"/>
              </a:ext>
            </a:extLst>
          </p:cNvPr>
          <p:cNvSpPr/>
          <p:nvPr/>
        </p:nvSpPr>
        <p:spPr>
          <a:xfrm>
            <a:off x="5120884" y="4253489"/>
            <a:ext cx="6484487" cy="2335319"/>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Điện thoại thông minh, máy tính bảng có màn hình cảm ứng vừa là chuột vừa là bàn phím. Em có thể dùng ngón tay di chuyển trên màn hình cảm ứng thay cho chuột. Em cũng có thể điều khiển để bàn phím ảo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64846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744</Words>
  <Application>Microsoft Office PowerPoint</Application>
  <PresentationFormat>Widescreen</PresentationFormat>
  <Paragraphs>84</Paragraphs>
  <Slides>13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SAL - Nguyen Huu Phuc</cp:lastModifiedBy>
  <cp:revision>194</cp:revision>
  <dcterms:created xsi:type="dcterms:W3CDTF">2021-11-14T08:33:55Z</dcterms:created>
  <dcterms:modified xsi:type="dcterms:W3CDTF">2023-09-20T12:42:42Z</dcterms:modified>
</cp:coreProperties>
</file>