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20" r:id="rId2"/>
    <p:sldId id="327" r:id="rId3"/>
    <p:sldId id="321" r:id="rId4"/>
    <p:sldId id="322" r:id="rId5"/>
    <p:sldId id="324" r:id="rId6"/>
    <p:sldId id="343" r:id="rId7"/>
    <p:sldId id="326" r:id="rId8"/>
    <p:sldId id="297" r:id="rId9"/>
    <p:sldId id="296" r:id="rId10"/>
    <p:sldId id="328" r:id="rId11"/>
    <p:sldId id="329" r:id="rId12"/>
    <p:sldId id="332" r:id="rId13"/>
    <p:sldId id="330" r:id="rId14"/>
    <p:sldId id="331" r:id="rId15"/>
    <p:sldId id="333" r:id="rId16"/>
    <p:sldId id="334" r:id="rId17"/>
    <p:sldId id="337" r:id="rId18"/>
    <p:sldId id="336" r:id="rId19"/>
    <p:sldId id="335" r:id="rId20"/>
    <p:sldId id="338" r:id="rId21"/>
    <p:sldId id="256" r:id="rId22"/>
    <p:sldId id="340" r:id="rId23"/>
    <p:sldId id="342" r:id="rId24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等线 Light" panose="02010600030101010101" pitchFamily="2" charset="-122"/>
      <p:regular r:id="rId28"/>
    </p:embeddedFont>
    <p:embeddedFont>
      <p:font typeface="UTM Azuki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FF0066"/>
    <a:srgbClr val="FF9933"/>
    <a:srgbClr val="9AD6ED"/>
    <a:srgbClr val="FF5050"/>
    <a:srgbClr val="009900"/>
    <a:srgbClr val="BF1818"/>
    <a:srgbClr val="5C5E22"/>
    <a:srgbClr val="FFFFFF"/>
    <a:srgbClr val="FFC7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04" autoAdjust="0"/>
    <p:restoredTop sz="85207" autoAdjust="0"/>
  </p:normalViewPr>
  <p:slideViewPr>
    <p:cSldViewPr snapToGrid="0" showGuides="1">
      <p:cViewPr>
        <p:scale>
          <a:sx n="50" d="100"/>
          <a:sy n="50" d="100"/>
        </p:scale>
        <p:origin x="936" y="49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3DEDE-07B8-4FAC-9522-042787A7ACF7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965A4-4F9B-42AD-97F6-5956B56DB1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5455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513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856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hình chim cắt để  có thêm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611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428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98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680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56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7CB70-55CF-448A-87DE-59A9B9F3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83DA6-AD81-470E-9D54-6C2EA1E82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2B3D6-0455-40EE-991D-DE94E80BA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650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3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312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09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714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76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0" y="-293511"/>
            <a:ext cx="12895093" cy="8048541"/>
            <a:chOff x="0" y="-221063"/>
            <a:chExt cx="12895093" cy="7946844"/>
          </a:xfrm>
        </p:grpSpPr>
        <p:sp>
          <p:nvSpPr>
            <p:cNvPr id="12" name="矩形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9AD6ED"/>
                </a:solidFill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2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AD6ED"/>
                  </a:solidFill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9AD6ED"/>
                  </a:solidFill>
                </a:endParaRPr>
              </a:p>
            </p:txBody>
          </p:sp>
        </p:grp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B2D16F0-F50A-4305-B0C2-30D0E7DF0D74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29175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09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8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5F6AD-1DCF-4F18-9BBA-2BC622BDF2FB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0D12B-A1F6-4D3F-98AE-9ADCFED71E0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A649001-F200-4E5F-A95F-F919078444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3256" y="13641988"/>
            <a:ext cx="1553088" cy="124241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5E223BE-E89B-4C8A-8EB2-76C95B86C5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9944" y="14884399"/>
            <a:ext cx="1553088" cy="124241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48EB6FF-FD2C-4269-AAC1-5C2B06E5099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6288" y="-7366001"/>
            <a:ext cx="1553088" cy="124241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FD061B7-80E3-41E7-8B10-779F60B718D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15600" y="-8608412"/>
            <a:ext cx="1553088" cy="124241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2D5B84C-53A3-4B2D-9F42-ECFEB53967CC}"/>
              </a:ext>
            </a:extLst>
          </p:cNvPr>
          <p:cNvSpPr/>
          <p:nvPr userDrawn="1"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02BDE-640C-40BD-ABAC-123986484383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363A28-3542-4BB9-AA97-014E7D8BB0D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9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5" Type="http://schemas.openxmlformats.org/officeDocument/2006/relationships/slide" Target="slide18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hyperlink" Target="https://www.youtube.com/watch?v=xIRTM9xxRTk&amp;t=77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B3E73A5-9A78-4430-A7E6-997096F5F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20"/>
            <a:ext cx="12241652" cy="68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3653F-763F-4631-98DF-BB351880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06" y="367879"/>
            <a:ext cx="5913633" cy="183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ECF22-1539-4F81-BB3E-231A5F8A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27" y="3094822"/>
            <a:ext cx="3200677" cy="21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488F6-178C-4069-8FF3-C5AC75AC5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19" y="-637873"/>
            <a:ext cx="9022862" cy="43102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979F435-B877-4D24-8179-CBDB8C4AB7FF}"/>
              </a:ext>
            </a:extLst>
          </p:cNvPr>
          <p:cNvSpPr/>
          <p:nvPr/>
        </p:nvSpPr>
        <p:spPr>
          <a:xfrm>
            <a:off x="11178581" y="97602"/>
            <a:ext cx="101341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0" cap="none" spc="0">
                <a:ln w="0"/>
                <a:solidFill>
                  <a:srgbClr val="9AD6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2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0041"/>
            <a:ext cx="8077200" cy="45428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3692667" y="865671"/>
            <a:ext cx="5682967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B225C3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bóng đá</a:t>
            </a:r>
            <a:endParaRPr lang="en-US" sz="13800" b="0" cap="none" spc="0">
              <a:ln w="0"/>
              <a:solidFill>
                <a:srgbClr val="B225C3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4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0041"/>
            <a:ext cx="8077200" cy="4542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3562553" y="791212"/>
            <a:ext cx="4685899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EB1C2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cờ vua</a:t>
            </a:r>
            <a:endParaRPr lang="en-US" sz="13800" b="0" cap="none" spc="0">
              <a:ln w="0"/>
              <a:solidFill>
                <a:srgbClr val="EB1C24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412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8077200" cy="45428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2442596" y="687776"/>
            <a:ext cx="7306808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>
                <a:ln w="0"/>
                <a:solidFill>
                  <a:srgbClr val="EC8324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bóng chày</a:t>
            </a:r>
            <a:endParaRPr lang="en-US" sz="13800" b="0" cap="none" spc="0">
              <a:ln w="0"/>
              <a:solidFill>
                <a:srgbClr val="EC8324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F6244C-2949-407B-899D-E9907D99982D}"/>
              </a:ext>
            </a:extLst>
          </p:cNvPr>
          <p:cNvSpPr/>
          <p:nvPr/>
        </p:nvSpPr>
        <p:spPr>
          <a:xfrm>
            <a:off x="723315" y="260041"/>
            <a:ext cx="11088292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>
                <a:ln w="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ĐUỔI HÌNH BẮT CHỮ</a:t>
            </a:r>
          </a:p>
          <a:p>
            <a:pPr algn="ctr"/>
            <a:r>
              <a:rPr lang="en-US" sz="72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Đây là tên một môn thể thao?</a:t>
            </a:r>
            <a:endParaRPr lang="en-US" sz="72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13910E-9002-4DC8-B599-73854C9419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938" y="374341"/>
            <a:ext cx="7219939" cy="406073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AF226C2-248D-4C13-88BC-95C2187E1182}"/>
              </a:ext>
            </a:extLst>
          </p:cNvPr>
          <p:cNvSpPr/>
          <p:nvPr/>
        </p:nvSpPr>
        <p:spPr>
          <a:xfrm>
            <a:off x="2945938" y="352374"/>
            <a:ext cx="630012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quần vợt</a:t>
            </a:r>
          </a:p>
        </p:txBody>
      </p:sp>
    </p:spTree>
    <p:extLst>
      <p:ext uri="{BB962C8B-B14F-4D97-AF65-F5344CB8AC3E}">
        <p14:creationId xmlns:p14="http://schemas.microsoft.com/office/powerpoint/2010/main" val="398665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 p14:bounceEnd="72000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0 L 0.00313 0.5537 " pathEditMode="relative" rAng="0" ptsTypes="AA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2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DD1FEC-14DC-43FF-8651-2503A71E8F17}"/>
              </a:ext>
            </a:extLst>
          </p:cNvPr>
          <p:cNvSpPr/>
          <p:nvPr/>
        </p:nvSpPr>
        <p:spPr>
          <a:xfrm>
            <a:off x="724988" y="352374"/>
            <a:ext cx="107420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2. Kể tên các môn thể thao mà em biết.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D92D0F5-A271-42C7-9298-FD26E9E1B960}"/>
              </a:ext>
            </a:extLst>
          </p:cNvPr>
          <p:cNvSpPr/>
          <p:nvPr/>
        </p:nvSpPr>
        <p:spPr>
          <a:xfrm>
            <a:off x="226726" y="1416258"/>
            <a:ext cx="1695450" cy="1695450"/>
          </a:xfrm>
          <a:prstGeom prst="roundRect">
            <a:avLst/>
          </a:prstGeom>
          <a:blipFill>
            <a:blip r:embed="rId2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089366-D99F-4DE7-B661-0E237827029B}"/>
              </a:ext>
            </a:extLst>
          </p:cNvPr>
          <p:cNvSpPr/>
          <p:nvPr/>
        </p:nvSpPr>
        <p:spPr>
          <a:xfrm>
            <a:off x="1851644" y="1848484"/>
            <a:ext cx="22910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bóng đá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0CB135C-DD34-444D-928D-616EA52216CB}"/>
              </a:ext>
            </a:extLst>
          </p:cNvPr>
          <p:cNvSpPr/>
          <p:nvPr/>
        </p:nvSpPr>
        <p:spPr>
          <a:xfrm>
            <a:off x="226726" y="2991497"/>
            <a:ext cx="1695450" cy="1695450"/>
          </a:xfrm>
          <a:prstGeom prst="roundRect">
            <a:avLst/>
          </a:prstGeom>
          <a:blipFill>
            <a:blip r:embed="rId3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A9858-22F5-4532-BCAD-698815291281}"/>
              </a:ext>
            </a:extLst>
          </p:cNvPr>
          <p:cNvSpPr/>
          <p:nvPr/>
        </p:nvSpPr>
        <p:spPr>
          <a:xfrm>
            <a:off x="1801151" y="3423723"/>
            <a:ext cx="239200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cầu lông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9F0A51-B177-41C2-BAC4-397B6C57DED1}"/>
              </a:ext>
            </a:extLst>
          </p:cNvPr>
          <p:cNvSpPr/>
          <p:nvPr/>
        </p:nvSpPr>
        <p:spPr>
          <a:xfrm>
            <a:off x="226726" y="4566736"/>
            <a:ext cx="1695450" cy="1695450"/>
          </a:xfrm>
          <a:prstGeom prst="roundRect">
            <a:avLst/>
          </a:prstGeom>
          <a:blipFill>
            <a:blip r:embed="rId4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1AE583-A42B-4F6E-B4BC-AB2925156AE9}"/>
              </a:ext>
            </a:extLst>
          </p:cNvPr>
          <p:cNvSpPr/>
          <p:nvPr/>
        </p:nvSpPr>
        <p:spPr>
          <a:xfrm>
            <a:off x="1749853" y="4998962"/>
            <a:ext cx="2494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 sào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8B5A9ED-B832-41F9-A8FB-2E9DF03689F2}"/>
              </a:ext>
            </a:extLst>
          </p:cNvPr>
          <p:cNvSpPr/>
          <p:nvPr/>
        </p:nvSpPr>
        <p:spPr>
          <a:xfrm>
            <a:off x="4289061" y="1414766"/>
            <a:ext cx="1695450" cy="1695450"/>
          </a:xfrm>
          <a:prstGeom prst="roundRect">
            <a:avLst/>
          </a:prstGeom>
          <a:blipFill>
            <a:blip r:embed="rId5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49DE02-969B-4CE3-9164-7749C1C5DE7B}"/>
              </a:ext>
            </a:extLst>
          </p:cNvPr>
          <p:cNvSpPr/>
          <p:nvPr/>
        </p:nvSpPr>
        <p:spPr>
          <a:xfrm>
            <a:off x="5846656" y="1846992"/>
            <a:ext cx="242566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đấm bốc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2803743-4B52-4A92-94F0-3FFE86CFF8DF}"/>
              </a:ext>
            </a:extLst>
          </p:cNvPr>
          <p:cNvSpPr/>
          <p:nvPr/>
        </p:nvSpPr>
        <p:spPr>
          <a:xfrm>
            <a:off x="4289061" y="2888012"/>
            <a:ext cx="1695450" cy="1695450"/>
          </a:xfrm>
          <a:prstGeom prst="roundRect">
            <a:avLst/>
          </a:prstGeom>
          <a:blipFill>
            <a:blip r:embed="rId6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309F26-E458-4FC4-8AFE-3166183F4073}"/>
              </a:ext>
            </a:extLst>
          </p:cNvPr>
          <p:cNvSpPr/>
          <p:nvPr/>
        </p:nvSpPr>
        <p:spPr>
          <a:xfrm>
            <a:off x="6136798" y="3320238"/>
            <a:ext cx="18453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bơi lội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32B2599-163B-4556-9DE4-452920A2D96D}"/>
              </a:ext>
            </a:extLst>
          </p:cNvPr>
          <p:cNvSpPr/>
          <p:nvPr/>
        </p:nvSpPr>
        <p:spPr>
          <a:xfrm>
            <a:off x="4289061" y="4418773"/>
            <a:ext cx="1695450" cy="1695450"/>
          </a:xfrm>
          <a:prstGeom prst="roundRect">
            <a:avLst/>
          </a:prstGeom>
          <a:blipFill>
            <a:blip r:embed="rId7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0F8F3D-5327-47B0-A4BC-350B1DB5E5D8}"/>
              </a:ext>
            </a:extLst>
          </p:cNvPr>
          <p:cNvSpPr/>
          <p:nvPr/>
        </p:nvSpPr>
        <p:spPr>
          <a:xfrm>
            <a:off x="5530595" y="4922720"/>
            <a:ext cx="30652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trượt tuyết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1397015-A39B-4213-B8A3-CA01451DCE88}"/>
              </a:ext>
            </a:extLst>
          </p:cNvPr>
          <p:cNvSpPr/>
          <p:nvPr/>
        </p:nvSpPr>
        <p:spPr>
          <a:xfrm>
            <a:off x="8134460" y="1284559"/>
            <a:ext cx="1695450" cy="1695450"/>
          </a:xfrm>
          <a:prstGeom prst="roundRect">
            <a:avLst/>
          </a:prstGeom>
          <a:blipFill>
            <a:blip r:embed="rId8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E4132A-4B4E-4096-B6BC-C8105E408799}"/>
              </a:ext>
            </a:extLst>
          </p:cNvPr>
          <p:cNvSpPr/>
          <p:nvPr/>
        </p:nvSpPr>
        <p:spPr>
          <a:xfrm>
            <a:off x="9794644" y="1824174"/>
            <a:ext cx="19479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leo núi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1B4552D-4FA4-4394-B51D-BC3F8277B3A5}"/>
              </a:ext>
            </a:extLst>
          </p:cNvPr>
          <p:cNvSpPr/>
          <p:nvPr/>
        </p:nvSpPr>
        <p:spPr>
          <a:xfrm>
            <a:off x="8134460" y="2871284"/>
            <a:ext cx="1695450" cy="1695450"/>
          </a:xfrm>
          <a:prstGeom prst="roundRect">
            <a:avLst/>
          </a:prstGeom>
          <a:blipFill>
            <a:blip r:embed="rId9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C701C72-C183-4A8A-8388-A326AE45EF06}"/>
              </a:ext>
            </a:extLst>
          </p:cNvPr>
          <p:cNvSpPr/>
          <p:nvPr/>
        </p:nvSpPr>
        <p:spPr>
          <a:xfrm>
            <a:off x="9622327" y="3303510"/>
            <a:ext cx="25651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bắn súng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61B7CC5-A941-4A0E-B8E2-1885DDC06234}"/>
              </a:ext>
            </a:extLst>
          </p:cNvPr>
          <p:cNvSpPr/>
          <p:nvPr/>
        </p:nvSpPr>
        <p:spPr>
          <a:xfrm>
            <a:off x="8134460" y="4458009"/>
            <a:ext cx="1695450" cy="1695450"/>
          </a:xfrm>
          <a:prstGeom prst="roundRect">
            <a:avLst/>
          </a:prstGeom>
          <a:blipFill>
            <a:blip r:embed="rId10"/>
            <a:srcRect/>
            <a:stretch>
              <a:fillRect/>
            </a:stretch>
          </a:blipFill>
          <a:ln>
            <a:solidFill>
              <a:srgbClr val="ABDC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D39FA8-E638-475F-8CDA-598071693DA9}"/>
              </a:ext>
            </a:extLst>
          </p:cNvPr>
          <p:cNvSpPr/>
          <p:nvPr/>
        </p:nvSpPr>
        <p:spPr>
          <a:xfrm>
            <a:off x="10158527" y="4890235"/>
            <a:ext cx="14927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cử tạ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90" y="-25709"/>
            <a:ext cx="12388579" cy="6967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3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1F680A-0E09-4DE5-B2CE-E295CE92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78528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33333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3.33333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059166-62B9-4606-A878-DFD5E80492FF}"/>
              </a:ext>
            </a:extLst>
          </p:cNvPr>
          <p:cNvSpPr/>
          <p:nvPr/>
        </p:nvSpPr>
        <p:spPr>
          <a:xfrm>
            <a:off x="485354" y="352374"/>
            <a:ext cx="11221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3. Tìm từ ngữ thích hợp với mỗi chỗ trống</a:t>
            </a:r>
            <a:b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để hoàn chỉnh các thành ngữ sau: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AFF8D-7F30-45F4-8361-6011B9286750}"/>
              </a:ext>
            </a:extLst>
          </p:cNvPr>
          <p:cNvSpPr/>
          <p:nvPr/>
        </p:nvSpPr>
        <p:spPr>
          <a:xfrm>
            <a:off x="0" y="1922034"/>
            <a:ext cx="115574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...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...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B9BD0C-70E2-4633-9656-B523BB6966BF}"/>
              </a:ext>
            </a:extLst>
          </p:cNvPr>
          <p:cNvSpPr/>
          <p:nvPr/>
        </p:nvSpPr>
        <p:spPr>
          <a:xfrm>
            <a:off x="-460320" y="2014310"/>
            <a:ext cx="1265232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</a:t>
            </a:r>
            <a:r>
              <a:rPr lang="en-US" sz="4800" b="1" cap="none" spc="0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</a:p>
          <a:p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	</a:t>
            </a:r>
            <a:endParaRPr lang="en-US" sz="4800" b="1">
              <a:ln w="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ACCE2F-5EEC-4074-A4F8-8B2A908CB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49" y="2734405"/>
            <a:ext cx="3263651" cy="3263651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BBD880DE-83EA-4E4D-8D30-EFDB0C490D2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2128435"/>
                  </p:ext>
                </p:extLst>
              </p:nvPr>
            </p:nvGraphicFramePr>
            <p:xfrm>
              <a:off x="7652572" y="3247720"/>
              <a:ext cx="3048000" cy="1714500"/>
            </p:xfrm>
            <a:graphic>
              <a:graphicData uri="http://schemas.microsoft.com/office/powerpoint/2016/slidezoom">
                <pslz:sldZm>
                  <pslz:sldZmObj sldId="336" cId="1137696506">
                    <pslz:zmPr id="{1A70E636-127A-43CC-B231-4F48E2671FBA}" returnToParent="0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BBD880DE-83EA-4E4D-8D30-EFDB0C490D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52572" y="324772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11" name="组合 75">
            <a:extLst>
              <a:ext uri="{FF2B5EF4-FFF2-40B4-BE49-F238E27FC236}">
                <a16:creationId xmlns:a16="http://schemas.microsoft.com/office/drawing/2014/main" id="{AFC580E9-35AF-4204-A316-115B17E6F3B1}"/>
              </a:ext>
            </a:extLst>
          </p:cNvPr>
          <p:cNvGrpSpPr/>
          <p:nvPr/>
        </p:nvGrpSpPr>
        <p:grpSpPr>
          <a:xfrm>
            <a:off x="0" y="5490180"/>
            <a:ext cx="12523845" cy="1647370"/>
            <a:chOff x="0" y="5207212"/>
            <a:chExt cx="12523845" cy="1647370"/>
          </a:xfrm>
        </p:grpSpPr>
        <p:pic>
          <p:nvPicPr>
            <p:cNvPr id="12" name="图片 76">
              <a:extLst>
                <a:ext uri="{FF2B5EF4-FFF2-40B4-BE49-F238E27FC236}">
                  <a16:creationId xmlns:a16="http://schemas.microsoft.com/office/drawing/2014/main" id="{203A6CED-52B3-4CC2-B834-8A1E2CA69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13" name="图片 77">
              <a:extLst>
                <a:ext uri="{FF2B5EF4-FFF2-40B4-BE49-F238E27FC236}">
                  <a16:creationId xmlns:a16="http://schemas.microsoft.com/office/drawing/2014/main" id="{958B9FE0-3B97-412B-9CE7-95364918C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2172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95824A-5A44-49C3-A0CA-4D5BD522F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0050"/>
            <a:ext cx="12200407" cy="811669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B523A3-4E95-4766-8A9B-DB465F00390D}"/>
              </a:ext>
            </a:extLst>
          </p:cNvPr>
          <p:cNvSpPr/>
          <p:nvPr/>
        </p:nvSpPr>
        <p:spPr>
          <a:xfrm>
            <a:off x="666750" y="3219450"/>
            <a:ext cx="54292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 có cánh mỏng và nhọn, điều này cho phép chúng có thể lao xuống </a:t>
            </a:r>
            <a:b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tốc độ rất cao. </a:t>
            </a:r>
          </a:p>
          <a:p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bay nhanh nhất mỗi giờ tốc độ có thể đạt h</a:t>
            </a:r>
            <a:r>
              <a:rPr lang="vi-VN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FAF1D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390km.</a:t>
            </a:r>
          </a:p>
        </p:txBody>
      </p:sp>
    </p:spTree>
    <p:extLst>
      <p:ext uri="{BB962C8B-B14F-4D97-AF65-F5344CB8AC3E}">
        <p14:creationId xmlns:p14="http://schemas.microsoft.com/office/powerpoint/2010/main" val="1137696506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4059166-62B9-4606-A878-DFD5E80492FF}"/>
              </a:ext>
            </a:extLst>
          </p:cNvPr>
          <p:cNvSpPr/>
          <p:nvPr/>
        </p:nvSpPr>
        <p:spPr>
          <a:xfrm>
            <a:off x="485354" y="352374"/>
            <a:ext cx="1122134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Bài 3. Tìm từ ngữ thích hợp với mỗi chỗ trống</a:t>
            </a:r>
            <a:b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</a:br>
            <a:r>
              <a:rPr lang="en-US" sz="4800" b="0" cap="none" spc="0">
                <a:ln w="0"/>
                <a:solidFill>
                  <a:srgbClr val="192D4B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</a:rPr>
              <a:t>để hoàn chỉnh các thành ngữ sau: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1AFF8D-7F30-45F4-8361-6011B9286750}"/>
              </a:ext>
            </a:extLst>
          </p:cNvPr>
          <p:cNvSpPr/>
          <p:nvPr/>
        </p:nvSpPr>
        <p:spPr>
          <a:xfrm>
            <a:off x="0" y="1922034"/>
            <a:ext cx="1155741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...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...</a:t>
            </a:r>
            <a:endParaRPr lang="en-US" sz="4800" b="1" cap="none" spc="0">
              <a:ln w="0"/>
              <a:solidFill>
                <a:srgbClr val="192D4B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B9BD0C-70E2-4633-9656-B523BB6966BF}"/>
              </a:ext>
            </a:extLst>
          </p:cNvPr>
          <p:cNvSpPr/>
          <p:nvPr/>
        </p:nvSpPr>
        <p:spPr>
          <a:xfrm>
            <a:off x="-384120" y="2673809"/>
            <a:ext cx="1265232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Khỏe như </a:t>
            </a:r>
            <a:r>
              <a:rPr lang="en-US" sz="4800" b="1" cap="none" spc="0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800" b="1" cap="none" spc="0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Nhanh như 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</a:p>
          <a:p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	   Khỏe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trâu		    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gió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Khỏe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hùm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chớp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điện</a:t>
            </a:r>
          </a:p>
          <a:p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							   </a:t>
            </a:r>
            <a:r>
              <a:rPr lang="en-US" sz="4800" b="1">
                <a:ln w="0"/>
                <a:solidFill>
                  <a:srgbClr val="192D4B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 như</a:t>
            </a:r>
            <a:r>
              <a:rPr lang="en-US" sz="4800" b="1">
                <a:ln w="0"/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sóc</a:t>
            </a:r>
          </a:p>
          <a:p>
            <a:endParaRPr lang="en-US" sz="4800" b="1">
              <a:ln w="0"/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5436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10EE81-3ED7-4DD1-A3DD-71AD0E64FA7B}"/>
              </a:ext>
            </a:extLst>
          </p:cNvPr>
          <p:cNvSpPr/>
          <p:nvPr/>
        </p:nvSpPr>
        <p:spPr>
          <a:xfrm>
            <a:off x="1333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4" y="1778029"/>
            <a:ext cx="5760732" cy="32400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738778" y="317191"/>
            <a:ext cx="49247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KHỞI ĐỘNG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559655"/>
      </p:ext>
    </p:extLst>
  </p:cSld>
  <p:clrMapOvr>
    <a:masterClrMapping/>
  </p:clrMapOvr>
  <p:transition spd="slow">
    <p:wheel spokes="1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6" grpId="0"/>
          <p:bldP spid="6" grpId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89" y="-63809"/>
            <a:ext cx="12388577" cy="69677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6924728" y="317191"/>
            <a:ext cx="45528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4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28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1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22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1.11111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-165923" y="370988"/>
            <a:ext cx="12523845" cy="6583236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59" y="187239"/>
            <a:ext cx="1693404" cy="2283174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1076325" y="1526751"/>
            <a:ext cx="10039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>
                <a:solidFill>
                  <a:srgbClr val="005075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Câu tục ngữ sau nói lên điều gì?</a:t>
            </a:r>
            <a:endParaRPr lang="en-US" altLang="zh-CN" sz="4800" b="1" dirty="0">
              <a:solidFill>
                <a:srgbClr val="005075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9913428" y="618813"/>
            <a:ext cx="1633494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760493" y="114015"/>
            <a:ext cx="1891025" cy="1209291"/>
            <a:chOff x="1281153" y="5632171"/>
            <a:chExt cx="1466266" cy="937662"/>
          </a:xfrm>
        </p:grpSpPr>
        <p:sp>
          <p:nvSpPr>
            <p:cNvPr id="42" name="云形 4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云形 4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3099" y="2955198"/>
            <a:ext cx="1705053" cy="3730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197CC0-5AD2-4C45-A2BC-88926CDACAE0}"/>
              </a:ext>
            </a:extLst>
          </p:cNvPr>
          <p:cNvSpPr/>
          <p:nvPr/>
        </p:nvSpPr>
        <p:spPr>
          <a:xfrm>
            <a:off x="2518734" y="2644552"/>
            <a:ext cx="4396416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803357-7191-4218-891B-9877D009A6CA}"/>
              </a:ext>
            </a:extLst>
          </p:cNvPr>
          <p:cNvSpPr/>
          <p:nvPr/>
        </p:nvSpPr>
        <p:spPr>
          <a:xfrm>
            <a:off x="7580220" y="2644552"/>
            <a:ext cx="1068480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B99A287-A140-436B-919D-BF25DA505069}"/>
              </a:ext>
            </a:extLst>
          </p:cNvPr>
          <p:cNvSpPr/>
          <p:nvPr/>
        </p:nvSpPr>
        <p:spPr>
          <a:xfrm>
            <a:off x="2084764" y="4019505"/>
            <a:ext cx="7199842" cy="1446550"/>
          </a:xfrm>
          <a:prstGeom prst="roundRect">
            <a:avLst/>
          </a:prstGeom>
          <a:solidFill>
            <a:srgbClr val="FFC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nhàn nhã, th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thái, t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 tr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cho sự sung s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(s</a:t>
            </a:r>
            <a:r>
              <a:rPr lang="vi-VN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như tiên)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A3D7879-0211-4F03-B5C1-3652E7F7D93D}"/>
              </a:ext>
            </a:extLst>
          </p:cNvPr>
          <p:cNvSpPr/>
          <p:nvPr/>
        </p:nvSpPr>
        <p:spPr>
          <a:xfrm>
            <a:off x="734088" y="3349758"/>
            <a:ext cx="5228561" cy="6133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7BE4A9C-21BD-48C6-9A6E-6E36DE561F4B}"/>
              </a:ext>
            </a:extLst>
          </p:cNvPr>
          <p:cNvSpPr/>
          <p:nvPr/>
        </p:nvSpPr>
        <p:spPr>
          <a:xfrm>
            <a:off x="751458" y="4104548"/>
            <a:ext cx="9706080" cy="928907"/>
          </a:xfrm>
          <a:prstGeom prst="roundRect">
            <a:avLst/>
          </a:prstGeom>
          <a:solidFill>
            <a:srgbClr val="FFC7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BF181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ăn không ngủ</a:t>
            </a:r>
            <a:r>
              <a:rPr 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sức khỏe kém, bệnh tật, ...</a:t>
            </a:r>
            <a:endParaRPr lang="en-US" sz="360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8">
            <a:extLst>
              <a:ext uri="{FF2B5EF4-FFF2-40B4-BE49-F238E27FC236}">
                <a16:creationId xmlns:a16="http://schemas.microsoft.com/office/drawing/2014/main" id="{217C50CE-5074-4534-814E-A5E305EBF9B2}"/>
              </a:ext>
            </a:extLst>
          </p:cNvPr>
          <p:cNvSpPr txBox="1"/>
          <p:nvPr/>
        </p:nvSpPr>
        <p:spPr>
          <a:xfrm>
            <a:off x="65764" y="4180763"/>
            <a:ext cx="111198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Ý nghĩa:</a:t>
            </a:r>
            <a:r>
              <a:rPr lang="en-US" altLang="zh-CN" sz="3600" b="1">
                <a:solidFill>
                  <a:srgbClr val="FF5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 Ăn được ngủ được là có sức khỏe tốt. </a:t>
            </a:r>
          </a:p>
          <a:p>
            <a:pPr algn="ctr"/>
            <a:r>
              <a:rPr lang="en-US" altLang="zh-CN" sz="3600" b="1">
                <a:solidFill>
                  <a:srgbClr val="FF5050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Có sức khỏe tốt sung sướng chẳng kém gì tiên.</a:t>
            </a:r>
            <a:endParaRPr lang="en-US" altLang="zh-CN" sz="3600" b="1" dirty="0">
              <a:solidFill>
                <a:srgbClr val="FF5050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38">
            <a:extLst>
              <a:ext uri="{FF2B5EF4-FFF2-40B4-BE49-F238E27FC236}">
                <a16:creationId xmlns:a16="http://schemas.microsoft.com/office/drawing/2014/main" id="{229333A7-E530-4221-8367-827768F74034}"/>
              </a:ext>
            </a:extLst>
          </p:cNvPr>
          <p:cNvSpPr txBox="1"/>
          <p:nvPr/>
        </p:nvSpPr>
        <p:spPr>
          <a:xfrm>
            <a:off x="144150" y="2566064"/>
            <a:ext cx="107780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solidFill>
                  <a:srgbClr val="BF1818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Ăn được ngủ được là tiên</a:t>
            </a:r>
          </a:p>
          <a:p>
            <a:pPr algn="ctr"/>
            <a:r>
              <a:rPr lang="en-US" altLang="zh-CN" sz="4400" b="1">
                <a:solidFill>
                  <a:srgbClr val="BF1818"/>
                </a:solidFill>
                <a:latin typeface="Times New Roman" panose="02020603050405020304" pitchFamily="18" charset="0"/>
                <a:ea typeface="方正汉真广标简体" panose="02000000000000000000" pitchFamily="2" charset="-122"/>
                <a:cs typeface="Times New Roman" panose="02020603050405020304" pitchFamily="18" charset="0"/>
              </a:rPr>
              <a:t>Không ăn không ngủ mất tiền thêm lo.</a:t>
            </a:r>
            <a:endParaRPr lang="en-US" altLang="zh-CN" sz="4400" b="1" dirty="0">
              <a:solidFill>
                <a:srgbClr val="BF1818"/>
              </a:solidFill>
              <a:latin typeface="Times New Roman" panose="02020603050405020304" pitchFamily="18" charset="0"/>
              <a:ea typeface="方正汉真广标简体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268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accel="18000" decel="70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80"/>
                                </p:stCondLst>
                                <p:childTnLst>
                                  <p:par>
                                    <p:cTn id="35" presetID="2" presetClass="entr" presetSubtype="2" accel="58000" fill="hold" grpId="0" nodeType="after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58000" fill="hold" grpId="0" nodeType="withEffect" p14:presetBounceEnd="68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2" grpId="0" animBg="1"/>
          <p:bldP spid="30" grpId="0" animBg="1"/>
          <p:bldP spid="3" grpId="0" animBg="1"/>
          <p:bldP spid="3" grpId="1" animBg="1"/>
          <p:bldP spid="32" grpId="0" animBg="1"/>
          <p:bldP spid="33" grpId="0" animBg="1"/>
          <p:bldP spid="33" grpId="1" animBg="1"/>
          <p:bldP spid="34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8" accel="18000" decel="70000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980"/>
                                </p:stCondLst>
                                <p:childTnLst>
                                  <p:par>
                                    <p:cTn id="35" presetID="2" presetClass="entr" presetSubtype="2" accel="58000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48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6" presetClass="entr" presetSubtype="4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5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58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6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6" presetClass="entr" presetSubtype="4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6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9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ssolve">
                                          <p:cBhvr>
                                            <p:cTn id="7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accel="58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2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9" grpId="0"/>
          <p:bldP spid="2" grpId="0" animBg="1"/>
          <p:bldP spid="30" grpId="0" animBg="1"/>
          <p:bldP spid="3" grpId="0" animBg="1"/>
          <p:bldP spid="3" grpId="1" animBg="1"/>
          <p:bldP spid="32" grpId="0" animBg="1"/>
          <p:bldP spid="33" grpId="0" animBg="1"/>
          <p:bldP spid="33" grpId="1" animBg="1"/>
          <p:bldP spid="34" grpId="0"/>
          <p:bldP spid="2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8134282" y="-61912"/>
            <a:ext cx="34291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DẶN DÒ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2ED93E1-24C5-4C6E-8F34-64CCF5091BEA}"/>
              </a:ext>
            </a:extLst>
          </p:cNvPr>
          <p:cNvSpPr/>
          <p:nvPr/>
        </p:nvSpPr>
        <p:spPr>
          <a:xfrm>
            <a:off x="6984792" y="3429000"/>
            <a:ext cx="521328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Xem lại bài</a:t>
            </a:r>
          </a:p>
          <a:p>
            <a:r>
              <a:rPr lang="en-US" sz="6000" b="0" cap="none" spc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Chuẩn bị bài sau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EC94B-9759-4371-B858-03BC4896C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7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1.38778E-17 L -0.00156 0.28264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141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5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7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-2.5E-6 1.38778E-17 L -0.00156 0.28264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8" y="141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accel="5000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4000"/>
                                      </p:iterate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  <p:bldP spid="9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79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7312572" y="29497"/>
            <a:ext cx="4541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TẠM BIỆT!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55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42761 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0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2.5E-6 -4.44444E-6 C 2.5E-6 -0.03495 -0.06016 -0.06203 -0.13321 -0.06203 C -0.20834 -0.06203 -0.26849 -0.03495 -0.26849 -4.44444E-6 C -0.26849 0.03496 -0.32865 0.06204 -0.40378 0.06204 C -0.47683 0.06204 -0.53685 0.03496 -0.53685 -4.44444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4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56DD9-2DA0-43E7-92CE-515F0DE2E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93"/>
            <a:ext cx="4982609" cy="7048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6154B-877F-4DBA-B2C0-FB3934BFA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97" y="-608020"/>
            <a:ext cx="7327545" cy="73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F56BE9-40CC-42B5-AF4F-A468ED65CEFC}"/>
              </a:ext>
            </a:extLst>
          </p:cNvPr>
          <p:cNvSpPr/>
          <p:nvPr/>
        </p:nvSpPr>
        <p:spPr>
          <a:xfrm>
            <a:off x="5198511" y="1394761"/>
            <a:ext cx="484299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 biết gì về </a:t>
            </a:r>
          </a:p>
          <a:p>
            <a:pPr algn="ctr"/>
            <a:r>
              <a:rPr lang="en-US" sz="6000" b="1" cap="none" spc="0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virus corona?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BBF5D-5AD5-49E6-BA86-E0CC901C1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49171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090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509CB30-7815-4293-9204-4DB2C686BB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941" y="-95247"/>
            <a:ext cx="4982609" cy="7048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05D7B-3101-459F-BBCB-F56B40B18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855" y="-615706"/>
            <a:ext cx="7568952" cy="75689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F3B77B3-66CE-46BC-8FDF-86AC32501EF9}"/>
              </a:ext>
            </a:extLst>
          </p:cNvPr>
          <p:cNvSpPr/>
          <p:nvPr/>
        </p:nvSpPr>
        <p:spPr>
          <a:xfrm>
            <a:off x="1260366" y="2576269"/>
            <a:ext cx="361643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https://www.youtube.com/watch?v=xIRTM9xxRTk&amp;t=77s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F86CD0-5176-4657-8BA8-7A6E8DC380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8804" y="-355476"/>
            <a:ext cx="5214575" cy="52145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29490C-6537-4171-881C-9AFC010A6446}"/>
              </a:ext>
            </a:extLst>
          </p:cNvPr>
          <p:cNvSpPr/>
          <p:nvPr/>
        </p:nvSpPr>
        <p:spPr>
          <a:xfrm>
            <a:off x="4298231" y="962506"/>
            <a:ext cx="454804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 xem phim </a:t>
            </a:r>
          </a:p>
          <a:p>
            <a:pPr algn="ctr"/>
            <a:r>
              <a:rPr lang="en-US" sz="4800" b="1">
                <a:ln w="0"/>
                <a:solidFill>
                  <a:srgbClr val="15633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 mình nhé!</a:t>
            </a:r>
            <a:endParaRPr lang="en-US" sz="4800" b="1" cap="none" spc="0">
              <a:ln w="0"/>
              <a:solidFill>
                <a:srgbClr val="15633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9974A83-857C-42E6-A905-F3C8EDC74E8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427"/>
          <a:stretch/>
        </p:blipFill>
        <p:spPr>
          <a:xfrm flipV="1">
            <a:off x="0" y="5167085"/>
            <a:ext cx="12192000" cy="243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384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F56DD9-2DA0-43E7-92CE-515F0DE2E9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493"/>
            <a:ext cx="4982609" cy="7048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E6154B-877F-4DBA-B2C0-FB3934BFA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897" y="-608020"/>
            <a:ext cx="7327545" cy="73275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F56BE9-40CC-42B5-AF4F-A468ED65CEFC}"/>
              </a:ext>
            </a:extLst>
          </p:cNvPr>
          <p:cNvSpPr/>
          <p:nvPr/>
        </p:nvSpPr>
        <p:spPr>
          <a:xfrm>
            <a:off x="4449917" y="1394761"/>
            <a:ext cx="63401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0"/>
                <a:solidFill>
                  <a:srgbClr val="EE2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 giữ gìn sức khỏe, </a:t>
            </a:r>
          </a:p>
          <a:p>
            <a:pPr algn="ctr"/>
            <a:r>
              <a:rPr lang="en-US" sz="5400" b="1">
                <a:ln w="0"/>
                <a:solidFill>
                  <a:srgbClr val="EE223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 ta nên làm gì?</a:t>
            </a:r>
            <a:endParaRPr lang="en-US" sz="5400" b="1" cap="none" spc="0">
              <a:ln w="0"/>
              <a:solidFill>
                <a:srgbClr val="EE223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ABBF5D-5AD5-49E6-BA86-E0CC901C1E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69" y="3055752"/>
            <a:ext cx="12192000" cy="68571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CE83A8-E755-4F94-BECC-05C676328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749171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2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5B3E73A5-9A78-4430-A7E6-997096F5F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120"/>
            <a:ext cx="12241652" cy="6885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C3653F-763F-4631-98DF-BB351880EE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506" y="367879"/>
            <a:ext cx="5913633" cy="183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ECF22-1539-4F81-BB3E-231A5F8AB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527" y="3094822"/>
            <a:ext cx="3200677" cy="2170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4488F6-178C-4069-8FF3-C5AC75AC5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19" y="-637873"/>
            <a:ext cx="9022862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3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22D457-4058-4E2E-8A5D-BB1E1578A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757"/>
            <a:ext cx="12388580" cy="6967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A1742F7-C6EF-477E-A36D-4AA45846F294}"/>
              </a:ext>
            </a:extLst>
          </p:cNvPr>
          <p:cNvSpPr/>
          <p:nvPr/>
        </p:nvSpPr>
        <p:spPr>
          <a:xfrm>
            <a:off x="171450" y="1595438"/>
            <a:ext cx="6134100" cy="360521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9F8C01-BD03-4805-8469-2658010F0C93}"/>
              </a:ext>
            </a:extLst>
          </p:cNvPr>
          <p:cNvSpPr/>
          <p:nvPr/>
        </p:nvSpPr>
        <p:spPr>
          <a:xfrm>
            <a:off x="7025717" y="317191"/>
            <a:ext cx="43508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1C64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zuki" panose="02040603050506020204" pitchFamily="18" charset="0"/>
              </a:rPr>
              <a:t>BÀI TẬP 1</a:t>
            </a:r>
            <a:endParaRPr lang="en-US" sz="8000" b="0" cap="none" spc="0">
              <a:ln w="0"/>
              <a:solidFill>
                <a:srgbClr val="1C643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zuki" panose="020406030505060202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E4EC774-C274-419C-824F-AA6106B5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EC0BA0-49E6-4B29-BD3A-08E8B145B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4" y="1778029"/>
            <a:ext cx="5760732" cy="324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4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4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 p14:presetBounceEnd="72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 p14:bounceEnd="72000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 p14:bounceEnd="62000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3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40"/>
                                </p:stCondLst>
                                <p:childTnLst>
                                  <p:par>
                                    <p:cTn id="22" presetID="64" presetClass="path" presetSubtype="0" accel="50000" fill="hold" grpId="1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0"/>
                                      </p:iterate>
                                      <p:childTnLst>
                                        <p:animMotion origin="layout" path="M 2.5E-6 -2.59259E-6 L 0.00976 0.2919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82" y="14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35" presetClass="path" presetSubtype="0" accel="7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91667E-6 1.85185E-6 L -0.45247 0.0081 " pathEditMode="relative" rAng="0" ptsTypes="AA">
                                          <p:cBhvr>
                                            <p:cTn id="2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2630" y="3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6" grpId="0"/>
          <p:bldP spid="6" grpId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596147" y="371524"/>
            <a:ext cx="7885603" cy="5042763"/>
            <a:chOff x="2516470" y="548138"/>
            <a:chExt cx="7443321" cy="4759928"/>
          </a:xfrm>
        </p:grpSpPr>
        <p:sp>
          <p:nvSpPr>
            <p:cNvPr id="40" name="云形 39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800"/>
            </a:p>
          </p:txBody>
        </p:sp>
        <p:sp>
          <p:nvSpPr>
            <p:cNvPr id="41" name="云形 40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zh-CN" altLang="en-US" sz="280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54226" y="339253"/>
            <a:ext cx="1144670" cy="732005"/>
            <a:chOff x="1281153" y="5632171"/>
            <a:chExt cx="1466266" cy="937662"/>
          </a:xfrm>
        </p:grpSpPr>
        <p:sp>
          <p:nvSpPr>
            <p:cNvPr id="29" name="云形 28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0" name="云形 29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848933" y="5831865"/>
            <a:ext cx="844400" cy="539985"/>
            <a:chOff x="1281153" y="5632171"/>
            <a:chExt cx="1466266" cy="937662"/>
          </a:xfrm>
        </p:grpSpPr>
        <p:sp>
          <p:nvSpPr>
            <p:cNvPr id="52" name="云形 51"/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云形 52"/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1842176" y="1275340"/>
            <a:ext cx="53833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>
                <a:solidFill>
                  <a:srgbClr val="436054"/>
                </a:solidFill>
                <a:latin typeface="+mj-lt"/>
              </a:rPr>
              <a:t>	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Tìm các từ ngữ:</a:t>
            </a:r>
          </a:p>
          <a:p>
            <a:r>
              <a:rPr lang="vi-VN" altLang="zh-CN" sz="3600" b="1">
                <a:solidFill>
                  <a:srgbClr val="436054"/>
                </a:solidFill>
                <a:latin typeface="+mj-lt"/>
              </a:rPr>
              <a:t>a</a:t>
            </a:r>
            <a:r>
              <a:rPr lang="en-US" altLang="zh-CN" sz="3600" b="1">
                <a:solidFill>
                  <a:srgbClr val="436054"/>
                </a:solidFill>
                <a:latin typeface="+mj-lt"/>
              </a:rPr>
              <a:t>)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 Chỉ những hoạt động </a:t>
            </a:r>
            <a:br>
              <a:rPr lang="en-US" altLang="zh-CN" sz="3600" b="1">
                <a:solidFill>
                  <a:srgbClr val="436054"/>
                </a:solidFill>
                <a:latin typeface="+mj-lt"/>
              </a:rPr>
            </a:b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có lợi cho sức khỏe</a:t>
            </a:r>
            <a:r>
              <a:rPr lang="en-US" altLang="zh-CN" sz="3600" b="1">
                <a:solidFill>
                  <a:srgbClr val="436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zh-CN" sz="3600" b="1">
              <a:solidFill>
                <a:srgbClr val="436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altLang="zh-CN" sz="3600" b="1">
                <a:solidFill>
                  <a:srgbClr val="436054"/>
                </a:solidFill>
                <a:latin typeface="+mj-lt"/>
              </a:rPr>
              <a:t>b</a:t>
            </a:r>
            <a:r>
              <a:rPr lang="en-US" altLang="zh-CN" sz="3600" b="1">
                <a:solidFill>
                  <a:srgbClr val="436054"/>
                </a:solidFill>
                <a:latin typeface="+mj-lt"/>
              </a:rPr>
              <a:t>)</a:t>
            </a:r>
            <a:r>
              <a:rPr lang="vi-VN" altLang="zh-CN" sz="3600" b="1">
                <a:solidFill>
                  <a:srgbClr val="436054"/>
                </a:solidFill>
                <a:latin typeface="+mj-lt"/>
              </a:rPr>
              <a:t> Chỉ những đặc điểm của một cơ thể khỏe mạnh</a:t>
            </a:r>
            <a:r>
              <a:rPr lang="en-US" altLang="zh-CN" sz="3600" b="1">
                <a:solidFill>
                  <a:srgbClr val="43605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zh-CN" sz="3600" b="1">
              <a:solidFill>
                <a:srgbClr val="43605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altLang="zh-CN" sz="3600" b="1">
              <a:solidFill>
                <a:srgbClr val="436054"/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670CC-C146-4399-87A5-67E77DD92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711" y="2231493"/>
            <a:ext cx="5047926" cy="5041829"/>
          </a:xfrm>
          <a:prstGeom prst="rect">
            <a:avLst/>
          </a:prstGeom>
        </p:spPr>
      </p:pic>
      <p:grpSp>
        <p:nvGrpSpPr>
          <p:cNvPr id="31" name="组合 27">
            <a:extLst>
              <a:ext uri="{FF2B5EF4-FFF2-40B4-BE49-F238E27FC236}">
                <a16:creationId xmlns:a16="http://schemas.microsoft.com/office/drawing/2014/main" id="{4C75D2A3-F8FA-4801-920A-8978179947CB}"/>
              </a:ext>
            </a:extLst>
          </p:cNvPr>
          <p:cNvGrpSpPr/>
          <p:nvPr/>
        </p:nvGrpSpPr>
        <p:grpSpPr>
          <a:xfrm>
            <a:off x="7052065" y="355185"/>
            <a:ext cx="4278333" cy="2611976"/>
            <a:chOff x="1281153" y="5632171"/>
            <a:chExt cx="1466266" cy="937662"/>
          </a:xfrm>
        </p:grpSpPr>
        <p:sp>
          <p:nvSpPr>
            <p:cNvPr id="32" name="云形 28">
              <a:extLst>
                <a:ext uri="{FF2B5EF4-FFF2-40B4-BE49-F238E27FC236}">
                  <a16:creationId xmlns:a16="http://schemas.microsoft.com/office/drawing/2014/main" id="{F4300B8C-6DD7-4260-A447-C7B8793B45BD}"/>
                </a:ext>
              </a:extLst>
            </p:cNvPr>
            <p:cNvSpPr/>
            <p:nvPr/>
          </p:nvSpPr>
          <p:spPr>
            <a:xfrm>
              <a:off x="1281153" y="5632171"/>
              <a:ext cx="1466266" cy="93766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rgbClr val="00B9F1"/>
                </a:solidFill>
              </a:endParaRPr>
            </a:p>
          </p:txBody>
        </p:sp>
        <p:sp>
          <p:nvSpPr>
            <p:cNvPr id="33" name="云形 29">
              <a:extLst>
                <a:ext uri="{FF2B5EF4-FFF2-40B4-BE49-F238E27FC236}">
                  <a16:creationId xmlns:a16="http://schemas.microsoft.com/office/drawing/2014/main" id="{6C72859C-642F-421C-9991-5CAF2EDE4AC3}"/>
                </a:ext>
              </a:extLst>
            </p:cNvPr>
            <p:cNvSpPr/>
            <p:nvPr/>
          </p:nvSpPr>
          <p:spPr>
            <a:xfrm>
              <a:off x="1414367" y="5706781"/>
              <a:ext cx="1199837" cy="767283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>
                <a:solidFill>
                  <a:srgbClr val="00B9F1"/>
                </a:solidFill>
              </a:endParaRPr>
            </a:p>
          </p:txBody>
        </p:sp>
      </p:grpSp>
      <p:sp>
        <p:nvSpPr>
          <p:cNvPr id="34" name="矩形 3">
            <a:extLst>
              <a:ext uri="{FF2B5EF4-FFF2-40B4-BE49-F238E27FC236}">
                <a16:creationId xmlns:a16="http://schemas.microsoft.com/office/drawing/2014/main" id="{B61722B8-5E8B-4D3F-ACA9-7331AC22CEFD}"/>
              </a:ext>
            </a:extLst>
          </p:cNvPr>
          <p:cNvSpPr/>
          <p:nvPr/>
        </p:nvSpPr>
        <p:spPr>
          <a:xfrm>
            <a:off x="8002169" y="784010"/>
            <a:ext cx="27801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tập luyện</a:t>
            </a:r>
          </a:p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vạm vỡ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5AF1E9-6718-49F4-A5BD-3FF71907CF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5695" y="-85599"/>
            <a:ext cx="3493544" cy="3493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486976-9C22-41D4-8786-941325C11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90" y="3376827"/>
            <a:ext cx="4157330" cy="41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95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95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-1918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0" y="5532319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54" name="组合 53"/>
          <p:cNvGrpSpPr/>
          <p:nvPr/>
        </p:nvGrpSpPr>
        <p:grpSpPr>
          <a:xfrm>
            <a:off x="10414356" y="441888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44150" y="2394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214C76A-30C6-4D0E-9C94-9F2AC513F3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73097"/>
              </p:ext>
            </p:extLst>
          </p:nvPr>
        </p:nvGraphicFramePr>
        <p:xfrm>
          <a:off x="335824" y="583187"/>
          <a:ext cx="11520353" cy="48391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59418">
                  <a:extLst>
                    <a:ext uri="{9D8B030D-6E8A-4147-A177-3AD203B41FA5}">
                      <a16:colId xmlns:a16="http://schemas.microsoft.com/office/drawing/2014/main" val="975921321"/>
                    </a:ext>
                  </a:extLst>
                </a:gridCol>
                <a:gridCol w="5660935">
                  <a:extLst>
                    <a:ext uri="{9D8B030D-6E8A-4147-A177-3AD203B41FA5}">
                      <a16:colId xmlns:a16="http://schemas.microsoft.com/office/drawing/2014/main" val="2600773351"/>
                    </a:ext>
                  </a:extLst>
                </a:gridCol>
              </a:tblGrid>
              <a:tr h="1442285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a) Chỉ những hoạt động </a:t>
                      </a:r>
                    </a:p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lợi cho sức khỏe</a:t>
                      </a:r>
                    </a:p>
                    <a:p>
                      <a:pPr algn="ctr"/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b) </a:t>
                      </a:r>
                      <a:r>
                        <a:rPr lang="vi-VN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 những đặc điểm </a:t>
                      </a: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vi-VN" sz="32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 một cơ thể khỏe mạnh</a:t>
                      </a:r>
                    </a:p>
                    <a:p>
                      <a:pPr algn="ctr"/>
                      <a:endParaRPr lang="vi-VN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9166596"/>
                  </a:ext>
                </a:extLst>
              </a:tr>
              <a:tr h="239051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vi-VN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tập luyện, tập thể dục, đi bộ, chạy nhảy, chơi </a:t>
                      </a:r>
                      <a:r>
                        <a:rPr lang="en-US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thao, ăn uống điều độ, an d</a:t>
                      </a:r>
                      <a:r>
                        <a:rPr lang="vi-VN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ỡng, </a:t>
                      </a:r>
                      <a:br>
                        <a:rPr lang="en-US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600" b="1">
                          <a:solidFill>
                            <a:srgbClr val="BF1818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nghỉ mát, 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vi-VN" sz="3600" b="1">
                          <a:solidFill>
                            <a:srgbClr val="5C5E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vạm vỡ, cường tráng, rắn rỏi, lực lưỡng, to khỏe, nở nan</a:t>
                      </a:r>
                      <a:r>
                        <a:rPr lang="en-US" sz="3600" b="1">
                          <a:solidFill>
                            <a:srgbClr val="5C5E2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g, rắn chắc, chắc nịch, dẻo dai, nhanh nhẹn, 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153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538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PPT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1509</TotalTime>
  <Words>574</Words>
  <Application>Microsoft Office PowerPoint</Application>
  <PresentationFormat>Widescreen</PresentationFormat>
  <Paragraphs>76</Paragraphs>
  <Slides>23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Times New Roman</vt:lpstr>
      <vt:lpstr>Arial</vt:lpstr>
      <vt:lpstr>等线</vt:lpstr>
      <vt:lpstr>UTM Azuki</vt:lpstr>
      <vt:lpstr>等线 Light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</Manager>
  <Company>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KTUTS</dc:title>
  <dc:subject>K</dc:subject>
  <dc:creator>KTUTS</dc:creator>
  <cp:keywords>Thy Tho</cp:keywords>
  <dc:description>U</dc:description>
  <cp:lastModifiedBy>PHAN HOÀNG PHƯỚC HẠNH</cp:lastModifiedBy>
  <cp:revision>111</cp:revision>
  <dcterms:created xsi:type="dcterms:W3CDTF">2018-10-13T08:45:51Z</dcterms:created>
  <dcterms:modified xsi:type="dcterms:W3CDTF">2022-01-12T00:46:08Z</dcterms:modified>
  <cp:category>T</cp:category>
  <cp:version>X019</cp:version>
</cp:coreProperties>
</file>