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258" r:id="rId3"/>
    <p:sldId id="256" r:id="rId4"/>
    <p:sldId id="257" r:id="rId5"/>
    <p:sldId id="276" r:id="rId6"/>
    <p:sldId id="259" r:id="rId7"/>
    <p:sldId id="261" r:id="rId8"/>
    <p:sldId id="284" r:id="rId9"/>
    <p:sldId id="281" r:id="rId10"/>
    <p:sldId id="285" r:id="rId11"/>
    <p:sldId id="286" r:id="rId12"/>
    <p:sldId id="287" r:id="rId13"/>
    <p:sldId id="288" r:id="rId14"/>
    <p:sldId id="289" r:id="rId15"/>
    <p:sldId id="263" r:id="rId16"/>
    <p:sldId id="290" r:id="rId17"/>
    <p:sldId id="279" r:id="rId18"/>
  </p:sldIdLst>
  <p:sldSz cx="12192000" cy="6858000"/>
  <p:notesSz cx="6858000" cy="9144000"/>
  <p:embeddedFontLst>
    <p:embeddedFont>
      <p:font typeface="UTM Avo" panose="02040603050506020204" pitchFamily="18" charset="0"/>
      <p:regular r:id="rId20"/>
      <p:bold r:id="rId21"/>
      <p:italic r:id="rId22"/>
      <p:boldItalic r:id="rId23"/>
    </p:embeddedFont>
    <p:embeddedFont>
      <p:font typeface="UTM Colossalis" panose="02040603050506020204" pitchFamily="18" charset="0"/>
      <p:regular r:id="rId24"/>
    </p:embeddedFont>
    <p:embeddedFont>
      <p:font typeface="UTM Sharnay" panose="02040603050506020204" pitchFamily="18" charset="0"/>
      <p:italic r:id="rId25"/>
    </p:embeddedFont>
    <p:embeddedFont>
      <p:font typeface="UTM Arruba KT" panose="02040603050506020204" pitchFamily="18" charset="0"/>
      <p:regular r:id="rId26"/>
    </p:embeddedFont>
    <p:embeddedFont>
      <p:font typeface="等线 Light" panose="020B0604020202020204" charset="-122"/>
      <p:regular r:id="rId27"/>
    </p:embeddedFont>
    <p:embeddedFont>
      <p:font typeface="UTM Facebook" panose="02040403050506020204" pitchFamily="18" charset="0"/>
      <p:regular r:id="rId28"/>
    </p:embeddedFont>
    <p:embeddedFont>
      <p:font typeface="等线" panose="020B060402020202020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4"/>
    <a:srgbClr val="FEE2D3"/>
    <a:srgbClr val="F77575"/>
    <a:srgbClr val="F99A99"/>
    <a:srgbClr val="BFC5F0"/>
    <a:srgbClr val="B9B18E"/>
    <a:srgbClr val="98BE84"/>
    <a:srgbClr val="86A8B9"/>
    <a:srgbClr val="F4A3A2"/>
    <a:srgbClr val="F89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/>
    <p:restoredTop sz="94654"/>
  </p:normalViewPr>
  <p:slideViewPr>
    <p:cSldViewPr snapToGrid="0" snapToObjects="1">
      <p:cViewPr varScale="1">
        <p:scale>
          <a:sx n="83" d="100"/>
          <a:sy n="83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8085-C553-144B-9C89-C56A75C2A6CB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AC40-EA83-AD4C-B84F-7A9EE712E8C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02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526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59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344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0AC40-EA83-AD4C-B84F-7A9EE712E8C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05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B4E61-920B-7A47-909B-6B8B1017A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F0EB53-41FD-9146-900F-C84CB62A5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F85C6B-A5B7-EE4E-960E-94A17E53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2AD654-98B1-A643-BA89-A9DFA391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9505EF-B0FF-9249-9C74-FCEF65D3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60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B23258-8361-3343-8A4D-F68F7272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85A0B-18F2-1641-8BF0-3E1791198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2D975-DBC1-DB4B-AFA4-F5F11832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4D2A9-01DF-424F-A69D-FC829979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7B8C3D-3EF8-DE47-8048-E79CE38C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673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77BDFA-ACB1-4445-9771-B8911BFBF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C86980-B1F3-9145-99BE-05EA6119B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CFC035-741A-0844-975D-8F0AABDA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43B5B3-856F-7542-8CF4-48D2FBED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6BADE-3D7A-7441-A1B5-8925E9F0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873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AD8FEA-5069-2A48-9147-31B30625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1ADF94-0AC3-E946-9B48-70F91E8B8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D366E3-F85D-AC47-8440-E4D56E7F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4F714C-46FC-2D45-895A-A8688911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7693A-6E37-544F-8916-C2A7303C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549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0AA9C-9B60-2B4C-9986-443A03B7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BAF293-01F1-574A-B43A-CB692B32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154660-226E-4346-9796-F4634729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ECEA26-FF04-5047-B8C9-EE6DA364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1927C-03FA-3540-8A66-22BCF5DD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044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0CA7C-4077-3245-B936-FA3F6BEE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329F74-6A07-9245-924D-F890BBC58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F405D8-DC06-204E-A965-85FFD5D3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F8CE26-5329-7D49-9F87-80F1747C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469E5E-9239-C94E-A49C-D13008E4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55894A-3026-B743-B73F-F1048E5D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99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F0895A-A933-5148-853F-542E7E69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ED67C5-43FB-8A4A-B200-45DA1547F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04E06C-F372-9247-AE17-7B955F95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53869C-F61F-8746-AC35-86CC6995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5AB7976-A84A-C54B-8B15-58D627F4D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11354D-6D39-864D-907C-898EB692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38197E-AEC6-B741-8A5B-A409583D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8FFCD6-C5DF-7D43-9FD3-22BE7817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07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64CAB-4CF9-DB42-92C0-BE66F934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BAE89D-F352-E14B-940C-348B4B73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FC16A6-374B-D24A-BE49-DBE05F5F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B9C2CF-566A-ED4B-B0B6-9D9DA2AB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037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963AA-E41E-3F49-A7AF-8FF6216C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4AA30A-42CC-A94D-94A7-7D9AC5B3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D7DA0B-E61C-174F-8E3D-2A0406F3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55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6B3F27-D386-1C44-AF02-41C59121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62E1B4-E26A-674C-98FB-EABF7170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3E5FA-A7CE-334A-98EC-EFBA905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14C73-910C-E847-936E-0372968B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3AF09A-D509-4F49-9BA1-49BADFBE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E8C1C7-B5A9-0E46-9EBA-72198C7E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215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3C0C5-F909-1C4C-8E1C-7AAED224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F07FE14-39DD-E747-B874-6B275785F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2C379-B314-AE44-94E8-59D881B3A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A54668-CDB5-F54B-B7FE-CFED7B32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1049-8E43-8741-A454-01D6A2389D6C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742E5A-29DB-534C-8198-5FA29C1E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B6B6D-9D86-7742-BB8A-7448A997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65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FAE27D-A132-FD44-A4C2-F4958A3A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0006E8-B140-394A-A5E6-79E4980AC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8995D-2538-0940-8A4C-C0CC067F6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1049-8E43-8741-A454-01D6A2389D6C}" type="datetimeFigureOut">
              <a:rPr kumimoji="1" lang="zh-CN" altLang="en-US" smtClean="0"/>
              <a:t>2023/4/6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DED8A-4B31-284C-96D3-1AEA1B3EF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D65A8-C5C5-BC42-B83A-82C5E5FC1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E060-5A8F-EC49-8C1D-8D20DFF9545F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66D2FC-B2FC-4058-A3F1-3A413A5F30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F1B259-C691-4286-91EC-B1AF845AA33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D026F6-E20B-4F8C-8F50-C3F34A53A3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994AE9-D6C6-40E8-B6B1-20FF5A8A4F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01AF31-397D-4AAC-BD45-1603269F1DD8}"/>
              </a:ext>
            </a:extLst>
          </p:cNvPr>
          <p:cNvSpPr txBox="1"/>
          <p:nvPr userDrawn="1"/>
        </p:nvSpPr>
        <p:spPr>
          <a:xfrm>
            <a:off x="2880780" y="1076625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9F830-1730-4E99-8116-8AAE15451DB8}"/>
              </a:ext>
            </a:extLst>
          </p:cNvPr>
          <p:cNvSpPr txBox="1"/>
          <p:nvPr userDrawn="1"/>
        </p:nvSpPr>
        <p:spPr>
          <a:xfrm>
            <a:off x="0" y="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4E0D14-2E5C-4129-B590-6EF5D5386E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" y="104152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847725" y="714375"/>
            <a:ext cx="10496549" cy="542924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3" name="image 1013">
            <a:extLst>
              <a:ext uri="{FF2B5EF4-FFF2-40B4-BE49-F238E27FC236}">
                <a16:creationId xmlns:a16="http://schemas.microsoft.com/office/drawing/2014/main" id="{FDA0B9ED-F4C8-794A-8863-1E713D41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67794" y="338517"/>
            <a:ext cx="1639454" cy="72063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B22DF7C-47E3-154E-AB4C-4EB24D92BEB9}"/>
              </a:ext>
            </a:extLst>
          </p:cNvPr>
          <p:cNvSpPr/>
          <p:nvPr/>
        </p:nvSpPr>
        <p:spPr>
          <a:xfrm>
            <a:off x="1874884" y="984486"/>
            <a:ext cx="528637" cy="166131"/>
          </a:xfrm>
          <a:prstGeom prst="rect">
            <a:avLst/>
          </a:prstGeom>
          <a:solidFill>
            <a:srgbClr val="BFC5F1">
              <a:alpha val="497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2DC9E29-245D-1F42-A211-FA724EE22E87}"/>
              </a:ext>
            </a:extLst>
          </p:cNvPr>
          <p:cNvSpPr txBox="1"/>
          <p:nvPr/>
        </p:nvSpPr>
        <p:spPr>
          <a:xfrm>
            <a:off x="2167125" y="775648"/>
            <a:ext cx="357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LUYỆN TỪ VÀ CÂU</a:t>
            </a:r>
            <a:endParaRPr kumimoji="1"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03113B96-4DCF-BC43-9F0E-240F43D535A5}"/>
              </a:ext>
            </a:extLst>
          </p:cNvPr>
          <p:cNvSpPr/>
          <p:nvPr/>
        </p:nvSpPr>
        <p:spPr>
          <a:xfrm>
            <a:off x="3112695" y="3176405"/>
            <a:ext cx="2314574" cy="471055"/>
          </a:xfrm>
          <a:prstGeom prst="roundRect">
            <a:avLst>
              <a:gd name="adj" fmla="val 50000"/>
            </a:avLst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SGK TRANG 110</a:t>
            </a:r>
            <a:endParaRPr kumimoji="1"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3" name="image 1014">
            <a:extLst>
              <a:ext uri="{FF2B5EF4-FFF2-40B4-BE49-F238E27FC236}">
                <a16:creationId xmlns:a16="http://schemas.microsoft.com/office/drawing/2014/main" id="{02FC11DE-3456-8E43-B3B8-6AB6111D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6537" y="261427"/>
            <a:ext cx="1168400" cy="520700"/>
          </a:xfrm>
          <a:prstGeom prst="rect">
            <a:avLst/>
          </a:prstGeom>
        </p:spPr>
      </p:pic>
      <p:pic>
        <p:nvPicPr>
          <p:cNvPr id="24" name="image 1015">
            <a:extLst>
              <a:ext uri="{FF2B5EF4-FFF2-40B4-BE49-F238E27FC236}">
                <a16:creationId xmlns:a16="http://schemas.microsoft.com/office/drawing/2014/main" id="{524E4DC8-9A72-D64A-8491-53CA516D19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6394" y="507780"/>
            <a:ext cx="1358900" cy="596900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E012EBAD-E04A-0142-84D5-979FAD2A16E3}"/>
              </a:ext>
            </a:extLst>
          </p:cNvPr>
          <p:cNvSpPr/>
          <p:nvPr/>
        </p:nvSpPr>
        <p:spPr>
          <a:xfrm>
            <a:off x="4041431" y="4023318"/>
            <a:ext cx="228551" cy="228551"/>
          </a:xfrm>
          <a:prstGeom prst="ellipse">
            <a:avLst/>
          </a:prstGeom>
          <a:noFill/>
          <a:ln w="76200">
            <a:solidFill>
              <a:srgbClr val="BFC5F1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F200FCB-461A-3342-8D36-F882192A0B0B}"/>
              </a:ext>
            </a:extLst>
          </p:cNvPr>
          <p:cNvSpPr/>
          <p:nvPr/>
        </p:nvSpPr>
        <p:spPr>
          <a:xfrm>
            <a:off x="2399137" y="2875802"/>
            <a:ext cx="230392" cy="230392"/>
          </a:xfrm>
          <a:prstGeom prst="ellipse">
            <a:avLst/>
          </a:prstGeom>
          <a:noFill/>
          <a:ln w="76200">
            <a:solidFill>
              <a:srgbClr val="F89A99">
                <a:alpha val="4986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kumimoji="1" lang="zh-CN" altLang="en-US" b="1">
              <a:ln/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020E2-5C9F-4DD8-A139-2FFBDE8C4DF9}"/>
              </a:ext>
            </a:extLst>
          </p:cNvPr>
          <p:cNvGrpSpPr/>
          <p:nvPr/>
        </p:nvGrpSpPr>
        <p:grpSpPr>
          <a:xfrm>
            <a:off x="711533" y="1281749"/>
            <a:ext cx="10597476" cy="1754418"/>
            <a:chOff x="476260" y="2039055"/>
            <a:chExt cx="10597476" cy="1754418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E0B55B0-A296-6E44-9E06-478915222E79}"/>
                </a:ext>
              </a:extLst>
            </p:cNvPr>
            <p:cNvSpPr txBox="1"/>
            <p:nvPr/>
          </p:nvSpPr>
          <p:spPr>
            <a:xfrm>
              <a:off x="476260" y="2039055"/>
              <a:ext cx="105974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  <p:sp>
          <p:nvSpPr>
            <p:cNvPr id="17" name="文本框 15">
              <a:extLst>
                <a:ext uri="{FF2B5EF4-FFF2-40B4-BE49-F238E27FC236}">
                  <a16:creationId xmlns:a16="http://schemas.microsoft.com/office/drawing/2014/main" id="{61A6BEF6-EEE4-44F0-A2E2-AC645AAE2664}"/>
                </a:ext>
              </a:extLst>
            </p:cNvPr>
            <p:cNvSpPr txBox="1"/>
            <p:nvPr/>
          </p:nvSpPr>
          <p:spPr>
            <a:xfrm>
              <a:off x="664615" y="2039147"/>
              <a:ext cx="103781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GIỮ PHÉP LỊCH SỰ KHI BÀY TỎ </a:t>
              </a:r>
            </a:p>
            <a:p>
              <a:pPr algn="ctr"/>
              <a:r>
                <a:rPr kumimoji="1" lang="en-US" altLang="zh-CN" sz="5400" b="1" dirty="0">
                  <a:solidFill>
                    <a:srgbClr val="F89A99"/>
                  </a:solidFill>
                  <a:latin typeface="UTM Facebook" panose="02040403050506020204" pitchFamily="18" charset="0"/>
                  <a:ea typeface="Source Han Sans CN Heavy" panose="020B0500000000000000" pitchFamily="34" charset="-128"/>
                </a:rPr>
                <a:t>YÊU CẦU, ĐỀ NGHỊ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DEC8F5F-ABBF-49A6-AA72-659D87CD51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86" r="6655" b="6162"/>
          <a:stretch/>
        </p:blipFill>
        <p:spPr>
          <a:xfrm>
            <a:off x="3670855" y="2751691"/>
            <a:ext cx="8550861" cy="418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 1013">
            <a:extLst>
              <a:ext uri="{FF2B5EF4-FFF2-40B4-BE49-F238E27FC236}">
                <a16:creationId xmlns:a16="http://schemas.microsoft.com/office/drawing/2014/main" id="{1B0359DB-ED65-4522-AA45-F7AECCC4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7987" y="201655"/>
            <a:ext cx="1131087" cy="497181"/>
          </a:xfrm>
          <a:prstGeom prst="rect">
            <a:avLst/>
          </a:prstGeom>
        </p:spPr>
      </p:pic>
      <p:sp>
        <p:nvSpPr>
          <p:cNvPr id="28" name="椭圆 9">
            <a:extLst>
              <a:ext uri="{FF2B5EF4-FFF2-40B4-BE49-F238E27FC236}">
                <a16:creationId xmlns:a16="http://schemas.microsoft.com/office/drawing/2014/main" id="{B4B34047-FCDA-4CE7-B533-190111EFA119}"/>
              </a:ext>
            </a:extLst>
          </p:cNvPr>
          <p:cNvSpPr/>
          <p:nvPr/>
        </p:nvSpPr>
        <p:spPr>
          <a:xfrm>
            <a:off x="-557160" y="3314197"/>
            <a:ext cx="4352925" cy="4352925"/>
          </a:xfrm>
          <a:prstGeom prst="ellipse">
            <a:avLst/>
          </a:prstGeom>
          <a:solidFill>
            <a:srgbClr val="FFB3B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439018" y="4023318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21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4"/>
            <a:ext cx="11116425" cy="5563995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E7D147E-C4EA-4E10-9FE9-F55AC99F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14" y="660817"/>
            <a:ext cx="1095694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2 :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latin typeface="UTM Avo" panose="02040603050506020204" pitchFamily="18" charset="0"/>
              </a:rPr>
              <a:t>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hỏi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giờ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người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lớn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tuổi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err="1">
                <a:latin typeface="UTM Avo" panose="02040603050506020204" pitchFamily="18" charset="0"/>
              </a:rPr>
              <a:t>nói</a:t>
            </a:r>
            <a:r>
              <a:rPr lang="en-US" sz="3200" b="1">
                <a:latin typeface="UTM Avo" panose="02040603050506020204" pitchFamily="18" charset="0"/>
              </a:rPr>
              <a:t> </a:t>
            </a:r>
            <a:r>
              <a:rPr lang="en-US" sz="3200" b="1" smtClean="0">
                <a:latin typeface="UTM Avo" panose="02040603050506020204" pitchFamily="18" charset="0"/>
              </a:rPr>
              <a:t>nào ? </a:t>
            </a:r>
            <a:endParaRPr lang="en-US" sz="3200" b="1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a .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b.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ơi,mấy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?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c.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biết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giờ</a:t>
            </a:r>
            <a:r>
              <a:rPr lang="en-US" sz="3200">
                <a:latin typeface="UTM Avo" panose="02040603050506020204" pitchFamily="18" charset="0"/>
              </a:rPr>
              <a:t> </a:t>
            </a:r>
            <a:r>
              <a:rPr lang="en-US" sz="3200" smtClean="0">
                <a:latin typeface="UTM Avo" panose="02040603050506020204" pitchFamily="18" charset="0"/>
              </a:rPr>
              <a:t>rồi !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d.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, </a:t>
            </a:r>
            <a:r>
              <a:rPr lang="en-US" sz="3200" dirty="0" err="1">
                <a:latin typeface="UTM Avo" panose="02040603050506020204" pitchFamily="18" charset="0"/>
              </a:rPr>
              <a:t>bác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giùm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cháu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</a:rPr>
              <a:t> ạ 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314962" y="3122603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314962" y="3853770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FA242-F0B3-474A-A06A-24F8676C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097" y="36142"/>
            <a:ext cx="5934903" cy="324847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476D872-6DBE-42A7-9021-719B7B0AA554}"/>
              </a:ext>
            </a:extLst>
          </p:cNvPr>
          <p:cNvSpPr/>
          <p:nvPr/>
        </p:nvSpPr>
        <p:spPr>
          <a:xfrm>
            <a:off x="314962" y="4589974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46134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Lan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tớ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về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với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Cho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nhờ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Lời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hô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Lan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tớ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với</a:t>
            </a:r>
            <a:r>
              <a:rPr lang="en-US" sz="3200" i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i="1" dirty="0" err="1">
                <a:solidFill>
                  <a:srgbClr val="00B0F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quan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hệ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447944"/>
            <a:ext cx="51917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bất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8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70405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nay,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nhé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Chiều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nay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phải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đón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đấy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65192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lịch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tình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cảm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sự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đề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nghị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mật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có tính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 buộc, mệnh lệnh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không phù hợp lời đề nghị của người dưới.</a:t>
            </a:r>
          </a:p>
        </p:txBody>
      </p:sp>
    </p:spTree>
    <p:extLst>
      <p:ext uri="{BB962C8B-B14F-4D97-AF65-F5344CB8AC3E}">
        <p14:creationId xmlns:p14="http://schemas.microsoft.com/office/powerpoint/2010/main" val="5040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từng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căp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14627"/>
              </p:ext>
            </p:extLst>
          </p:nvPr>
        </p:nvGraphicFramePr>
        <p:xfrm>
          <a:off x="489378" y="1942958"/>
          <a:ext cx="11072702" cy="4431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222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Đừng có mà nói như thế!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2208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Theo tớ cậu không nên nói như thế 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03801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khô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khan,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mệnh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lệnh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021" y="4232053"/>
            <a:ext cx="51917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 sự, khiêm tốn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ặp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tớ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cậu,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 khuyên nhủ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 nên, theo tớ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180416" y="203926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808EE-32EF-47B5-BCFA-DCB96A0FFC3C}"/>
              </a:ext>
            </a:extLst>
          </p:cNvPr>
          <p:cNvSpPr txBox="1"/>
          <p:nvPr/>
        </p:nvSpPr>
        <p:spPr>
          <a:xfrm>
            <a:off x="354292" y="307286"/>
            <a:ext cx="1128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sz="2800" b="1" u="sng" dirty="0">
                <a:latin typeface="UTM Avo" panose="02040603050506020204" pitchFamily="18" charset="0"/>
              </a:rPr>
              <a:t> 3</a:t>
            </a:r>
            <a:r>
              <a:rPr lang="en-US" sz="2800" dirty="0">
                <a:latin typeface="UTM Avo" panose="02040603050506020204" pitchFamily="18" charset="0"/>
              </a:rPr>
              <a:t>: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So </a:t>
            </a:r>
            <a:r>
              <a:rPr lang="en-US" sz="2800" dirty="0" err="1">
                <a:latin typeface="UTM Avo" panose="02040603050506020204" pitchFamily="18" charset="0"/>
              </a:rPr>
              <a:t>sánh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từng</a:t>
            </a:r>
            <a:r>
              <a:rPr lang="en-US" sz="2800">
                <a:latin typeface="UTM Avo" panose="02040603050506020204" pitchFamily="18" charset="0"/>
              </a:rPr>
              <a:t> </a:t>
            </a:r>
            <a:r>
              <a:rPr lang="en-US" sz="2800" smtClean="0">
                <a:latin typeface="UTM Avo" panose="02040603050506020204" pitchFamily="18" charset="0"/>
              </a:rPr>
              <a:t>cặp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dưới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câu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hoặc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phép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lịch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sự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ED0F84B-0D1B-4395-B917-C9E6EDC43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72761"/>
              </p:ext>
            </p:extLst>
          </p:nvPr>
        </p:nvGraphicFramePr>
        <p:xfrm>
          <a:off x="489378" y="1942958"/>
          <a:ext cx="11072702" cy="4346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6351">
                  <a:extLst>
                    <a:ext uri="{9D8B030D-6E8A-4147-A177-3AD203B41FA5}">
                      <a16:colId xmlns:a16="http://schemas.microsoft.com/office/drawing/2014/main" val="1693836716"/>
                    </a:ext>
                  </a:extLst>
                </a:gridCol>
                <a:gridCol w="5536351">
                  <a:extLst>
                    <a:ext uri="{9D8B030D-6E8A-4147-A177-3AD203B41FA5}">
                      <a16:colId xmlns:a16="http://schemas.microsoft.com/office/drawing/2014/main" val="3074272128"/>
                    </a:ext>
                  </a:extLst>
                </a:gridCol>
              </a:tblGrid>
              <a:tr h="1226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Mở hộ cháu </a:t>
                      </a:r>
                      <a:r>
                        <a:rPr kumimoji="0" lang="vi-VN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 </a:t>
                      </a:r>
                      <a:r>
                        <a:rPr kumimoji="0" lang="vi-VN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cửa</a:t>
                      </a:r>
                      <a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756"/>
                  </a:ext>
                </a:extLst>
              </a:tr>
              <a:tr h="311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Bác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mở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giúp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cửa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này</a:t>
                      </a:r>
                      <a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với !</a:t>
                      </a:r>
                      <a:endParaRPr kumimoji="0" 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731294"/>
                  </a:ext>
                </a:extLst>
              </a:tr>
            </a:tbl>
          </a:graphicData>
        </a:graphic>
      </p:graphicFrame>
      <p:sp>
        <p:nvSpPr>
          <p:cNvPr id="17" name="Text Box 62">
            <a:extLst>
              <a:ext uri="{FF2B5EF4-FFF2-40B4-BE49-F238E27FC236}">
                <a16:creationId xmlns:a16="http://schemas.microsoft.com/office/drawing/2014/main" id="{AC4A5A5E-3CE7-4830-80DF-7BFE654C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978" y="2273001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cộc</a:t>
            </a:r>
            <a:r>
              <a:rPr lang="en-US" sz="3200" b="1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UTM Avo" panose="02040603050506020204" pitchFamily="18" charset="0"/>
              </a:rPr>
              <a:t>lốc</a:t>
            </a:r>
            <a:endParaRPr lang="en-US" sz="3200" b="1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63">
            <a:extLst>
              <a:ext uri="{FF2B5EF4-FFF2-40B4-BE49-F238E27FC236}">
                <a16:creationId xmlns:a16="http://schemas.microsoft.com/office/drawing/2014/main" id="{B9286888-49B9-4680-AD12-039D6814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3234547"/>
            <a:ext cx="5191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 lẽ lịch sự, lễ độ 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 có cặp từ xưng </a:t>
            </a:r>
            <a:r>
              <a:rPr lang="vi-VN" sz="32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20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cháu, thêm từ giúp sau từ mở thể hiện sự nhã nhặn, từ </a:t>
            </a:r>
            <a:r>
              <a:rPr lang="vi-VN" sz="32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thể hiện tình cảm thân mật.</a:t>
            </a:r>
          </a:p>
        </p:txBody>
      </p:sp>
    </p:spTree>
    <p:extLst>
      <p:ext uri="{BB962C8B-B14F-4D97-AF65-F5344CB8AC3E}">
        <p14:creationId xmlns:p14="http://schemas.microsoft.com/office/powerpoint/2010/main" val="35210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147085"/>
            <a:ext cx="86359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 dirty="0" err="1">
                <a:latin typeface="UTM Avo" panose="02040603050506020204" pitchFamily="18" charset="0"/>
              </a:rPr>
              <a:t>Bài</a:t>
            </a:r>
            <a:r>
              <a:rPr lang="en-US" sz="3600" b="1" u="sng" dirty="0">
                <a:latin typeface="UTM Avo" panose="02040603050506020204" pitchFamily="18" charset="0"/>
              </a:rPr>
              <a:t> 4 : </a:t>
            </a:r>
            <a:r>
              <a:rPr lang="en-US" sz="3600" b="1" dirty="0" err="1">
                <a:latin typeface="UTM Avo" panose="02040603050506020204" pitchFamily="18" charset="0"/>
              </a:rPr>
              <a:t>Đặt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câu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phù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hợp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với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các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tình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huống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sau</a:t>
            </a:r>
            <a:r>
              <a:rPr lang="en-US" sz="36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UTM Avo" panose="02040603050506020204" pitchFamily="18" charset="0"/>
              </a:rPr>
              <a:t>   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muốn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xin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tiền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bố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mua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quyển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sổ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ghi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chép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1" name="图片 9">
            <a:extLst>
              <a:ext uri="{FF2B5EF4-FFF2-40B4-BE49-F238E27FC236}">
                <a16:creationId xmlns:a16="http://schemas.microsoft.com/office/drawing/2014/main" id="{3C4C8D90-A2A4-423E-B7B7-DE6C7C71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60" y="2438311"/>
            <a:ext cx="2718135" cy="431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020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UTM Avo" panose="02040603050506020204" pitchFamily="18" charset="0"/>
              </a:rPr>
              <a:t>sổ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UTM Avo" panose="02040603050506020204" pitchFamily="18" charset="0"/>
              </a:rPr>
              <a:t>nhé !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椭圆 57">
            <a:extLst>
              <a:ext uri="{FF2B5EF4-FFF2-40B4-BE49-F238E27FC236}">
                <a16:creationId xmlns:a16="http://schemas.microsoft.com/office/drawing/2014/main" id="{84A588C5-26CB-9D48-99BF-EDFEB04FEA91}"/>
              </a:ext>
            </a:extLst>
          </p:cNvPr>
          <p:cNvSpPr/>
          <p:nvPr/>
        </p:nvSpPr>
        <p:spPr>
          <a:xfrm>
            <a:off x="218105" y="3443822"/>
            <a:ext cx="3305280" cy="3305280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FDF2BC6C-71FE-0047-87C8-3B1528515EBA}"/>
              </a:ext>
            </a:extLst>
          </p:cNvPr>
          <p:cNvSpPr/>
          <p:nvPr/>
        </p:nvSpPr>
        <p:spPr>
          <a:xfrm>
            <a:off x="8580532" y="-676492"/>
            <a:ext cx="4558134" cy="4558134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B177B0-9B8D-3342-B98F-62000893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12" y="492315"/>
            <a:ext cx="9001410" cy="5675668"/>
          </a:xfrm>
          <a:prstGeom prst="rect">
            <a:avLst/>
          </a:prstGeom>
        </p:spPr>
      </p:pic>
      <p:pic>
        <p:nvPicPr>
          <p:cNvPr id="8" name="image 207">
            <a:extLst>
              <a:ext uri="{FF2B5EF4-FFF2-40B4-BE49-F238E27FC236}">
                <a16:creationId xmlns:a16="http://schemas.microsoft.com/office/drawing/2014/main" id="{04CB7F4F-07FD-5D4E-BAB5-A4D4816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105" y="5969029"/>
            <a:ext cx="1505540" cy="780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8DEDCD-A0A0-467F-AA4F-7C6E03DFA174}"/>
              </a:ext>
            </a:extLst>
          </p:cNvPr>
          <p:cNvSpPr txBox="1"/>
          <p:nvPr/>
        </p:nvSpPr>
        <p:spPr>
          <a:xfrm>
            <a:off x="1870745" y="1032880"/>
            <a:ext cx="86359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4 : </a:t>
            </a:r>
            <a:r>
              <a:rPr lang="en-US" sz="3200" b="1" dirty="0" err="1">
                <a:latin typeface="UTM Avo" panose="02040603050506020204" pitchFamily="18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phù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hợp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với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tình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huống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sau</a:t>
            </a:r>
            <a:r>
              <a:rPr lang="en-US" sz="3200" b="1" dirty="0">
                <a:latin typeface="UTM Avo" panose="020406030505060202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b/ </a:t>
            </a:r>
            <a:r>
              <a:rPr lang="vi-VN" sz="3200" dirty="0">
                <a:solidFill>
                  <a:srgbClr val="0070C0"/>
                </a:solidFill>
                <a:latin typeface="UTM Avo" panose="02040603050506020204" pitchFamily="18" charset="0"/>
              </a:rPr>
              <a:t>Em đi học về nhà, nhưng nhà em chưa có ai về, em muốn ngồi nhờ bên nhà hàng xóm để chờ bố mẹ về.</a:t>
            </a:r>
            <a:endParaRPr lang="en-US" sz="32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图片 9">
            <a:extLst>
              <a:ext uri="{FF2B5EF4-FFF2-40B4-BE49-F238E27FC236}">
                <a16:creationId xmlns:a16="http://schemas.microsoft.com/office/drawing/2014/main" id="{3C4C8D90-A2A4-423E-B7B7-DE6C7C711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760" y="2438311"/>
            <a:ext cx="2718135" cy="431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8B76C0-9144-483C-A61D-9B18BA930B2A}"/>
              </a:ext>
            </a:extLst>
          </p:cNvPr>
          <p:cNvSpPr txBox="1"/>
          <p:nvPr/>
        </p:nvSpPr>
        <p:spPr>
          <a:xfrm>
            <a:off x="1870745" y="3871276"/>
            <a:ext cx="73850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Bác ơi, bác cho cháu ngồi nhờ bên nhà bác một lúc ạ !</a:t>
            </a:r>
          </a:p>
          <a:p>
            <a:pPr algn="just">
              <a:spcBef>
                <a:spcPct val="50000"/>
              </a:spcBef>
            </a:pP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Thưa bác, cháu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</a:rPr>
              <a:t> ngồi nhờ bên nhà bác ạ 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vi-VN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7">
            <a:extLst>
              <a:ext uri="{FF2B5EF4-FFF2-40B4-BE49-F238E27FC236}">
                <a16:creationId xmlns:a16="http://schemas.microsoft.com/office/drawing/2014/main" id="{127D73CA-B8B8-4417-8345-3F7273F8876A}"/>
              </a:ext>
            </a:extLst>
          </p:cNvPr>
          <p:cNvSpPr/>
          <p:nvPr/>
        </p:nvSpPr>
        <p:spPr>
          <a:xfrm>
            <a:off x="-584747" y="2344407"/>
            <a:ext cx="5380055" cy="5380055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928255" y="1156498"/>
            <a:ext cx="9033163" cy="3688621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69106F1-3C15-2642-B406-5A3925EE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26" y="-513072"/>
            <a:ext cx="13157202" cy="74009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639A2D-6D0A-4ECE-AE12-83822C7FC76D}"/>
              </a:ext>
            </a:extLst>
          </p:cNvPr>
          <p:cNvGrpSpPr/>
          <p:nvPr/>
        </p:nvGrpSpPr>
        <p:grpSpPr>
          <a:xfrm>
            <a:off x="853228" y="1296005"/>
            <a:ext cx="7482445" cy="3123694"/>
            <a:chOff x="853228" y="1296005"/>
            <a:chExt cx="7482445" cy="31236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E2777E-72F8-44E6-8251-D7A899ED191B}"/>
                </a:ext>
              </a:extLst>
            </p:cNvPr>
            <p:cNvSpPr txBox="1"/>
            <p:nvPr/>
          </p:nvSpPr>
          <p:spPr>
            <a:xfrm>
              <a:off x="853228" y="1296005"/>
              <a:ext cx="73761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latin typeface="UTM Colossalis" panose="02040603050506020204" pitchFamily="18" charset="0"/>
                </a:rPr>
                <a:t>CHÀO </a:t>
              </a:r>
            </a:p>
            <a:p>
              <a:pPr algn="ctr"/>
              <a:r>
                <a:rPr lang="en-US" sz="9600" dirty="0">
                  <a:latin typeface="UTM Colossalis" panose="02040603050506020204" pitchFamily="18" charset="0"/>
                </a:rPr>
                <a:t>TẠM BIỆT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05FB1C-B078-44F4-8BE9-CC47A69F0AD3}"/>
                </a:ext>
              </a:extLst>
            </p:cNvPr>
            <p:cNvSpPr txBox="1"/>
            <p:nvPr/>
          </p:nvSpPr>
          <p:spPr>
            <a:xfrm>
              <a:off x="959513" y="1372711"/>
              <a:ext cx="73761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Colossalis" panose="02040603050506020204" pitchFamily="18" charset="0"/>
                </a:rPr>
                <a:t>CHÀO </a:t>
              </a:r>
            </a:p>
            <a:p>
              <a:pPr algn="ctr"/>
              <a:r>
                <a:rPr lang="en-US" sz="9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Colossalis" panose="02040603050506020204" pitchFamily="18" charset="0"/>
                </a:rPr>
                <a:t>TẠM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3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415396" y="254103"/>
            <a:ext cx="6765477" cy="5303024"/>
            <a:chOff x="2805676" y="190603"/>
            <a:chExt cx="6765477" cy="53030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805676" y="2922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990505" y="190603"/>
              <a:ext cx="6580648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NHẬN</a:t>
              </a:r>
            </a:p>
            <a:p>
              <a:pPr algn="ctr"/>
              <a:r>
                <a:rPr kumimoji="1" lang="en-US" altLang="zh-CN" sz="16600" dirty="0">
                  <a:solidFill>
                    <a:srgbClr val="86A8B9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XÉT</a:t>
              </a:r>
              <a:endParaRPr kumimoji="1" lang="zh-CN" altLang="en-US" sz="16600" dirty="0">
                <a:solidFill>
                  <a:srgbClr val="86A8B9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5AE3B-D40A-4E51-A446-5B554633D5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17"/>
          <a:stretch/>
        </p:blipFill>
        <p:spPr>
          <a:xfrm>
            <a:off x="8376850" y="1367523"/>
            <a:ext cx="4020325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7A9A63C1-02E5-6F48-97E1-132140D70AC8}"/>
              </a:ext>
            </a:extLst>
          </p:cNvPr>
          <p:cNvSpPr/>
          <p:nvPr/>
        </p:nvSpPr>
        <p:spPr>
          <a:xfrm>
            <a:off x="-742950" y="4186237"/>
            <a:ext cx="3557588" cy="3557588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6628351-7C06-4643-A9A8-52139CD21A82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956C42B-DF45-AE47-9EB1-C471F81F8936}"/>
              </a:ext>
            </a:extLst>
          </p:cNvPr>
          <p:cNvSpPr/>
          <p:nvPr/>
        </p:nvSpPr>
        <p:spPr>
          <a:xfrm>
            <a:off x="317501" y="266701"/>
            <a:ext cx="11557000" cy="6350000"/>
          </a:xfrm>
          <a:prstGeom prst="roundRect">
            <a:avLst>
              <a:gd name="adj" fmla="val 11816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8F0AE-25FF-4BE6-93F6-0553973E2B61}"/>
              </a:ext>
            </a:extLst>
          </p:cNvPr>
          <p:cNvSpPr/>
          <p:nvPr/>
        </p:nvSpPr>
        <p:spPr>
          <a:xfrm>
            <a:off x="0" y="2354321"/>
            <a:ext cx="12192000" cy="1917490"/>
          </a:xfrm>
          <a:prstGeom prst="rect">
            <a:avLst/>
          </a:prstGeom>
          <a:solidFill>
            <a:schemeClr val="dk1">
              <a:alpha val="7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câu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yêu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cầu</a:t>
            </a:r>
            <a:r>
              <a:rPr lang="en-US" sz="4000" b="1" dirty="0"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</a:rPr>
              <a:t>đề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nghị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000" b="1" dirty="0" err="1">
                <a:latin typeface="UTM Avo" panose="02040603050506020204" pitchFamily="18" charset="0"/>
              </a:rPr>
              <a:t>trong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mẩu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chuyện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trên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6596F-CE99-408A-93A7-45BA179DCD7B}"/>
              </a:ext>
            </a:extLst>
          </p:cNvPr>
          <p:cNvSpPr/>
          <p:nvPr/>
        </p:nvSpPr>
        <p:spPr>
          <a:xfrm>
            <a:off x="1346798" y="1396747"/>
            <a:ext cx="3375498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71F2E-A9CC-4EA0-8338-F7427777921D}"/>
              </a:ext>
            </a:extLst>
          </p:cNvPr>
          <p:cNvSpPr/>
          <p:nvPr/>
        </p:nvSpPr>
        <p:spPr>
          <a:xfrm>
            <a:off x="4837021" y="1396747"/>
            <a:ext cx="4087623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B06FF4-22C9-4C1A-88AB-7B3B6D72EA7C}"/>
              </a:ext>
            </a:extLst>
          </p:cNvPr>
          <p:cNvSpPr/>
          <p:nvPr/>
        </p:nvSpPr>
        <p:spPr>
          <a:xfrm>
            <a:off x="1333986" y="2891725"/>
            <a:ext cx="5554494" cy="354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F803F4-274B-4FC1-9E04-5F4030CA9CF8}"/>
              </a:ext>
            </a:extLst>
          </p:cNvPr>
          <p:cNvSpPr/>
          <p:nvPr/>
        </p:nvSpPr>
        <p:spPr>
          <a:xfrm>
            <a:off x="4580105" y="4219315"/>
            <a:ext cx="5131341" cy="354232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9740F8-FDE4-434F-9475-2FE0BF0DE3C8}"/>
              </a:ext>
            </a:extLst>
          </p:cNvPr>
          <p:cNvSpPr/>
          <p:nvPr/>
        </p:nvSpPr>
        <p:spPr>
          <a:xfrm>
            <a:off x="2814638" y="4579497"/>
            <a:ext cx="3369014" cy="354232"/>
          </a:xfrm>
          <a:prstGeom prst="rect">
            <a:avLst/>
          </a:prstGeom>
          <a:solidFill>
            <a:srgbClr val="FF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D883C-CC4C-4347-8308-52AC6FBC01AF}"/>
              </a:ext>
            </a:extLst>
          </p:cNvPr>
          <p:cNvSpPr txBox="1"/>
          <p:nvPr/>
        </p:nvSpPr>
        <p:spPr>
          <a:xfrm>
            <a:off x="202775" y="524746"/>
            <a:ext cx="11557000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		</a:t>
            </a:r>
            <a:r>
              <a:rPr lang="en-US" sz="2200" dirty="0" err="1">
                <a:latin typeface="UTM Avo" panose="02040603050506020204" pitchFamily="18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sớm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mới</a:t>
            </a:r>
            <a:r>
              <a:rPr lang="en-US" sz="2200" dirty="0">
                <a:latin typeface="UTM Avo" panose="02040603050506020204" pitchFamily="18" charset="0"/>
              </a:rPr>
              <a:t> “</a:t>
            </a:r>
            <a:r>
              <a:rPr lang="en-US" sz="2200" dirty="0" err="1">
                <a:latin typeface="UTM Avo" panose="02040603050506020204" pitchFamily="18" charset="0"/>
              </a:rPr>
              <a:t>nhập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cư</a:t>
            </a:r>
            <a:r>
              <a:rPr lang="en-US" sz="2200" dirty="0">
                <a:latin typeface="UTM Avo" panose="02040603050506020204" pitchFamily="18" charset="0"/>
              </a:rPr>
              <a:t>”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xóm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chiếc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sửa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Hai.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hất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hàm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bảo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err="1">
                <a:latin typeface="UTM Avo" panose="02040603050506020204" pitchFamily="18" charset="0"/>
              </a:rPr>
              <a:t>bác</a:t>
            </a:r>
            <a:r>
              <a:rPr lang="en-US" sz="2200">
                <a:latin typeface="UTM Avo" panose="02040603050506020204" pitchFamily="18" charset="0"/>
              </a:rPr>
              <a:t> </a:t>
            </a:r>
            <a:r>
              <a:rPr lang="en-US" sz="2200" smtClean="0">
                <a:latin typeface="UTM Avo" panose="02040603050506020204" pitchFamily="18" charset="0"/>
              </a:rPr>
              <a:t>Hai :</a:t>
            </a:r>
            <a:endParaRPr lang="en-US" sz="2200" dirty="0">
              <a:latin typeface="UTM Avo" panose="020406030505060202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</a:t>
            </a:r>
            <a:r>
              <a:rPr lang="en-US" sz="2200" smtClean="0">
                <a:latin typeface="UTM Avo" panose="02040603050506020204" pitchFamily="18" charset="0"/>
              </a:rPr>
              <a:t>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bánh </a:t>
            </a:r>
            <a:r>
              <a:rPr lang="en-US" sz="2200" dirty="0" err="1">
                <a:latin typeface="UTM Avo" panose="02040603050506020204" pitchFamily="18" charset="0"/>
              </a:rPr>
              <a:t>trước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Nhanh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lên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trễ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giờ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	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</a:t>
            </a:r>
            <a:r>
              <a:rPr lang="en-US" sz="2200" dirty="0" err="1">
                <a:latin typeface="UTM Avo" panose="02040603050506020204" pitchFamily="18" charset="0"/>
              </a:rPr>
              <a:t>nhìn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thằng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Hùng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</a:t>
            </a:r>
            <a:r>
              <a:rPr lang="en-US" sz="2200" smtClean="0">
                <a:latin typeface="UTM Avo" panose="02040603050506020204" pitchFamily="18" charset="0"/>
              </a:rPr>
              <a:t>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Tiệm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thuê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 </a:t>
            </a:r>
            <a:r>
              <a:rPr lang="en-US" sz="2200" smtClean="0">
                <a:latin typeface="UTM Avo" panose="02040603050506020204" pitchFamily="18" charset="0"/>
              </a:rPr>
              <a:t>       -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tôi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lấy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vậy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		</a:t>
            </a:r>
            <a:r>
              <a:rPr lang="en-US" sz="2200" dirty="0" err="1">
                <a:latin typeface="UTM Avo" panose="02040603050506020204" pitchFamily="18" charset="0"/>
              </a:rPr>
              <a:t>Vừa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lúc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ấy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Hoa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nhà</a:t>
            </a:r>
            <a:r>
              <a:rPr lang="en-US" sz="2200" dirty="0">
                <a:latin typeface="UTM Avo" panose="02040603050506020204" pitchFamily="18" charset="0"/>
              </a:rPr>
              <a:t> ở </a:t>
            </a:r>
            <a:r>
              <a:rPr lang="en-US" sz="2200" dirty="0" err="1">
                <a:latin typeface="UTM Avo" panose="02040603050506020204" pitchFamily="18" charset="0"/>
              </a:rPr>
              <a:t>cuối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ngõ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cũng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dắt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xe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đạp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chạy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rít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hỏi</a:t>
            </a:r>
            <a:r>
              <a:rPr lang="en-US" sz="2200" dirty="0">
                <a:latin typeface="UTM Avo" panose="020406030505060202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>
                <a:latin typeface="UTM Avo" panose="02040603050506020204" pitchFamily="18" charset="0"/>
              </a:rPr>
              <a:t>    </a:t>
            </a:r>
            <a:r>
              <a:rPr lang="en-US" sz="2200" smtClean="0">
                <a:latin typeface="UTM Avo" panose="02040603050506020204" pitchFamily="18" charset="0"/>
              </a:rPr>
              <a:t>        </a:t>
            </a:r>
            <a:r>
              <a:rPr lang="en-US" sz="2200" dirty="0">
                <a:latin typeface="UTM Avo" panose="02040603050506020204" pitchFamily="18" charset="0"/>
              </a:rPr>
              <a:t>-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Hai ạ !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mượn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nhé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Chiều</a:t>
            </a:r>
            <a:r>
              <a:rPr lang="en-US" sz="2200" dirty="0">
                <a:latin typeface="UTM Avo" panose="02040603050506020204" pitchFamily="18" charset="0"/>
              </a:rPr>
              <a:t> nay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học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về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coi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dùm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nghe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hổng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sao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nó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cứ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xì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hoài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</a:t>
            </a:r>
            <a:r>
              <a:rPr lang="en-US" sz="2200" dirty="0" err="1">
                <a:latin typeface="UTM Avo" panose="02040603050506020204" pitchFamily="18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rồi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Nào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để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cho</a:t>
            </a:r>
            <a:r>
              <a:rPr lang="en-US" sz="2200" dirty="0">
                <a:latin typeface="UTM Avo" panose="02040603050506020204" pitchFamily="18" charset="0"/>
              </a:rPr>
              <a:t>.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</a:rPr>
              <a:t> con </a:t>
            </a:r>
            <a:r>
              <a:rPr lang="en-US" sz="2200" dirty="0" err="1">
                <a:latin typeface="UTM Avo" panose="02040603050506020204" pitchFamily="18" charset="0"/>
              </a:rPr>
              <a:t>gái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biết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bơm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err="1">
                <a:latin typeface="UTM Avo" panose="02040603050506020204" pitchFamily="18" charset="0"/>
              </a:rPr>
              <a:t>mà</a:t>
            </a:r>
            <a:r>
              <a:rPr lang="en-US" sz="2200">
                <a:latin typeface="UTM Avo" panose="02040603050506020204" pitchFamily="18" charset="0"/>
              </a:rPr>
              <a:t> </a:t>
            </a:r>
            <a:r>
              <a:rPr lang="en-US" sz="2200" smtClean="0">
                <a:latin typeface="UTM Avo" panose="02040603050506020204" pitchFamily="18" charset="0"/>
              </a:rPr>
              <a:t>bơm !</a:t>
            </a:r>
            <a:endParaRPr lang="en-US" sz="2200" dirty="0">
              <a:latin typeface="UTM Avo" panose="020406030505060202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-  </a:t>
            </a:r>
            <a:r>
              <a:rPr lang="en-US" sz="2200" dirty="0" err="1">
                <a:latin typeface="UTM Avo" panose="02040603050506020204" pitchFamily="18" charset="0"/>
              </a:rPr>
              <a:t>Cháu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cảm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ơn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bác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nhiều</a:t>
            </a:r>
            <a:r>
              <a:rPr lang="en-US" sz="2200" dirty="0"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dirty="0">
                <a:latin typeface="UTM Avo" panose="02040603050506020204" pitchFamily="18" charset="0"/>
              </a:rPr>
              <a:t>                                                                                  </a:t>
            </a:r>
            <a:r>
              <a:rPr lang="en-US" sz="2200" i="1" dirty="0">
                <a:latin typeface="UTM Avo" panose="02040603050506020204" pitchFamily="18" charset="0"/>
              </a:rPr>
              <a:t> Theo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b="1" dirty="0">
                <a:latin typeface="UTM Avo" panose="02040603050506020204" pitchFamily="18" charset="0"/>
              </a:rPr>
              <a:t>THÀNH LONG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7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3" grpId="1" animBg="1"/>
      <p:bldP spid="4" grpId="0" animBg="1"/>
      <p:bldP spid="9" grpId="0" animBg="1"/>
      <p:bldP spid="13" grpId="0" animBg="1"/>
      <p:bldP spid="14" grpId="0" animBg="1"/>
      <p:bldP spid="1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595720CB-C278-8B4A-B023-2AC9011010E4}"/>
              </a:ext>
            </a:extLst>
          </p:cNvPr>
          <p:cNvSpPr/>
          <p:nvPr/>
        </p:nvSpPr>
        <p:spPr>
          <a:xfrm>
            <a:off x="-1845064" y="1972446"/>
            <a:ext cx="7551643" cy="7551643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椭圆 2">
            <a:extLst>
              <a:ext uri="{FF2B5EF4-FFF2-40B4-BE49-F238E27FC236}">
                <a16:creationId xmlns:a16="http://schemas.microsoft.com/office/drawing/2014/main" id="{BE51845C-20B2-4214-B4DA-8E586DD9AB05}"/>
              </a:ext>
            </a:extLst>
          </p:cNvPr>
          <p:cNvSpPr/>
          <p:nvPr/>
        </p:nvSpPr>
        <p:spPr>
          <a:xfrm>
            <a:off x="6485423" y="-2236388"/>
            <a:ext cx="7551643" cy="7551643"/>
          </a:xfrm>
          <a:prstGeom prst="ellipse">
            <a:avLst/>
          </a:prstGeom>
          <a:solidFill>
            <a:srgbClr val="F9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E1035-3909-4102-A4A2-B30DC36F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464" y="2422187"/>
            <a:ext cx="9115551" cy="481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0DB7EA-96AF-45B9-B1CD-5CAA2B7B56FD}"/>
              </a:ext>
            </a:extLst>
          </p:cNvPr>
          <p:cNvSpPr txBox="1"/>
          <p:nvPr/>
        </p:nvSpPr>
        <p:spPr>
          <a:xfrm>
            <a:off x="-233464" y="130018"/>
            <a:ext cx="13093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nhận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xét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hai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Hùng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787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5">
            <a:extLst>
              <a:ext uri="{FF2B5EF4-FFF2-40B4-BE49-F238E27FC236}">
                <a16:creationId xmlns:a16="http://schemas.microsoft.com/office/drawing/2014/main" id="{5D5F069C-0510-47F2-AE80-F1EA1BD6C432}"/>
              </a:ext>
            </a:extLst>
          </p:cNvPr>
          <p:cNvSpPr/>
          <p:nvPr/>
        </p:nvSpPr>
        <p:spPr>
          <a:xfrm>
            <a:off x="-1830686" y="4023272"/>
            <a:ext cx="4640129" cy="4640129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105016" y="-1117740"/>
            <a:ext cx="6225175" cy="6225175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242658" y="228539"/>
            <a:ext cx="11595049" cy="645014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22" name="Group 131">
            <a:extLst>
              <a:ext uri="{FF2B5EF4-FFF2-40B4-BE49-F238E27FC236}">
                <a16:creationId xmlns:a16="http://schemas.microsoft.com/office/drawing/2014/main" id="{C8F3CB92-04AC-42E8-8FA1-17EA3549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70435"/>
              </p:ext>
            </p:extLst>
          </p:nvPr>
        </p:nvGraphicFramePr>
        <p:xfrm>
          <a:off x="460647" y="412591"/>
          <a:ext cx="11127036" cy="6032818"/>
        </p:xfrm>
        <a:graphic>
          <a:graphicData uri="http://schemas.openxmlformats.org/drawingml/2006/table">
            <a:tbl>
              <a:tblPr/>
              <a:tblGrid>
                <a:gridCol w="5563518">
                  <a:extLst>
                    <a:ext uri="{9D8B030D-6E8A-4147-A177-3AD203B41FA5}">
                      <a16:colId xmlns:a16="http://schemas.microsoft.com/office/drawing/2014/main" val="104380038"/>
                    </a:ext>
                  </a:extLst>
                </a:gridCol>
                <a:gridCol w="5563518">
                  <a:extLst>
                    <a:ext uri="{9D8B030D-6E8A-4147-A177-3AD203B41FA5}">
                      <a16:colId xmlns:a16="http://schemas.microsoft.com/office/drawing/2014/main" val="4059550423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Hùng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Những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câu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thể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hiện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lời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yêu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cầu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,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đề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nghị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của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 </a:t>
                      </a:r>
                      <a:r>
                        <a:rPr kumimoji="0" lang="en-US" altLang="en-US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Hoa</a:t>
                      </a: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B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12727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285374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3399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124175"/>
                  </a:ext>
                </a:extLst>
              </a:tr>
              <a:tr h="8969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03175"/>
                  </a:ext>
                </a:extLst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53553"/>
                  </a:ext>
                </a:extLst>
              </a:tr>
            </a:tbl>
          </a:graphicData>
        </a:graphic>
      </p:graphicFrame>
      <p:sp>
        <p:nvSpPr>
          <p:cNvPr id="23" name="Text Box 121">
            <a:extLst>
              <a:ext uri="{FF2B5EF4-FFF2-40B4-BE49-F238E27FC236}">
                <a16:creationId xmlns:a16="http://schemas.microsoft.com/office/drawing/2014/main" id="{D2125CE7-1C73-4ED7-9C7C-80C63E4C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1415807"/>
            <a:ext cx="499779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bánh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25" name="Text Box 122">
            <a:extLst>
              <a:ext uri="{FF2B5EF4-FFF2-40B4-BE49-F238E27FC236}">
                <a16:creationId xmlns:a16="http://schemas.microsoft.com/office/drawing/2014/main" id="{00736B00-2D32-4470-864F-EBC6A70C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2" y="2218545"/>
            <a:ext cx="537499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Nhanh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trễ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rồi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2E64EA1B-D111-40ED-99B0-F3116F58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47" y="2865597"/>
            <a:ext cx="53749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tôi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lấy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vậy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7" name="Text Box 124">
            <a:extLst>
              <a:ext uri="{FF2B5EF4-FFF2-40B4-BE49-F238E27FC236}">
                <a16:creationId xmlns:a16="http://schemas.microsoft.com/office/drawing/2014/main" id="{FFDAD545-0E4B-4025-861D-889C7BAE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1247532"/>
            <a:ext cx="5374989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cái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nhé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Text Box 125">
            <a:extLst>
              <a:ext uri="{FF2B5EF4-FFF2-40B4-BE49-F238E27FC236}">
                <a16:creationId xmlns:a16="http://schemas.microsoft.com/office/drawing/2014/main" id="{1FC6BA81-24BF-4B2A-AA9B-354E3075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60" y="2218545"/>
            <a:ext cx="5374989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coi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giùm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cháu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rgbClr val="000066"/>
                </a:solidFill>
                <a:latin typeface="UTM Avo" panose="02040603050506020204" pitchFamily="18" charset="0"/>
              </a:rPr>
              <a:t>nghe</a:t>
            </a:r>
            <a:r>
              <a:rPr lang="en-US" altLang="en-US" sz="2500" dirty="0">
                <a:solidFill>
                  <a:srgbClr val="000066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FC6AA7AF-1B78-44EC-BE56-701CDCB3A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38" y="3668335"/>
            <a:ext cx="109264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nhờ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983C5F55-EA08-4BBA-8EE4-1CC5ECD4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2" y="4654575"/>
            <a:ext cx="539531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phật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ý,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bơm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31" name="Text Box 130">
            <a:extLst>
              <a:ext uri="{FF2B5EF4-FFF2-40B4-BE49-F238E27FC236}">
                <a16:creationId xmlns:a16="http://schemas.microsoft.com/office/drawing/2014/main" id="{D65DDFC0-FE5E-4E97-BF90-D51C75DD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381" y="4622442"/>
            <a:ext cx="544769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năng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2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Hai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vẻ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altLang="en-US" sz="2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1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id="{4FE00E75-3B46-CA45-A10D-AE1956F2D7E4}"/>
              </a:ext>
            </a:extLst>
          </p:cNvPr>
          <p:cNvSpPr/>
          <p:nvPr/>
        </p:nvSpPr>
        <p:spPr>
          <a:xfrm>
            <a:off x="-1313403" y="-346823"/>
            <a:ext cx="7551643" cy="7551643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816CFD6-469B-D64D-B863-D327F42D0583}"/>
              </a:ext>
            </a:extLst>
          </p:cNvPr>
          <p:cNvSpPr/>
          <p:nvPr/>
        </p:nvSpPr>
        <p:spPr>
          <a:xfrm>
            <a:off x="9344025" y="-542926"/>
            <a:ext cx="3286992" cy="3286992"/>
          </a:xfrm>
          <a:prstGeom prst="ellipse">
            <a:avLst/>
          </a:prstGeom>
          <a:solidFill>
            <a:srgbClr val="BFC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2EAB75C9-67B7-A543-A13D-F9F7FE02CD7D}"/>
              </a:ext>
            </a:extLst>
          </p:cNvPr>
          <p:cNvSpPr/>
          <p:nvPr/>
        </p:nvSpPr>
        <p:spPr>
          <a:xfrm>
            <a:off x="5242560" y="1015999"/>
            <a:ext cx="6158865" cy="5215689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298450" h="571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23" name="image 906">
            <a:extLst>
              <a:ext uri="{FF2B5EF4-FFF2-40B4-BE49-F238E27FC236}">
                <a16:creationId xmlns:a16="http://schemas.microsoft.com/office/drawing/2014/main" id="{00089A6A-0E95-DB4E-A4CF-C732ADF32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14000" y="4701628"/>
            <a:ext cx="1602221" cy="208606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0CE4445-5D22-41A3-9F75-659D7CFE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419" y="1450079"/>
            <a:ext cx="567626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giữa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trống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cộc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lốc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sự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kính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nhẹ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27A76-D887-46A5-8D1C-6919C50FE0FA}"/>
              </a:ext>
            </a:extLst>
          </p:cNvPr>
          <p:cNvSpPr txBox="1"/>
          <p:nvPr/>
        </p:nvSpPr>
        <p:spPr>
          <a:xfrm>
            <a:off x="412116" y="2028616"/>
            <a:ext cx="45415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Theo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như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thế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nào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831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>
            <a:extLst>
              <a:ext uri="{FF2B5EF4-FFF2-40B4-BE49-F238E27FC236}">
                <a16:creationId xmlns:a16="http://schemas.microsoft.com/office/drawing/2014/main" id="{280C9788-9604-6549-8D09-8F95A8D117F0}"/>
              </a:ext>
            </a:extLst>
          </p:cNvPr>
          <p:cNvSpPr/>
          <p:nvPr/>
        </p:nvSpPr>
        <p:spPr>
          <a:xfrm>
            <a:off x="-737850" y="-1523444"/>
            <a:ext cx="6290058" cy="589700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96BAD9C2-B71B-F34F-84F0-9D8CDAA0E659}"/>
              </a:ext>
            </a:extLst>
          </p:cNvPr>
          <p:cNvSpPr/>
          <p:nvPr/>
        </p:nvSpPr>
        <p:spPr>
          <a:xfrm>
            <a:off x="10307782" y="5211116"/>
            <a:ext cx="2871477" cy="2871477"/>
          </a:xfrm>
          <a:prstGeom prst="ellipse">
            <a:avLst/>
          </a:prstGeom>
          <a:solidFill>
            <a:srgbClr val="FEE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FA8878-9D5E-4249-B132-240B568A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45" y="3770726"/>
            <a:ext cx="4687873" cy="3419726"/>
          </a:xfrm>
          <a:prstGeom prst="rect">
            <a:avLst/>
          </a:prstGeom>
          <a:effectLst>
            <a:outerShdw blurRad="50800" sx="103000" sy="103000" algn="tl" rotWithShape="0">
              <a:prstClr val="black">
                <a:alpha val="8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240C4C6-1A19-4FAB-90EF-ED0190A0DF39}"/>
              </a:ext>
            </a:extLst>
          </p:cNvPr>
          <p:cNvGrpSpPr/>
          <p:nvPr/>
        </p:nvGrpSpPr>
        <p:grpSpPr>
          <a:xfrm>
            <a:off x="239050" y="300732"/>
            <a:ext cx="5313158" cy="3128268"/>
            <a:chOff x="437402" y="679136"/>
            <a:chExt cx="4637868" cy="31282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33425A-9E36-42D2-B972-FA372A3F0B9E}"/>
                </a:ext>
              </a:extLst>
            </p:cNvPr>
            <p:cNvSpPr txBox="1"/>
            <p:nvPr/>
          </p:nvSpPr>
          <p:spPr>
            <a:xfrm>
              <a:off x="437402" y="76041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UTM Colossalis" panose="02040603050506020204" pitchFamily="18" charset="0"/>
                </a:rPr>
                <a:t>GHI NHỚ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79224D-4764-4064-A3BE-2BD744912017}"/>
                </a:ext>
              </a:extLst>
            </p:cNvPr>
            <p:cNvSpPr txBox="1"/>
            <p:nvPr/>
          </p:nvSpPr>
          <p:spPr>
            <a:xfrm>
              <a:off x="518682" y="679136"/>
              <a:ext cx="455658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UTM Colossalis" panose="02040603050506020204" pitchFamily="18" charset="0"/>
                </a:rPr>
                <a:t>GHI NHỚ</a:t>
              </a:r>
            </a:p>
          </p:txBody>
        </p:sp>
      </p:grpSp>
      <p:sp>
        <p:nvSpPr>
          <p:cNvPr id="36" name="Text Box 5">
            <a:extLst>
              <a:ext uri="{FF2B5EF4-FFF2-40B4-BE49-F238E27FC236}">
                <a16:creationId xmlns:a16="http://schemas.microsoft.com/office/drawing/2014/main" id="{0F68A9D3-05DD-4E77-90F5-142B4329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75" y="1911092"/>
            <a:ext cx="11059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Khi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Muốn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lời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lịch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sự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cần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cách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xưng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hô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phù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hợp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thêm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hoặc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làm</a:t>
            </a:r>
            <a:r>
              <a:rPr lang="en-US" altLang="en-US" sz="3200" b="1" i="1" dirty="0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ơn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giùm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,…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hỏi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đề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nghị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4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A99">
            <a:alpha val="715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C5908B-DC4F-43B4-8E0A-E4EAA39E0140}"/>
              </a:ext>
            </a:extLst>
          </p:cNvPr>
          <p:cNvGrpSpPr/>
          <p:nvPr/>
        </p:nvGrpSpPr>
        <p:grpSpPr>
          <a:xfrm>
            <a:off x="0" y="55388"/>
            <a:ext cx="12510244" cy="6747223"/>
            <a:chOff x="0" y="55388"/>
            <a:chExt cx="12510244" cy="67472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538C1FE-D1BD-5349-8559-AF3EE2CB2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t="21551"/>
            <a:stretch/>
          </p:blipFill>
          <p:spPr>
            <a:xfrm>
              <a:off x="0" y="55388"/>
              <a:ext cx="12510244" cy="6747223"/>
            </a:xfrm>
            <a:prstGeom prst="rect">
              <a:avLst/>
            </a:prstGeom>
            <a:effectLst>
              <a:outerShdw blurRad="50800" dist="270219" dir="5400000" sx="97399" sy="97399" algn="t" rotWithShape="0">
                <a:srgbClr val="FFB585">
                  <a:alpha val="19583"/>
                </a:srgbClr>
              </a:outerShdw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AD7BC94-742B-0E4E-8675-669491DBC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1801" y="2677779"/>
              <a:ext cx="1022999" cy="3183883"/>
            </a:xfrm>
            <a:prstGeom prst="rect">
              <a:avLst/>
            </a:prstGeom>
          </p:spPr>
        </p:pic>
      </p:grpSp>
      <p:pic>
        <p:nvPicPr>
          <p:cNvPr id="8" name="image 205">
            <a:extLst>
              <a:ext uri="{FF2B5EF4-FFF2-40B4-BE49-F238E27FC236}">
                <a16:creationId xmlns:a16="http://schemas.microsoft.com/office/drawing/2014/main" id="{CB9D280E-269F-704C-A700-D18781DB30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52013" y="631477"/>
            <a:ext cx="1270000" cy="558800"/>
          </a:xfrm>
          <a:prstGeom prst="rect">
            <a:avLst/>
          </a:prstGeom>
        </p:spPr>
      </p:pic>
      <p:pic>
        <p:nvPicPr>
          <p:cNvPr id="9" name="image 204">
            <a:extLst>
              <a:ext uri="{FF2B5EF4-FFF2-40B4-BE49-F238E27FC236}">
                <a16:creationId xmlns:a16="http://schemas.microsoft.com/office/drawing/2014/main" id="{401E52ED-8379-3642-BD67-5AA015BF73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0816" y="517177"/>
            <a:ext cx="1549400" cy="673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7ED8196-BBC5-43C7-A15B-D3FF3029E6CE}"/>
              </a:ext>
            </a:extLst>
          </p:cNvPr>
          <p:cNvGrpSpPr/>
          <p:nvPr/>
        </p:nvGrpSpPr>
        <p:grpSpPr>
          <a:xfrm>
            <a:off x="2332814" y="457303"/>
            <a:ext cx="7267336" cy="5201424"/>
            <a:chOff x="2538265" y="292203"/>
            <a:chExt cx="7267336" cy="520142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91D49-66F1-D24E-8E1A-8FBD4ED8D260}"/>
                </a:ext>
              </a:extLst>
            </p:cNvPr>
            <p:cNvSpPr txBox="1"/>
            <p:nvPr/>
          </p:nvSpPr>
          <p:spPr>
            <a:xfrm>
              <a:off x="2538265" y="292203"/>
              <a:ext cx="7115473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TẬP</a:t>
              </a:r>
              <a:endParaRPr kumimoji="1" lang="zh-CN" altLang="en-US" sz="16600" dirty="0"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D69D3CD6-701F-4CC9-B976-0F6B904076D9}"/>
                </a:ext>
              </a:extLst>
            </p:cNvPr>
            <p:cNvSpPr txBox="1"/>
            <p:nvPr/>
          </p:nvSpPr>
          <p:spPr>
            <a:xfrm>
              <a:off x="2690128" y="292203"/>
              <a:ext cx="7115473" cy="5201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LUYỆN</a:t>
              </a:r>
            </a:p>
            <a:p>
              <a:pPr algn="ctr"/>
              <a:r>
                <a:rPr kumimoji="1" lang="en-US" altLang="zh-CN" sz="16600" dirty="0">
                  <a:solidFill>
                    <a:srgbClr val="FFC000"/>
                  </a:solidFill>
                  <a:latin typeface="UTM Sharnay" panose="02040603050506020204" pitchFamily="18" charset="0"/>
                  <a:ea typeface="Source Han Sans CN Heavy" panose="020B0500000000000000" pitchFamily="34" charset="-128"/>
                </a:rPr>
                <a:t>TẬP</a:t>
              </a:r>
              <a:endParaRPr kumimoji="1" lang="zh-CN" altLang="en-US" sz="16600" dirty="0">
                <a:solidFill>
                  <a:srgbClr val="FFC000"/>
                </a:solidFill>
                <a:latin typeface="UTM Sharnay" panose="02040603050506020204" pitchFamily="18" charset="0"/>
                <a:ea typeface="Source Han Sans CN Heavy" panose="020B0500000000000000" pitchFamily="34" charset="-128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2C110-2930-456F-944B-AD37500B1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140" y="2299159"/>
            <a:ext cx="3635967" cy="46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30CBD640-4C1C-C345-9F1E-756053C841E8}"/>
              </a:ext>
            </a:extLst>
          </p:cNvPr>
          <p:cNvSpPr/>
          <p:nvPr/>
        </p:nvSpPr>
        <p:spPr>
          <a:xfrm>
            <a:off x="8645158" y="-513072"/>
            <a:ext cx="4640129" cy="4640129"/>
          </a:xfrm>
          <a:prstGeom prst="ellipse">
            <a:avLst/>
          </a:prstGeom>
          <a:solidFill>
            <a:srgbClr val="F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0D0BD58-3506-E54C-8689-01F2BF2180BC}"/>
              </a:ext>
            </a:extLst>
          </p:cNvPr>
          <p:cNvSpPr/>
          <p:nvPr/>
        </p:nvSpPr>
        <p:spPr>
          <a:xfrm>
            <a:off x="354215" y="430405"/>
            <a:ext cx="11116425" cy="4817582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 prstMaterial="matte">
            <a:bevelT w="184150" h="31750" prst="coolSlant"/>
            <a:bevelB/>
            <a:extrusionClr>
              <a:srgbClr val="F89A99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DBB9BDA-ACAC-4EAA-B482-B19184FD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87" y="833120"/>
            <a:ext cx="108000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latin typeface="UTM Avo" panose="02040603050506020204" pitchFamily="18" charset="0"/>
              </a:rPr>
              <a:t>Bài</a:t>
            </a:r>
            <a:r>
              <a:rPr lang="en-US" sz="3200" b="1" u="sng" dirty="0">
                <a:latin typeface="UTM Avo" panose="02040603050506020204" pitchFamily="18" charset="0"/>
              </a:rPr>
              <a:t> 1</a:t>
            </a:r>
            <a:r>
              <a:rPr lang="en-US" sz="3200" b="1" dirty="0">
                <a:latin typeface="UTM Avo" panose="02040603050506020204" pitchFamily="18" charset="0"/>
              </a:rPr>
              <a:t>. Khi </a:t>
            </a:r>
            <a:r>
              <a:rPr lang="en-US" sz="3200" b="1" dirty="0" err="1">
                <a:latin typeface="UTM Avo" panose="02040603050506020204" pitchFamily="18" charset="0"/>
              </a:rPr>
              <a:t>muốn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mượn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bạn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bút</a:t>
            </a:r>
            <a:r>
              <a:rPr lang="en-US" sz="3200" b="1" dirty="0"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latin typeface="UTM Avo" panose="02040603050506020204" pitchFamily="18" charset="0"/>
              </a:rPr>
              <a:t>em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có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thể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chọn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cách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nói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</a:rPr>
              <a:t>nào</a:t>
            </a:r>
            <a:r>
              <a:rPr lang="en-US" sz="3200" b="1" dirty="0" smtClean="0">
                <a:latin typeface="UTM Avo" panose="02040603050506020204" pitchFamily="18" charset="0"/>
              </a:rPr>
              <a:t> ?</a:t>
            </a:r>
            <a:endParaRPr lang="en-US" sz="3200" b="1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a. Cho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bút</a:t>
            </a:r>
            <a:r>
              <a:rPr lang="en-US" sz="3200" dirty="0" smtClean="0">
                <a:latin typeface="UTM Avo" panose="02040603050506020204" pitchFamily="18" charset="0"/>
              </a:rPr>
              <a:t>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b.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bút</a:t>
            </a:r>
            <a:r>
              <a:rPr lang="en-US" sz="3200" dirty="0" smtClean="0">
                <a:latin typeface="UTM Avo" panose="02040603050506020204" pitchFamily="18" charset="0"/>
              </a:rPr>
              <a:t> !</a:t>
            </a:r>
            <a:endParaRPr lang="en-US" sz="3200" dirty="0"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UTM Avo" panose="02040603050506020204" pitchFamily="18" charset="0"/>
              </a:rPr>
              <a:t>     c. Lan </a:t>
            </a:r>
            <a:r>
              <a:rPr lang="en-US" sz="3200" dirty="0" err="1">
                <a:latin typeface="UTM Avo" panose="02040603050506020204" pitchFamily="18" charset="0"/>
              </a:rPr>
              <a:t>ơi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cậu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có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tớ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mượn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bút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được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không</a:t>
            </a:r>
            <a:r>
              <a:rPr lang="en-US" sz="3200" dirty="0" smtClean="0">
                <a:latin typeface="UTM Avo" panose="02040603050506020204" pitchFamily="18" charset="0"/>
              </a:rPr>
              <a:t> ?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89EC95-D4F4-4686-95E6-0D671311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15" y="4127056"/>
            <a:ext cx="5692766" cy="30045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64A251D-3F55-4C01-8BE7-95F5DFBD3184}"/>
              </a:ext>
            </a:extLst>
          </p:cNvPr>
          <p:cNvSpPr/>
          <p:nvPr/>
        </p:nvSpPr>
        <p:spPr>
          <a:xfrm>
            <a:off x="1005840" y="2813796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B660B4-55C9-4702-AEC4-98C0454AB280}"/>
              </a:ext>
            </a:extLst>
          </p:cNvPr>
          <p:cNvSpPr/>
          <p:nvPr/>
        </p:nvSpPr>
        <p:spPr>
          <a:xfrm>
            <a:off x="1005840" y="3527617"/>
            <a:ext cx="59944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953</Words>
  <Application>Microsoft Office PowerPoint</Application>
  <PresentationFormat>Widescreen</PresentationFormat>
  <Paragraphs>97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UTM Avo</vt:lpstr>
      <vt:lpstr>UTM Colossalis</vt:lpstr>
      <vt:lpstr>UTM Sharnay</vt:lpstr>
      <vt:lpstr>UTM Arruba KT</vt:lpstr>
      <vt:lpstr>等线 Light</vt:lpstr>
      <vt:lpstr>UTM Facebook</vt:lpstr>
      <vt:lpstr>Source Han Sans CN Heavy</vt:lpstr>
      <vt:lpstr>等线</vt:lpstr>
      <vt:lpstr>Times New Roman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Techsi.vn</cp:lastModifiedBy>
  <cp:revision>59</cp:revision>
  <dcterms:created xsi:type="dcterms:W3CDTF">2021-06-21T03:25:01Z</dcterms:created>
  <dcterms:modified xsi:type="dcterms:W3CDTF">2023-04-06T02:46:12Z</dcterms:modified>
  <cp:version>Y03</cp:version>
</cp:coreProperties>
</file>