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7"/>
  </p:notesMasterIdLst>
  <p:handoutMasterIdLst>
    <p:handoutMasterId r:id="rId18"/>
  </p:handoutMasterIdLst>
  <p:sldIdLst>
    <p:sldId id="359" r:id="rId3"/>
    <p:sldId id="579" r:id="rId4"/>
    <p:sldId id="567" r:id="rId5"/>
    <p:sldId id="570" r:id="rId6"/>
    <p:sldId id="580" r:id="rId7"/>
    <p:sldId id="569" r:id="rId8"/>
    <p:sldId id="582" r:id="rId9"/>
    <p:sldId id="583" r:id="rId10"/>
    <p:sldId id="584" r:id="rId11"/>
    <p:sldId id="575" r:id="rId12"/>
    <p:sldId id="586" r:id="rId13"/>
    <p:sldId id="577" r:id="rId14"/>
    <p:sldId id="585" r:id="rId15"/>
    <p:sldId id="404" r:id="rId16"/>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CC"/>
    <a:srgbClr val="3333FF"/>
    <a:srgbClr val="56C3E7"/>
    <a:srgbClr val="0099FF"/>
    <a:srgbClr val="404040"/>
    <a:srgbClr val="332215"/>
    <a:srgbClr val="EFE999"/>
    <a:srgbClr val="F6D521"/>
    <a:srgbClr val="ED4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35" autoAdjust="0"/>
    <p:restoredTop sz="94660" autoAdjust="0"/>
  </p:normalViewPr>
  <p:slideViewPr>
    <p:cSldViewPr>
      <p:cViewPr varScale="1">
        <p:scale>
          <a:sx n="136" d="100"/>
          <a:sy n="136" d="100"/>
        </p:scale>
        <p:origin x="-222" y="-90"/>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2023/1/16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2023/1/16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23948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57537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66573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537880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6440393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021807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984526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471185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9312386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45121283"/>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42165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827101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79667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2023/1/16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91480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4" r:id="rId4"/>
    <p:sldLayoutId id="214748365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6D54D79-588C-414F-9935-D85D26666345}" type="datetimeFigureOut">
              <a:rPr lang="zh-CN" altLang="en-US" smtClean="0"/>
              <a:t>2023/1/16</a:t>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6192" y="2858"/>
            <a:ext cx="9156383" cy="5138261"/>
          </a:xfrm>
          <a:prstGeom prst="rect">
            <a:avLst/>
          </a:prstGeom>
        </p:spPr>
      </p:pic>
    </p:spTree>
    <p:extLst>
      <p:ext uri="{BB962C8B-B14F-4D97-AF65-F5344CB8AC3E}">
        <p14:creationId xmlns:p14="http://schemas.microsoft.com/office/powerpoint/2010/main" val="14999415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image" Target="../media/image1.jp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5"/>
          <a:stretch>
            <a:fillRect/>
          </a:stretch>
        </p:blipFill>
        <p:spPr>
          <a:xfrm>
            <a:off x="7435084" y="7064"/>
            <a:ext cx="1764196" cy="1940401"/>
          </a:xfrm>
          <a:prstGeom prst="rect">
            <a:avLst/>
          </a:prstGeom>
        </p:spPr>
      </p:pic>
      <p:pic>
        <p:nvPicPr>
          <p:cNvPr id="9" name="图片 8"/>
          <p:cNvPicPr>
            <a:picLocks noChangeAspect="1"/>
          </p:cNvPicPr>
          <p:nvPr/>
        </p:nvPicPr>
        <p:blipFill>
          <a:blip r:embed="rId6"/>
          <a:stretch>
            <a:fillRect/>
          </a:stretch>
        </p:blipFill>
        <p:spPr>
          <a:xfrm rot="20641704">
            <a:off x="429355" y="3678456"/>
            <a:ext cx="2146074" cy="1739520"/>
          </a:xfrm>
          <a:prstGeom prst="rect">
            <a:avLst/>
          </a:prstGeom>
        </p:spPr>
      </p:pic>
      <p:pic>
        <p:nvPicPr>
          <p:cNvPr id="6" name="图片 35" descr="图片包含 镜子, 汽车, 室内, 反射&#10;&#10;已生成高可信度的说明"/>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0358" y="-343115"/>
            <a:ext cx="7416824" cy="4333212"/>
          </a:xfrm>
          <a:prstGeom prst="rect">
            <a:avLst/>
          </a:prstGeom>
        </p:spPr>
      </p:pic>
      <p:sp>
        <p:nvSpPr>
          <p:cNvPr id="3" name="TextBox 2"/>
          <p:cNvSpPr txBox="1"/>
          <p:nvPr/>
        </p:nvSpPr>
        <p:spPr>
          <a:xfrm>
            <a:off x="2123728" y="961440"/>
            <a:ext cx="5112568" cy="1754326"/>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Chào</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mừng</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thầy</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cô</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giáo</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các</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con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đến</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với</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tiết</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nhiên</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xã</a:t>
            </a:r>
            <a:r>
              <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hội</a:t>
            </a:r>
            <a:endParaRPr 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5">
            <a:extLst>
              <a:ext uri="{FF2B5EF4-FFF2-40B4-BE49-F238E27FC236}">
                <a16:creationId xmlns:a16="http://schemas.microsoft.com/office/drawing/2014/main" xmlns="" id="{71375D92-085D-4C73-B8F3-DE82228979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3928" y="3003798"/>
            <a:ext cx="3941366" cy="2256395"/>
          </a:xfrm>
          <a:prstGeom prst="rect">
            <a:avLst/>
          </a:prstGeom>
        </p:spPr>
      </p:pic>
      <p:pic>
        <p:nvPicPr>
          <p:cNvPr id="10" name="图片 4">
            <a:extLst>
              <a:ext uri="{FF2B5EF4-FFF2-40B4-BE49-F238E27FC236}">
                <a16:creationId xmlns:a16="http://schemas.microsoft.com/office/drawing/2014/main" xmlns="" id="{BAFFD75F-B708-41B3-9C95-19C90727DE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528" y="0"/>
            <a:ext cx="2452528" cy="2452528"/>
          </a:xfrm>
          <a:prstGeom prst="rect">
            <a:avLst/>
          </a:prstGeom>
        </p:spPr>
      </p:pic>
    </p:spTree>
    <p:extLst>
      <p:ext uri="{BB962C8B-B14F-4D97-AF65-F5344CB8AC3E}">
        <p14:creationId xmlns:p14="http://schemas.microsoft.com/office/powerpoint/2010/main" val="10480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2A33632F-0046-E0A3-550E-6B3D30531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0"/>
            <a:ext cx="4572009" cy="4572009"/>
          </a:xfrm>
          <a:prstGeom prst="rect">
            <a:avLst/>
          </a:prstGeom>
        </p:spPr>
      </p:pic>
      <p:sp>
        <p:nvSpPr>
          <p:cNvPr id="3" name="CustomText1">
            <a:extLst>
              <a:ext uri="{FF2B5EF4-FFF2-40B4-BE49-F238E27FC236}">
                <a16:creationId xmlns:a16="http://schemas.microsoft.com/office/drawing/2014/main" xmlns="" id="{5596757E-71CA-87A8-BD2B-4E1C418C5792}"/>
              </a:ext>
            </a:extLst>
          </p:cNvPr>
          <p:cNvSpPr txBox="1"/>
          <p:nvPr/>
        </p:nvSpPr>
        <p:spPr>
          <a:xfrm>
            <a:off x="4139952" y="1851670"/>
            <a:ext cx="782254" cy="1261188"/>
          </a:xfrm>
          <a:prstGeom prst="rect">
            <a:avLst/>
          </a:prstGeom>
          <a:noFill/>
          <a:ln>
            <a:noFill/>
          </a:ln>
        </p:spPr>
        <p:txBody>
          <a:bodyPr wrap="none" tIns="67500" bIns="67500" numCol="1" anchor="ctr" anchorCtr="0">
            <a:prstTxWarp prst="textPlain">
              <a:avLst/>
            </a:prstTxWarp>
            <a:noAutofit/>
          </a:bodyPr>
          <a:lstStyle/>
          <a:p>
            <a:r>
              <a:rPr lang="en-US" sz="1200" dirty="0">
                <a:solidFill>
                  <a:srgbClr val="FFD268"/>
                </a:solidFill>
                <a:latin typeface="Impact" panose="020B0806030902050204" pitchFamily="34" charset="0"/>
              </a:rPr>
              <a:t>3</a:t>
            </a:r>
          </a:p>
        </p:txBody>
      </p:sp>
      <p:sp>
        <p:nvSpPr>
          <p:cNvPr id="4" name="ValueShape1">
            <a:extLst>
              <a:ext uri="{FF2B5EF4-FFF2-40B4-BE49-F238E27FC236}">
                <a16:creationId xmlns:a16="http://schemas.microsoft.com/office/drawing/2014/main" xmlns="" id="{C9989A30-5525-7FCC-A0FB-677D6902750E}"/>
              </a:ext>
            </a:extLst>
          </p:cNvPr>
          <p:cNvSpPr/>
          <p:nvPr/>
        </p:nvSpPr>
        <p:spPr bwMode="auto">
          <a:xfrm>
            <a:off x="5555298" y="890745"/>
            <a:ext cx="3553205" cy="3033587"/>
          </a:xfrm>
          <a:custGeom>
            <a:avLst/>
            <a:gdLst>
              <a:gd name="connsiteX0" fmla="*/ 825500 w 2052462"/>
              <a:gd name="connsiteY0" fmla="*/ 0 h 2453924"/>
              <a:gd name="connsiteX1" fmla="*/ 2052462 w 2052462"/>
              <a:gd name="connsiteY1" fmla="*/ 1226962 h 2453924"/>
              <a:gd name="connsiteX2" fmla="*/ 825500 w 2052462"/>
              <a:gd name="connsiteY2" fmla="*/ 2453924 h 2453924"/>
              <a:gd name="connsiteX3" fmla="*/ 45039 w 2052462"/>
              <a:gd name="connsiteY3" fmla="*/ 2173746 h 2453924"/>
              <a:gd name="connsiteX4" fmla="*/ 0 w 2052462"/>
              <a:gd name="connsiteY4" fmla="*/ 2132812 h 2453924"/>
              <a:gd name="connsiteX5" fmla="*/ 42093 w 2052462"/>
              <a:gd name="connsiteY5" fmla="*/ 2094555 h 2453924"/>
              <a:gd name="connsiteX6" fmla="*/ 191916 w 2052462"/>
              <a:gd name="connsiteY6" fmla="*/ 1912968 h 2453924"/>
              <a:gd name="connsiteX7" fmla="*/ 235656 w 2052462"/>
              <a:gd name="connsiteY7" fmla="*/ 1832383 h 2453924"/>
              <a:gd name="connsiteX8" fmla="*/ 352362 w 2052462"/>
              <a:gd name="connsiteY8" fmla="*/ 1928674 h 2453924"/>
              <a:gd name="connsiteX9" fmla="*/ 825500 w 2052462"/>
              <a:gd name="connsiteY9" fmla="*/ 2073198 h 2453924"/>
              <a:gd name="connsiteX10" fmla="*/ 1671736 w 2052462"/>
              <a:gd name="connsiteY10" fmla="*/ 1226962 h 2453924"/>
              <a:gd name="connsiteX11" fmla="*/ 825500 w 2052462"/>
              <a:gd name="connsiteY11" fmla="*/ 380726 h 2453924"/>
              <a:gd name="connsiteX12" fmla="*/ 352362 w 2052462"/>
              <a:gd name="connsiteY12" fmla="*/ 525250 h 2453924"/>
              <a:gd name="connsiteX13" fmla="*/ 235656 w 2052462"/>
              <a:gd name="connsiteY13" fmla="*/ 621541 h 2453924"/>
              <a:gd name="connsiteX14" fmla="*/ 191916 w 2052462"/>
              <a:gd name="connsiteY14" fmla="*/ 540956 h 2453924"/>
              <a:gd name="connsiteX15" fmla="*/ 42093 w 2052462"/>
              <a:gd name="connsiteY15" fmla="*/ 359369 h 2453924"/>
              <a:gd name="connsiteX16" fmla="*/ 0 w 2052462"/>
              <a:gd name="connsiteY16" fmla="*/ 321112 h 2453924"/>
              <a:gd name="connsiteX17" fmla="*/ 45039 w 2052462"/>
              <a:gd name="connsiteY17" fmla="*/ 280179 h 2453924"/>
              <a:gd name="connsiteX18" fmla="*/ 825500 w 2052462"/>
              <a:gd name="connsiteY18" fmla="*/ 0 h 2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462" h="2453924">
                <a:moveTo>
                  <a:pt x="825500" y="0"/>
                </a:moveTo>
                <a:cubicBezTo>
                  <a:pt x="1503132" y="0"/>
                  <a:pt x="2052462" y="549330"/>
                  <a:pt x="2052462" y="1226962"/>
                </a:cubicBezTo>
                <a:cubicBezTo>
                  <a:pt x="2052462" y="1904594"/>
                  <a:pt x="1503132" y="2453924"/>
                  <a:pt x="825500" y="2453924"/>
                </a:cubicBezTo>
                <a:cubicBezTo>
                  <a:pt x="529036" y="2453924"/>
                  <a:pt x="257130" y="2348779"/>
                  <a:pt x="45039" y="2173746"/>
                </a:cubicBezTo>
                <a:lnTo>
                  <a:pt x="0" y="2132812"/>
                </a:lnTo>
                <a:lnTo>
                  <a:pt x="42093" y="2094555"/>
                </a:lnTo>
                <a:cubicBezTo>
                  <a:pt x="97602" y="2039046"/>
                  <a:pt x="147817" y="1978243"/>
                  <a:pt x="191916" y="1912968"/>
                </a:cubicBezTo>
                <a:lnTo>
                  <a:pt x="235656" y="1832383"/>
                </a:lnTo>
                <a:lnTo>
                  <a:pt x="352362" y="1928674"/>
                </a:lnTo>
                <a:cubicBezTo>
                  <a:pt x="487422" y="2019919"/>
                  <a:pt x="650239" y="2073198"/>
                  <a:pt x="825500" y="2073198"/>
                </a:cubicBezTo>
                <a:cubicBezTo>
                  <a:pt x="1292863" y="2073198"/>
                  <a:pt x="1671736" y="1694325"/>
                  <a:pt x="1671736" y="1226962"/>
                </a:cubicBezTo>
                <a:cubicBezTo>
                  <a:pt x="1671736" y="759599"/>
                  <a:pt x="1292863" y="380726"/>
                  <a:pt x="825500" y="380726"/>
                </a:cubicBezTo>
                <a:cubicBezTo>
                  <a:pt x="650239" y="380726"/>
                  <a:pt x="487422" y="434005"/>
                  <a:pt x="352362" y="525250"/>
                </a:cubicBezTo>
                <a:lnTo>
                  <a:pt x="235656" y="621541"/>
                </a:lnTo>
                <a:lnTo>
                  <a:pt x="191916" y="540956"/>
                </a:lnTo>
                <a:cubicBezTo>
                  <a:pt x="147817" y="475681"/>
                  <a:pt x="97602" y="414878"/>
                  <a:pt x="42093" y="359369"/>
                </a:cubicBezTo>
                <a:lnTo>
                  <a:pt x="0" y="321112"/>
                </a:lnTo>
                <a:lnTo>
                  <a:pt x="45039" y="280179"/>
                </a:lnTo>
                <a:cubicBezTo>
                  <a:pt x="257130" y="105145"/>
                  <a:pt x="529036" y="0"/>
                  <a:pt x="825500" y="0"/>
                </a:cubicBezTo>
                <a:close/>
              </a:path>
            </a:pathLst>
          </a:custGeom>
          <a:solidFill>
            <a:srgbClr val="FFE4DB"/>
          </a:solidFill>
          <a:ln>
            <a:noFill/>
          </a:ln>
        </p:spPr>
        <p:txBody>
          <a:bodyPr vert="horz" wrap="square" lIns="68580" tIns="34290" rIns="68580" bIns="34290" numCol="1" rtlCol="0" anchor="t" anchorCtr="0" compatLnSpc="1">
            <a:prstTxWarp prst="textNoShape">
              <a:avLst/>
            </a:prstTxWarp>
          </a:bodyPr>
          <a:lstStyle/>
          <a:p>
            <a:pPr algn="l"/>
            <a:endParaRPr lang="zh-CN" altLang="en-US" sz="1350" dirty="0"/>
          </a:p>
        </p:txBody>
      </p:sp>
      <p:sp>
        <p:nvSpPr>
          <p:cNvPr id="5" name="文本框 6">
            <a:extLst>
              <a:ext uri="{FF2B5EF4-FFF2-40B4-BE49-F238E27FC236}">
                <a16:creationId xmlns:a16="http://schemas.microsoft.com/office/drawing/2014/main" xmlns="" id="{00814B3E-0651-1648-AD25-2E06B712B775}"/>
              </a:ext>
            </a:extLst>
          </p:cNvPr>
          <p:cNvSpPr txBox="1"/>
          <p:nvPr/>
        </p:nvSpPr>
        <p:spPr>
          <a:xfrm>
            <a:off x="4922609" y="1697434"/>
            <a:ext cx="3588702" cy="1569660"/>
          </a:xfrm>
          <a:prstGeom prst="rect">
            <a:avLst/>
          </a:prstGeom>
          <a:noFill/>
        </p:spPr>
        <p:txBody>
          <a:bodyPr wrap="square" rtlCol="0">
            <a:spAutoFit/>
          </a:bodyPr>
          <a:lstStyle/>
          <a:p>
            <a:pPr algn="ctr"/>
            <a:r>
              <a:rPr lang="nl-NL" sz="3200" b="1" dirty="0"/>
              <a:t>Thực hành sử dụng la bàn để xác định phương hướng</a:t>
            </a:r>
            <a:endParaRPr lang="zh-CN" altLang="en-US" sz="3200" b="1" dirty="0">
              <a:latin typeface="Arial" panose="020B0604020202020204" pitchFamily="34" charset="0"/>
              <a:ea typeface="仓耳玄三M W05" panose="02020400000000000000" pitchFamily="18" charset="-122"/>
              <a:cs typeface="Arial" panose="020B0604020202020204" pitchFamily="34" charset="0"/>
            </a:endParaRPr>
          </a:p>
        </p:txBody>
      </p:sp>
    </p:spTree>
    <p:extLst>
      <p:ext uri="{BB962C8B-B14F-4D97-AF65-F5344CB8AC3E}">
        <p14:creationId xmlns:p14="http://schemas.microsoft.com/office/powerpoint/2010/main" val="1559870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4050" r="1954"/>
          <a:stretch/>
        </p:blipFill>
        <p:spPr>
          <a:xfrm>
            <a:off x="1547664" y="590970"/>
            <a:ext cx="5760640" cy="3223755"/>
          </a:xfrm>
          <a:prstGeom prst="rect">
            <a:avLst/>
          </a:prstGeom>
        </p:spPr>
      </p:pic>
      <p:sp>
        <p:nvSpPr>
          <p:cNvPr id="2" name="TextBox 1">
            <a:extLst>
              <a:ext uri="{FF2B5EF4-FFF2-40B4-BE49-F238E27FC236}">
                <a16:creationId xmlns:a16="http://schemas.microsoft.com/office/drawing/2014/main" xmlns="" id="{E2C06FDC-B832-7FE1-3B4C-A4E3139D50BD}"/>
              </a:ext>
            </a:extLst>
          </p:cNvPr>
          <p:cNvSpPr txBox="1"/>
          <p:nvPr/>
        </p:nvSpPr>
        <p:spPr>
          <a:xfrm>
            <a:off x="3779912" y="1419622"/>
            <a:ext cx="1512168" cy="438483"/>
          </a:xfrm>
          <a:prstGeom prst="rect">
            <a:avLst/>
          </a:prstGeom>
          <a:solidFill>
            <a:srgbClr val="56C3E7"/>
          </a:solidFill>
        </p:spPr>
        <p:txBody>
          <a:bodyPr wrap="square" lIns="68479" tIns="34241" rIns="68479" bIns="34241" rtlCol="0">
            <a:spAutoFit/>
          </a:bodyPr>
          <a:lstStyle/>
          <a:p>
            <a:pPr algn="just"/>
            <a:r>
              <a:rPr lang="en-US" sz="2400" b="1" dirty="0" err="1" smtClean="0">
                <a:latin typeface="Arial" pitchFamily="34" charset="0"/>
                <a:ea typeface="Arial-Rounded" pitchFamily="34" charset="0"/>
                <a:cs typeface="Arial" pitchFamily="34" charset="0"/>
              </a:rPr>
              <a:t>Tổng</a:t>
            </a:r>
            <a:r>
              <a:rPr lang="en-US" sz="2400" b="1" dirty="0" smtClean="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kết</a:t>
            </a:r>
            <a:endParaRPr lang="en-US" sz="24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0558815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65E743A-E292-1BF8-5694-3715823E5FE1}"/>
              </a:ext>
            </a:extLst>
          </p:cNvPr>
          <p:cNvSpPr txBox="1"/>
          <p:nvPr/>
        </p:nvSpPr>
        <p:spPr>
          <a:xfrm>
            <a:off x="1907704" y="29220"/>
            <a:ext cx="5544615" cy="684704"/>
          </a:xfrm>
          <a:prstGeom prst="rect">
            <a:avLst/>
          </a:prstGeom>
          <a:solidFill>
            <a:srgbClr val="56C3E7"/>
          </a:solidFill>
        </p:spPr>
        <p:txBody>
          <a:bodyPr wrap="square" lIns="68479" tIns="34241" rIns="68479" bIns="34241" rtlCol="0">
            <a:spAutoFit/>
          </a:bodyPr>
          <a:lstStyle/>
          <a:p>
            <a:pPr algn="just"/>
            <a:r>
              <a:rPr lang="vi-VN" sz="4000" b="1" dirty="0"/>
              <a:t>Vận dụng, trải nghiệm</a:t>
            </a:r>
            <a:r>
              <a:rPr lang="vi-VN" sz="4000" dirty="0"/>
              <a:t> </a:t>
            </a:r>
            <a:endParaRPr lang="en-US" sz="4000" b="1" dirty="0">
              <a:latin typeface="Arial" pitchFamily="34" charset="0"/>
              <a:ea typeface="Arial-Rounded" pitchFamily="34" charset="0"/>
              <a:cs typeface="Arial" pitchFamily="34" charset="0"/>
            </a:endParaRPr>
          </a:p>
        </p:txBody>
      </p:sp>
      <p:pic>
        <p:nvPicPr>
          <p:cNvPr id="9" name="Picture 8">
            <a:extLst>
              <a:ext uri="{FF2B5EF4-FFF2-40B4-BE49-F238E27FC236}">
                <a16:creationId xmlns:a16="http://schemas.microsoft.com/office/drawing/2014/main" xmlns="" id="{E51BA2B4-D469-8B22-983D-1D0FB9095F6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870" b="97685" l="2933" r="95015">
                        <a14:foregroundMark x1="27566" y1="22685" x2="21408" y2="2315"/>
                        <a14:foregroundMark x1="6850" y1="4483" x2="5865" y2="4630"/>
                        <a14:foregroundMark x1="7853" y1="4334" x2="7004" y2="4460"/>
                        <a14:foregroundMark x1="19633" y1="2579" x2="19024" y2="2670"/>
                        <a14:foregroundMark x1="21408" y1="2315" x2="20839" y2="2400"/>
                        <a14:foregroundMark x1="7224" y1="16968" x2="9384" y2="36574"/>
                        <a14:foregroundMark x1="6358" y1="9113" x2="6396" y2="9454"/>
                        <a14:foregroundMark x1="9384" y1="36574" x2="14956" y2="36574"/>
                        <a14:foregroundMark x1="7331" y1="12037" x2="6452" y2="13889"/>
                        <a14:foregroundMark x1="6452" y1="11574" x2="2933" y2="12500"/>
                        <a14:foregroundMark x1="20821" y1="10185" x2="9091" y2="14352"/>
                        <a14:foregroundMark x1="9091" y1="14352" x2="9091" y2="14352"/>
                        <a14:foregroundMark x1="20235" y1="52778" x2="14076" y2="56481"/>
                        <a14:foregroundMark x1="14370" y1="72685" x2="9971" y2="98148"/>
                        <a14:foregroundMark x1="79765" y1="12500" x2="95015" y2="8333"/>
                        <a14:foregroundMark x1="95015" y1="8333" x2="93255" y2="24074"/>
                        <a14:foregroundMark x1="83284" y1="16204" x2="81232" y2="21296"/>
                        <a14:backgroundMark x1="7331" y1="11111" x2="7525" y2="11017"/>
                        <a14:backgroundMark x1="8025" y1="7349" x2="10264" y2="4630"/>
                        <a14:backgroundMark x1="6452" y1="9259" x2="6610" y2="9067"/>
                        <a14:backgroundMark x1="6452" y1="6481" x2="5279" y2="6019"/>
                        <a14:backgroundMark x1="6158" y1="7407" x2="6745" y2="5556"/>
                      </a14:backgroundRemoval>
                    </a14:imgEffect>
                  </a14:imgLayer>
                </a14:imgProps>
              </a:ext>
            </a:extLst>
          </a:blip>
          <a:stretch>
            <a:fillRect/>
          </a:stretch>
        </p:blipFill>
        <p:spPr>
          <a:xfrm>
            <a:off x="539552" y="638458"/>
            <a:ext cx="7377397" cy="4673072"/>
          </a:xfrm>
          <a:prstGeom prst="rect">
            <a:avLst/>
          </a:prstGeom>
        </p:spPr>
      </p:pic>
      <p:sp>
        <p:nvSpPr>
          <p:cNvPr id="5" name="Rectangle 4"/>
          <p:cNvSpPr/>
          <p:nvPr/>
        </p:nvSpPr>
        <p:spPr>
          <a:xfrm>
            <a:off x="2699792" y="1491630"/>
            <a:ext cx="3384376"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tx1"/>
                </a:solidFill>
              </a:rPr>
              <a:t>Trò chơi </a:t>
            </a:r>
            <a:endParaRPr lang="nl-NL" sz="3200" b="1" dirty="0" smtClean="0">
              <a:solidFill>
                <a:schemeClr val="tx1"/>
              </a:solidFill>
            </a:endParaRPr>
          </a:p>
          <a:p>
            <a:pPr algn="ctr"/>
            <a:r>
              <a:rPr lang="nl-NL" sz="3000" b="1" dirty="0" smtClean="0">
                <a:solidFill>
                  <a:schemeClr val="tx1"/>
                </a:solidFill>
              </a:rPr>
              <a:t>“</a:t>
            </a:r>
            <a:r>
              <a:rPr lang="nl-NL" sz="3000" b="1" dirty="0">
                <a:solidFill>
                  <a:schemeClr val="tx1"/>
                </a:solidFill>
              </a:rPr>
              <a:t>Ai nhanh-Ai đúng</a:t>
            </a:r>
            <a:r>
              <a:rPr lang="nl-NL" sz="3200" b="1" dirty="0">
                <a:solidFill>
                  <a:schemeClr val="tx1"/>
                </a:solidFill>
              </a:rPr>
              <a:t>”</a:t>
            </a:r>
            <a:endParaRPr lang="en-US" sz="3200" b="1" dirty="0">
              <a:solidFill>
                <a:schemeClr val="tx1"/>
              </a:solidFill>
            </a:endParaRPr>
          </a:p>
          <a:p>
            <a:pPr algn="ctr"/>
            <a:endParaRPr lang="en-US" sz="3200" dirty="0"/>
          </a:p>
        </p:txBody>
      </p:sp>
    </p:spTree>
    <p:extLst>
      <p:ext uri="{BB962C8B-B14F-4D97-AF65-F5344CB8AC3E}">
        <p14:creationId xmlns:p14="http://schemas.microsoft.com/office/powerpoint/2010/main" val="416957736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581663"/>
            <a:ext cx="7776864" cy="2554545"/>
          </a:xfrm>
          <a:prstGeom prst="rect">
            <a:avLst/>
          </a:prstGeom>
        </p:spPr>
        <p:txBody>
          <a:bodyPr wrap="square">
            <a:spAutoFit/>
          </a:bodyPr>
          <a:lstStyle/>
          <a:p>
            <a:r>
              <a:rPr lang="nl-NL" sz="4000" dirty="0" smtClean="0"/>
              <a:t>Luật chơi: </a:t>
            </a:r>
            <a:r>
              <a:rPr lang="nl-NL" sz="2400" dirty="0" smtClean="0"/>
              <a:t>Cô sẽ đưa ra lần lượt tên các vị trí địa điểm trong trường học của chúng mình, các em hãy dùng la bàn hoặc dựa vào phương mặt trời mọc để xác định xem chúng quay về phương nào nhé!</a:t>
            </a:r>
          </a:p>
          <a:p>
            <a:endParaRPr lang="nl-NL" sz="2400" dirty="0"/>
          </a:p>
          <a:p>
            <a:r>
              <a:rPr lang="nl-NL" sz="2400" dirty="0" smtClean="0"/>
              <a:t>Đội nào tìm nhanh và chính xác sẽ là đội dành chiến thắng.</a:t>
            </a:r>
            <a:endParaRPr lang="en-US" sz="2400" dirty="0"/>
          </a:p>
        </p:txBody>
      </p:sp>
    </p:spTree>
    <p:extLst>
      <p:ext uri="{BB962C8B-B14F-4D97-AF65-F5344CB8AC3E}">
        <p14:creationId xmlns:p14="http://schemas.microsoft.com/office/powerpoint/2010/main" val="3393148996"/>
      </p:ext>
    </p:extLst>
  </p:cSld>
  <p:clrMapOvr>
    <a:masterClrMapping/>
  </p:clrMapOvr>
  <p:transition spd="slow"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555526"/>
            <a:ext cx="6912768" cy="3722890"/>
          </a:xfrm>
          <a:prstGeom prst="rect">
            <a:avLst/>
          </a:prstGeom>
        </p:spPr>
      </p:pic>
      <p:sp>
        <p:nvSpPr>
          <p:cNvPr id="6" name="TextBox 5">
            <a:extLst>
              <a:ext uri="{FF2B5EF4-FFF2-40B4-BE49-F238E27FC236}">
                <a16:creationId xmlns:a16="http://schemas.microsoft.com/office/drawing/2014/main" xmlns="" id="{560FE700-70C3-4C8C-A406-14A7FF9CE035}"/>
              </a:ext>
            </a:extLst>
          </p:cNvPr>
          <p:cNvSpPr txBox="1"/>
          <p:nvPr/>
        </p:nvSpPr>
        <p:spPr>
          <a:xfrm>
            <a:off x="2555776" y="1779662"/>
            <a:ext cx="4536504" cy="1077218"/>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Chúc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con </a:t>
            </a:r>
            <a:r>
              <a:rPr lang="en-US" sz="3200" b="1" dirty="0" err="1">
                <a:solidFill>
                  <a:srgbClr val="FF0000"/>
                </a:solidFill>
                <a:latin typeface="Arial" panose="020B0604020202020204" pitchFamily="34" charset="0"/>
                <a:cs typeface="Arial" panose="020B0604020202020204" pitchFamily="34" charset="0"/>
              </a:rPr>
              <a:t>luôn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chăm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ngoan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học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giỏi</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53145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8" cy="5143500"/>
          </a:xfrm>
          <a:prstGeom prst="rect">
            <a:avLst/>
          </a:prstGeom>
        </p:spPr>
      </p:pic>
      <p:sp>
        <p:nvSpPr>
          <p:cNvPr id="3" name="TextBox 2"/>
          <p:cNvSpPr txBox="1"/>
          <p:nvPr/>
        </p:nvSpPr>
        <p:spPr>
          <a:xfrm>
            <a:off x="3372297" y="3363838"/>
            <a:ext cx="2393604" cy="830997"/>
          </a:xfrm>
          <a:prstGeom prst="rect">
            <a:avLst/>
          </a:prstGeom>
          <a:noFill/>
        </p:spPr>
        <p:txBody>
          <a:bodyPr wrap="none" rtlCol="0">
            <a:spAutoFit/>
          </a:bodyPr>
          <a:lstStyle/>
          <a:p>
            <a:r>
              <a:rPr lang="en-US" sz="4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sz="4800" b="1" dirty="0" err="1" smtClean="0">
                <a:solidFill>
                  <a:schemeClr val="tx1">
                    <a:lumMod val="75000"/>
                    <a:lumOff val="25000"/>
                  </a:schemeClr>
                </a:solidFill>
                <a:latin typeface="微软雅黑" panose="020B0503020204020204" pitchFamily="34" charset="-122"/>
                <a:ea typeface="微软雅黑" panose="020B0503020204020204" pitchFamily="34" charset="-122"/>
              </a:rPr>
              <a:t>Tiết</a:t>
            </a:r>
            <a:r>
              <a:rPr lang="en-US" sz="4800" b="1" dirty="0" smtClean="0">
                <a:solidFill>
                  <a:schemeClr val="tx1">
                    <a:lumMod val="75000"/>
                    <a:lumOff val="25000"/>
                  </a:schemeClr>
                </a:solidFill>
                <a:latin typeface="微软雅黑" panose="020B0503020204020204" pitchFamily="34" charset="-122"/>
                <a:ea typeface="微软雅黑" panose="020B0503020204020204" pitchFamily="34" charset="-122"/>
              </a:rPr>
              <a:t> 2)</a:t>
            </a:r>
            <a:endParaRPr lang="en-US" sz="4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6058096"/>
      </p:ext>
    </p:extLst>
  </p:cSld>
  <p:clrMapOvr>
    <a:masterClrMapping/>
  </p:clrMapOvr>
  <p:transition spd="slow"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0CDBEC27-F43B-6F34-8023-63DC8F5B7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42" y="157971"/>
            <a:ext cx="4572009" cy="4572009"/>
          </a:xfrm>
          <a:prstGeom prst="rect">
            <a:avLst/>
          </a:prstGeom>
        </p:spPr>
      </p:pic>
      <p:sp>
        <p:nvSpPr>
          <p:cNvPr id="3" name="CustomText1">
            <a:extLst>
              <a:ext uri="{FF2B5EF4-FFF2-40B4-BE49-F238E27FC236}">
                <a16:creationId xmlns:a16="http://schemas.microsoft.com/office/drawing/2014/main" xmlns="" id="{0C0F4F0C-3F9B-6ABB-8E57-3F61609EADFD}"/>
              </a:ext>
            </a:extLst>
          </p:cNvPr>
          <p:cNvSpPr txBox="1"/>
          <p:nvPr/>
        </p:nvSpPr>
        <p:spPr>
          <a:xfrm>
            <a:off x="4355976" y="1954189"/>
            <a:ext cx="782254" cy="1261188"/>
          </a:xfrm>
          <a:prstGeom prst="rect">
            <a:avLst/>
          </a:prstGeom>
          <a:noFill/>
          <a:ln>
            <a:noFill/>
          </a:ln>
        </p:spPr>
        <p:txBody>
          <a:bodyPr wrap="none" tIns="67500" bIns="67500" numCol="1" anchor="ctr" anchorCtr="0">
            <a:prstTxWarp prst="textPlain">
              <a:avLst/>
            </a:prstTxWarp>
            <a:noAutofit/>
          </a:bodyPr>
          <a:lstStyle/>
          <a:p>
            <a:r>
              <a:rPr lang="en-US" sz="1200" dirty="0">
                <a:solidFill>
                  <a:srgbClr val="FFD268"/>
                </a:solidFill>
                <a:latin typeface="Impact" panose="020B0806030902050204" pitchFamily="34" charset="0"/>
              </a:rPr>
              <a:t>1</a:t>
            </a:r>
          </a:p>
        </p:txBody>
      </p:sp>
      <p:sp>
        <p:nvSpPr>
          <p:cNvPr id="4" name="ValueShape1">
            <a:extLst>
              <a:ext uri="{FF2B5EF4-FFF2-40B4-BE49-F238E27FC236}">
                <a16:creationId xmlns:a16="http://schemas.microsoft.com/office/drawing/2014/main" xmlns="" id="{996690DE-E64D-2D28-B397-C93DA160B793}"/>
              </a:ext>
            </a:extLst>
          </p:cNvPr>
          <p:cNvSpPr/>
          <p:nvPr/>
        </p:nvSpPr>
        <p:spPr bwMode="auto">
          <a:xfrm>
            <a:off x="5627306" y="1014223"/>
            <a:ext cx="3265173" cy="3033587"/>
          </a:xfrm>
          <a:custGeom>
            <a:avLst/>
            <a:gdLst>
              <a:gd name="connsiteX0" fmla="*/ 825500 w 2052462"/>
              <a:gd name="connsiteY0" fmla="*/ 0 h 2453924"/>
              <a:gd name="connsiteX1" fmla="*/ 2052462 w 2052462"/>
              <a:gd name="connsiteY1" fmla="*/ 1226962 h 2453924"/>
              <a:gd name="connsiteX2" fmla="*/ 825500 w 2052462"/>
              <a:gd name="connsiteY2" fmla="*/ 2453924 h 2453924"/>
              <a:gd name="connsiteX3" fmla="*/ 45039 w 2052462"/>
              <a:gd name="connsiteY3" fmla="*/ 2173746 h 2453924"/>
              <a:gd name="connsiteX4" fmla="*/ 0 w 2052462"/>
              <a:gd name="connsiteY4" fmla="*/ 2132812 h 2453924"/>
              <a:gd name="connsiteX5" fmla="*/ 42093 w 2052462"/>
              <a:gd name="connsiteY5" fmla="*/ 2094555 h 2453924"/>
              <a:gd name="connsiteX6" fmla="*/ 191916 w 2052462"/>
              <a:gd name="connsiteY6" fmla="*/ 1912968 h 2453924"/>
              <a:gd name="connsiteX7" fmla="*/ 235656 w 2052462"/>
              <a:gd name="connsiteY7" fmla="*/ 1832383 h 2453924"/>
              <a:gd name="connsiteX8" fmla="*/ 352362 w 2052462"/>
              <a:gd name="connsiteY8" fmla="*/ 1928674 h 2453924"/>
              <a:gd name="connsiteX9" fmla="*/ 825500 w 2052462"/>
              <a:gd name="connsiteY9" fmla="*/ 2073198 h 2453924"/>
              <a:gd name="connsiteX10" fmla="*/ 1671736 w 2052462"/>
              <a:gd name="connsiteY10" fmla="*/ 1226962 h 2453924"/>
              <a:gd name="connsiteX11" fmla="*/ 825500 w 2052462"/>
              <a:gd name="connsiteY11" fmla="*/ 380726 h 2453924"/>
              <a:gd name="connsiteX12" fmla="*/ 352362 w 2052462"/>
              <a:gd name="connsiteY12" fmla="*/ 525250 h 2453924"/>
              <a:gd name="connsiteX13" fmla="*/ 235656 w 2052462"/>
              <a:gd name="connsiteY13" fmla="*/ 621541 h 2453924"/>
              <a:gd name="connsiteX14" fmla="*/ 191916 w 2052462"/>
              <a:gd name="connsiteY14" fmla="*/ 540956 h 2453924"/>
              <a:gd name="connsiteX15" fmla="*/ 42093 w 2052462"/>
              <a:gd name="connsiteY15" fmla="*/ 359369 h 2453924"/>
              <a:gd name="connsiteX16" fmla="*/ 0 w 2052462"/>
              <a:gd name="connsiteY16" fmla="*/ 321112 h 2453924"/>
              <a:gd name="connsiteX17" fmla="*/ 45039 w 2052462"/>
              <a:gd name="connsiteY17" fmla="*/ 280179 h 2453924"/>
              <a:gd name="connsiteX18" fmla="*/ 825500 w 2052462"/>
              <a:gd name="connsiteY18" fmla="*/ 0 h 2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462" h="2453924">
                <a:moveTo>
                  <a:pt x="825500" y="0"/>
                </a:moveTo>
                <a:cubicBezTo>
                  <a:pt x="1503132" y="0"/>
                  <a:pt x="2052462" y="549330"/>
                  <a:pt x="2052462" y="1226962"/>
                </a:cubicBezTo>
                <a:cubicBezTo>
                  <a:pt x="2052462" y="1904594"/>
                  <a:pt x="1503132" y="2453924"/>
                  <a:pt x="825500" y="2453924"/>
                </a:cubicBezTo>
                <a:cubicBezTo>
                  <a:pt x="529036" y="2453924"/>
                  <a:pt x="257130" y="2348779"/>
                  <a:pt x="45039" y="2173746"/>
                </a:cubicBezTo>
                <a:lnTo>
                  <a:pt x="0" y="2132812"/>
                </a:lnTo>
                <a:lnTo>
                  <a:pt x="42093" y="2094555"/>
                </a:lnTo>
                <a:cubicBezTo>
                  <a:pt x="97602" y="2039046"/>
                  <a:pt x="147817" y="1978243"/>
                  <a:pt x="191916" y="1912968"/>
                </a:cubicBezTo>
                <a:lnTo>
                  <a:pt x="235656" y="1832383"/>
                </a:lnTo>
                <a:lnTo>
                  <a:pt x="352362" y="1928674"/>
                </a:lnTo>
                <a:cubicBezTo>
                  <a:pt x="487422" y="2019919"/>
                  <a:pt x="650239" y="2073198"/>
                  <a:pt x="825500" y="2073198"/>
                </a:cubicBezTo>
                <a:cubicBezTo>
                  <a:pt x="1292863" y="2073198"/>
                  <a:pt x="1671736" y="1694325"/>
                  <a:pt x="1671736" y="1226962"/>
                </a:cubicBezTo>
                <a:cubicBezTo>
                  <a:pt x="1671736" y="759599"/>
                  <a:pt x="1292863" y="380726"/>
                  <a:pt x="825500" y="380726"/>
                </a:cubicBezTo>
                <a:cubicBezTo>
                  <a:pt x="650239" y="380726"/>
                  <a:pt x="487422" y="434005"/>
                  <a:pt x="352362" y="525250"/>
                </a:cubicBezTo>
                <a:lnTo>
                  <a:pt x="235656" y="621541"/>
                </a:lnTo>
                <a:lnTo>
                  <a:pt x="191916" y="540956"/>
                </a:lnTo>
                <a:cubicBezTo>
                  <a:pt x="147817" y="475681"/>
                  <a:pt x="97602" y="414878"/>
                  <a:pt x="42093" y="359369"/>
                </a:cubicBezTo>
                <a:lnTo>
                  <a:pt x="0" y="321112"/>
                </a:lnTo>
                <a:lnTo>
                  <a:pt x="45039" y="280179"/>
                </a:lnTo>
                <a:cubicBezTo>
                  <a:pt x="257130" y="105145"/>
                  <a:pt x="529036" y="0"/>
                  <a:pt x="825500" y="0"/>
                </a:cubicBezTo>
                <a:close/>
              </a:path>
            </a:pathLst>
          </a:custGeom>
          <a:solidFill>
            <a:srgbClr val="FFE4DB"/>
          </a:solidFill>
          <a:ln>
            <a:noFill/>
          </a:ln>
        </p:spPr>
        <p:txBody>
          <a:bodyPr vert="horz" wrap="square" lIns="68580" tIns="34290" rIns="68580" bIns="34290" numCol="1" rtlCol="0" anchor="t" anchorCtr="0" compatLnSpc="1">
            <a:prstTxWarp prst="textNoShape">
              <a:avLst/>
            </a:prstTxWarp>
          </a:bodyPr>
          <a:lstStyle/>
          <a:p>
            <a:pPr algn="l"/>
            <a:endParaRPr lang="zh-CN" altLang="en-US" sz="1350" dirty="0"/>
          </a:p>
        </p:txBody>
      </p:sp>
      <p:sp>
        <p:nvSpPr>
          <p:cNvPr id="5" name="文本框 6">
            <a:extLst>
              <a:ext uri="{FF2B5EF4-FFF2-40B4-BE49-F238E27FC236}">
                <a16:creationId xmlns:a16="http://schemas.microsoft.com/office/drawing/2014/main" xmlns="" id="{9B2281FF-F9C5-6FCD-BB53-67965FE8BBDF}"/>
              </a:ext>
            </a:extLst>
          </p:cNvPr>
          <p:cNvSpPr txBox="1"/>
          <p:nvPr/>
        </p:nvSpPr>
        <p:spPr>
          <a:xfrm>
            <a:off x="5004048" y="2238628"/>
            <a:ext cx="3960440" cy="646331"/>
          </a:xfrm>
          <a:prstGeom prst="rect">
            <a:avLst/>
          </a:prstGeom>
          <a:noFill/>
        </p:spPr>
        <p:txBody>
          <a:bodyPr wrap="square" rtlCol="0">
            <a:spAutoFit/>
          </a:bodyPr>
          <a:lstStyle/>
          <a:p>
            <a:r>
              <a:rPr lang="nl-NL" sz="3600" b="1" dirty="0" smtClean="0"/>
              <a:t> </a:t>
            </a:r>
            <a:r>
              <a:rPr lang="nl-NL" sz="3600" b="1" dirty="0"/>
              <a:t>Tìm hiểu về </a:t>
            </a:r>
            <a:r>
              <a:rPr lang="nl-NL" sz="3600" b="1" dirty="0" smtClean="0"/>
              <a:t>la bàn</a:t>
            </a:r>
            <a:endParaRPr lang="zh-CN" altLang="en-US" sz="3600" b="1" dirty="0">
              <a:latin typeface="Arial" panose="020B0604020202020204" pitchFamily="34" charset="0"/>
              <a:ea typeface="仓耳玄三M W05" panose="02020400000000000000" pitchFamily="18" charset="-122"/>
              <a:cs typeface="Arial" panose="020B0604020202020204" pitchFamily="34" charset="0"/>
            </a:endParaRPr>
          </a:p>
        </p:txBody>
      </p:sp>
    </p:spTree>
    <p:extLst>
      <p:ext uri="{BB962C8B-B14F-4D97-AF65-F5344CB8AC3E}">
        <p14:creationId xmlns:p14="http://schemas.microsoft.com/office/powerpoint/2010/main" val="2349088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611560" y="207645"/>
            <a:ext cx="7992888" cy="517208"/>
          </a:xfrm>
          <a:prstGeom prst="roundRect">
            <a:avLst/>
          </a:prstGeom>
          <a:solidFill>
            <a:srgbClr val="FFCC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nl-NL" sz="2400" b="1" dirty="0">
                <a:solidFill>
                  <a:schemeClr val="tx1"/>
                </a:solidFill>
              </a:rPr>
              <a:t>Đọc thông tin của la bàn và chỉ các phương trên mặt bàn</a:t>
            </a:r>
            <a:endParaRPr lang="en-US" sz="2100" b="1" dirty="0">
              <a:solidFill>
                <a:schemeClr val="tx1"/>
              </a:solidFill>
              <a:latin typeface="Calibri"/>
            </a:endParaRPr>
          </a:p>
        </p:txBody>
      </p:sp>
      <p:pic>
        <p:nvPicPr>
          <p:cNvPr id="6" name="Picture 5"/>
          <p:cNvPicPr/>
          <p:nvPr/>
        </p:nvPicPr>
        <p:blipFill>
          <a:blip r:embed="rId3"/>
          <a:stretch>
            <a:fillRect/>
          </a:stretch>
        </p:blipFill>
        <p:spPr>
          <a:xfrm>
            <a:off x="1924049" y="843558"/>
            <a:ext cx="4737737" cy="30064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611560" y="207645"/>
            <a:ext cx="7992888" cy="517208"/>
          </a:xfrm>
          <a:prstGeom prst="roundRect">
            <a:avLst/>
          </a:prstGeom>
          <a:solidFill>
            <a:srgbClr val="FFCC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nl-NL" sz="2400" b="1" dirty="0">
                <a:solidFill>
                  <a:schemeClr val="tx1"/>
                </a:solidFill>
              </a:rPr>
              <a:t>Đọc thông tin của la bàn và chỉ các phương trên mặt bàn</a:t>
            </a:r>
            <a:endParaRPr lang="en-US" sz="2100" b="1" dirty="0">
              <a:solidFill>
                <a:schemeClr val="tx1"/>
              </a:solidFill>
              <a:latin typeface="Calibri"/>
            </a:endParaRPr>
          </a:p>
        </p:txBody>
      </p:sp>
      <p:pic>
        <p:nvPicPr>
          <p:cNvPr id="6" name="Picture 5"/>
          <p:cNvPicPr/>
          <p:nvPr/>
        </p:nvPicPr>
        <p:blipFill>
          <a:blip r:embed="rId3"/>
          <a:stretch>
            <a:fillRect/>
          </a:stretch>
        </p:blipFill>
        <p:spPr>
          <a:xfrm>
            <a:off x="588788" y="843558"/>
            <a:ext cx="4449705" cy="3006452"/>
          </a:xfrm>
          <a:prstGeom prst="rect">
            <a:avLst/>
          </a:prstGeom>
        </p:spPr>
      </p:pic>
      <p:sp>
        <p:nvSpPr>
          <p:cNvPr id="2" name="Rounded Rectangle 1"/>
          <p:cNvSpPr/>
          <p:nvPr/>
        </p:nvSpPr>
        <p:spPr>
          <a:xfrm>
            <a:off x="5178448" y="906624"/>
            <a:ext cx="3426000" cy="288032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smtClean="0">
              <a:solidFill>
                <a:schemeClr val="tx1"/>
              </a:solidFill>
            </a:endParaRPr>
          </a:p>
          <a:p>
            <a:pPr algn="ctr"/>
            <a:r>
              <a:rPr lang="en-US" sz="2200" b="1" dirty="0" smtClean="0">
                <a:solidFill>
                  <a:schemeClr val="tx1"/>
                </a:solidFill>
              </a:rPr>
              <a:t>La </a:t>
            </a:r>
            <a:r>
              <a:rPr lang="en-US" sz="2200" b="1" dirty="0" err="1">
                <a:solidFill>
                  <a:schemeClr val="tx1"/>
                </a:solidFill>
              </a:rPr>
              <a:t>bàn</a:t>
            </a:r>
            <a:r>
              <a:rPr lang="en-US" sz="2200" b="1" dirty="0">
                <a:solidFill>
                  <a:schemeClr val="tx1"/>
                </a:solidFill>
              </a:rPr>
              <a:t> </a:t>
            </a:r>
            <a:r>
              <a:rPr lang="en-US" sz="2200" b="1" dirty="0" err="1">
                <a:solidFill>
                  <a:schemeClr val="tx1"/>
                </a:solidFill>
              </a:rPr>
              <a:t>là</a:t>
            </a:r>
            <a:r>
              <a:rPr lang="en-US" sz="2200" b="1" dirty="0">
                <a:solidFill>
                  <a:schemeClr val="tx1"/>
                </a:solidFill>
              </a:rPr>
              <a:t> </a:t>
            </a:r>
            <a:r>
              <a:rPr lang="en-US" sz="2200" b="1" dirty="0" err="1">
                <a:solidFill>
                  <a:schemeClr val="tx1"/>
                </a:solidFill>
              </a:rPr>
              <a:t>dụng</a:t>
            </a:r>
            <a:r>
              <a:rPr lang="en-US" sz="2200" b="1" dirty="0">
                <a:solidFill>
                  <a:schemeClr val="tx1"/>
                </a:solidFill>
              </a:rPr>
              <a:t> </a:t>
            </a:r>
            <a:r>
              <a:rPr lang="en-US" sz="2200" b="1" dirty="0" err="1">
                <a:solidFill>
                  <a:schemeClr val="tx1"/>
                </a:solidFill>
              </a:rPr>
              <a:t>cụ</a:t>
            </a:r>
            <a:r>
              <a:rPr lang="en-US" sz="2200" b="1" dirty="0">
                <a:solidFill>
                  <a:schemeClr val="tx1"/>
                </a:solidFill>
              </a:rPr>
              <a:t> </a:t>
            </a:r>
            <a:r>
              <a:rPr lang="en-US" sz="2200" b="1" dirty="0" err="1">
                <a:solidFill>
                  <a:schemeClr val="tx1"/>
                </a:solidFill>
              </a:rPr>
              <a:t>để</a:t>
            </a:r>
            <a:r>
              <a:rPr lang="en-US" sz="2200" b="1" dirty="0">
                <a:solidFill>
                  <a:schemeClr val="tx1"/>
                </a:solidFill>
              </a:rPr>
              <a:t> </a:t>
            </a:r>
            <a:r>
              <a:rPr lang="en-US" sz="2200" b="1" dirty="0" err="1">
                <a:solidFill>
                  <a:schemeClr val="tx1"/>
                </a:solidFill>
              </a:rPr>
              <a:t>xác</a:t>
            </a:r>
            <a:r>
              <a:rPr lang="en-US" sz="2200" b="1" dirty="0">
                <a:solidFill>
                  <a:schemeClr val="tx1"/>
                </a:solidFill>
              </a:rPr>
              <a:t> </a:t>
            </a:r>
            <a:r>
              <a:rPr lang="en-US" sz="2200" b="1" dirty="0" err="1">
                <a:solidFill>
                  <a:schemeClr val="tx1"/>
                </a:solidFill>
              </a:rPr>
              <a:t>định</a:t>
            </a:r>
            <a:r>
              <a:rPr lang="en-US" sz="2200" b="1" dirty="0">
                <a:solidFill>
                  <a:schemeClr val="tx1"/>
                </a:solidFill>
              </a:rPr>
              <a:t> </a:t>
            </a:r>
            <a:r>
              <a:rPr lang="en-US" sz="2200" b="1" dirty="0" err="1">
                <a:solidFill>
                  <a:schemeClr val="tx1"/>
                </a:solidFill>
              </a:rPr>
              <a:t>các</a:t>
            </a:r>
            <a:r>
              <a:rPr lang="en-US" sz="2200" b="1" dirty="0">
                <a:solidFill>
                  <a:schemeClr val="tx1"/>
                </a:solidFill>
              </a:rPr>
              <a:t> </a:t>
            </a:r>
            <a:r>
              <a:rPr lang="en-US" sz="2200" b="1" dirty="0" err="1">
                <a:solidFill>
                  <a:schemeClr val="tx1"/>
                </a:solidFill>
              </a:rPr>
              <a:t>phương</a:t>
            </a:r>
            <a:r>
              <a:rPr lang="en-US" sz="2200" b="1" dirty="0">
                <a:solidFill>
                  <a:schemeClr val="tx1"/>
                </a:solidFill>
              </a:rPr>
              <a:t> </a:t>
            </a:r>
            <a:r>
              <a:rPr lang="en-US" sz="2200" b="1" dirty="0" err="1">
                <a:solidFill>
                  <a:schemeClr val="tx1"/>
                </a:solidFill>
              </a:rPr>
              <a:t>trong</a:t>
            </a:r>
            <a:r>
              <a:rPr lang="en-US" sz="2200" b="1" dirty="0">
                <a:solidFill>
                  <a:schemeClr val="tx1"/>
                </a:solidFill>
              </a:rPr>
              <a:t> </a:t>
            </a:r>
            <a:r>
              <a:rPr lang="en-US" sz="2200" b="1" dirty="0" err="1">
                <a:solidFill>
                  <a:schemeClr val="tx1"/>
                </a:solidFill>
              </a:rPr>
              <a:t>không</a:t>
            </a:r>
            <a:r>
              <a:rPr lang="en-US" sz="2200" b="1" dirty="0">
                <a:solidFill>
                  <a:schemeClr val="tx1"/>
                </a:solidFill>
              </a:rPr>
              <a:t> </a:t>
            </a:r>
            <a:r>
              <a:rPr lang="en-US" sz="2200" b="1" dirty="0" err="1">
                <a:solidFill>
                  <a:schemeClr val="tx1"/>
                </a:solidFill>
              </a:rPr>
              <a:t>gian</a:t>
            </a:r>
            <a:r>
              <a:rPr lang="en-US" sz="2200" b="1" dirty="0">
                <a:solidFill>
                  <a:schemeClr val="tx1"/>
                </a:solidFill>
              </a:rPr>
              <a:t>. </a:t>
            </a:r>
            <a:r>
              <a:rPr lang="en-US" sz="2200" b="1" dirty="0" err="1">
                <a:solidFill>
                  <a:schemeClr val="tx1"/>
                </a:solidFill>
              </a:rPr>
              <a:t>Trên</a:t>
            </a:r>
            <a:r>
              <a:rPr lang="en-US" sz="2200" b="1" dirty="0">
                <a:solidFill>
                  <a:schemeClr val="tx1"/>
                </a:solidFill>
              </a:rPr>
              <a:t> </a:t>
            </a:r>
            <a:r>
              <a:rPr lang="en-US" sz="2200" b="1" dirty="0" err="1">
                <a:solidFill>
                  <a:schemeClr val="tx1"/>
                </a:solidFill>
              </a:rPr>
              <a:t>mựt</a:t>
            </a:r>
            <a:r>
              <a:rPr lang="en-US" sz="2200" b="1" dirty="0">
                <a:solidFill>
                  <a:schemeClr val="tx1"/>
                </a:solidFill>
              </a:rPr>
              <a:t> la </a:t>
            </a:r>
            <a:r>
              <a:rPr lang="en-US" sz="2200" b="1" dirty="0" err="1">
                <a:solidFill>
                  <a:schemeClr val="tx1"/>
                </a:solidFill>
              </a:rPr>
              <a:t>bàn</a:t>
            </a:r>
            <a:r>
              <a:rPr lang="en-US" sz="2200" b="1" dirty="0">
                <a:solidFill>
                  <a:schemeClr val="tx1"/>
                </a:solidFill>
              </a:rPr>
              <a:t> </a:t>
            </a:r>
            <a:r>
              <a:rPr lang="en-US" sz="2200" b="1" dirty="0" err="1">
                <a:solidFill>
                  <a:schemeClr val="tx1"/>
                </a:solidFill>
              </a:rPr>
              <a:t>có</a:t>
            </a:r>
            <a:r>
              <a:rPr lang="en-US" sz="2200" b="1" dirty="0">
                <a:solidFill>
                  <a:schemeClr val="tx1"/>
                </a:solidFill>
              </a:rPr>
              <a:t> </a:t>
            </a:r>
            <a:r>
              <a:rPr lang="en-US" sz="2200" b="1" dirty="0" err="1">
                <a:solidFill>
                  <a:schemeClr val="tx1"/>
                </a:solidFill>
              </a:rPr>
              <a:t>kim</a:t>
            </a:r>
            <a:r>
              <a:rPr lang="en-US" sz="2200" b="1" dirty="0">
                <a:solidFill>
                  <a:schemeClr val="tx1"/>
                </a:solidFill>
              </a:rPr>
              <a:t> </a:t>
            </a:r>
            <a:r>
              <a:rPr lang="en-US" sz="2200" b="1" dirty="0" err="1">
                <a:solidFill>
                  <a:schemeClr val="tx1"/>
                </a:solidFill>
              </a:rPr>
              <a:t>chỉ</a:t>
            </a:r>
            <a:r>
              <a:rPr lang="en-US" sz="2200" b="1" dirty="0">
                <a:solidFill>
                  <a:schemeClr val="tx1"/>
                </a:solidFill>
              </a:rPr>
              <a:t> </a:t>
            </a:r>
            <a:r>
              <a:rPr lang="en-US" sz="2200" b="1" dirty="0" err="1">
                <a:solidFill>
                  <a:schemeClr val="tx1"/>
                </a:solidFill>
              </a:rPr>
              <a:t>phương</a:t>
            </a:r>
            <a:r>
              <a:rPr lang="en-US" sz="2200" b="1" dirty="0">
                <a:solidFill>
                  <a:schemeClr val="tx1"/>
                </a:solidFill>
              </a:rPr>
              <a:t>. </a:t>
            </a:r>
            <a:r>
              <a:rPr lang="en-US" sz="2200" b="1" dirty="0" err="1">
                <a:solidFill>
                  <a:schemeClr val="tx1"/>
                </a:solidFill>
              </a:rPr>
              <a:t>Một</a:t>
            </a:r>
            <a:r>
              <a:rPr lang="en-US" sz="2200" b="1" dirty="0">
                <a:solidFill>
                  <a:schemeClr val="tx1"/>
                </a:solidFill>
              </a:rPr>
              <a:t> </a:t>
            </a:r>
            <a:r>
              <a:rPr lang="en-US" sz="2200" b="1" dirty="0" err="1">
                <a:solidFill>
                  <a:schemeClr val="tx1"/>
                </a:solidFill>
              </a:rPr>
              <a:t>đầu</a:t>
            </a:r>
            <a:r>
              <a:rPr lang="en-US" sz="2200" b="1" dirty="0">
                <a:solidFill>
                  <a:schemeClr val="tx1"/>
                </a:solidFill>
              </a:rPr>
              <a:t> </a:t>
            </a:r>
            <a:r>
              <a:rPr lang="en-US" sz="2200" b="1" dirty="0" err="1">
                <a:solidFill>
                  <a:schemeClr val="tx1"/>
                </a:solidFill>
              </a:rPr>
              <a:t>kim</a:t>
            </a:r>
            <a:r>
              <a:rPr lang="en-US" sz="2200" b="1" dirty="0">
                <a:solidFill>
                  <a:schemeClr val="tx1"/>
                </a:solidFill>
              </a:rPr>
              <a:t> </a:t>
            </a:r>
            <a:r>
              <a:rPr lang="en-US" sz="2200" b="1" dirty="0" err="1">
                <a:solidFill>
                  <a:schemeClr val="tx1"/>
                </a:solidFill>
              </a:rPr>
              <a:t>luôn</a:t>
            </a:r>
            <a:r>
              <a:rPr lang="en-US" sz="2200" b="1" dirty="0">
                <a:solidFill>
                  <a:schemeClr val="tx1"/>
                </a:solidFill>
              </a:rPr>
              <a:t> </a:t>
            </a:r>
            <a:r>
              <a:rPr lang="en-US" sz="2200" b="1" dirty="0" err="1">
                <a:solidFill>
                  <a:schemeClr val="tx1"/>
                </a:solidFill>
              </a:rPr>
              <a:t>chỉ</a:t>
            </a:r>
            <a:r>
              <a:rPr lang="en-US" sz="2200" b="1" dirty="0">
                <a:solidFill>
                  <a:schemeClr val="tx1"/>
                </a:solidFill>
              </a:rPr>
              <a:t> </a:t>
            </a:r>
            <a:r>
              <a:rPr lang="en-US" sz="2200" b="1" dirty="0" err="1">
                <a:solidFill>
                  <a:schemeClr val="tx1"/>
                </a:solidFill>
              </a:rPr>
              <a:t>về</a:t>
            </a:r>
            <a:r>
              <a:rPr lang="en-US" sz="2200" b="1" dirty="0">
                <a:solidFill>
                  <a:schemeClr val="tx1"/>
                </a:solidFill>
              </a:rPr>
              <a:t> </a:t>
            </a:r>
            <a:r>
              <a:rPr lang="en-US" sz="2200" b="1" dirty="0" err="1">
                <a:solidFill>
                  <a:schemeClr val="tx1"/>
                </a:solidFill>
              </a:rPr>
              <a:t>phía</a:t>
            </a:r>
            <a:r>
              <a:rPr lang="en-US" sz="2200" b="1" dirty="0">
                <a:solidFill>
                  <a:schemeClr val="tx1"/>
                </a:solidFill>
              </a:rPr>
              <a:t> </a:t>
            </a:r>
            <a:r>
              <a:rPr lang="en-US" sz="2200" b="1" dirty="0" err="1">
                <a:solidFill>
                  <a:schemeClr val="tx1"/>
                </a:solidFill>
              </a:rPr>
              <a:t>bắc</a:t>
            </a:r>
            <a:r>
              <a:rPr lang="en-US" sz="2200" b="1" dirty="0">
                <a:solidFill>
                  <a:schemeClr val="tx1"/>
                </a:solidFill>
              </a:rPr>
              <a:t> </a:t>
            </a:r>
            <a:r>
              <a:rPr lang="en-US" sz="2200" b="1" dirty="0" err="1">
                <a:solidFill>
                  <a:schemeClr val="tx1"/>
                </a:solidFill>
              </a:rPr>
              <a:t>và</a:t>
            </a:r>
            <a:r>
              <a:rPr lang="en-US" sz="2200" b="1" dirty="0">
                <a:solidFill>
                  <a:schemeClr val="tx1"/>
                </a:solidFill>
              </a:rPr>
              <a:t> </a:t>
            </a:r>
            <a:r>
              <a:rPr lang="en-US" sz="2200" b="1" dirty="0" err="1">
                <a:solidFill>
                  <a:schemeClr val="tx1"/>
                </a:solidFill>
              </a:rPr>
              <a:t>được</a:t>
            </a:r>
            <a:r>
              <a:rPr lang="en-US" sz="2200" b="1" dirty="0">
                <a:solidFill>
                  <a:schemeClr val="tx1"/>
                </a:solidFill>
              </a:rPr>
              <a:t> </a:t>
            </a:r>
            <a:r>
              <a:rPr lang="en-US" sz="2200" b="1" dirty="0" err="1">
                <a:solidFill>
                  <a:schemeClr val="tx1"/>
                </a:solidFill>
              </a:rPr>
              <a:t>kí</a:t>
            </a:r>
            <a:r>
              <a:rPr lang="en-US" sz="2200" b="1" dirty="0">
                <a:solidFill>
                  <a:schemeClr val="tx1"/>
                </a:solidFill>
              </a:rPr>
              <a:t> </a:t>
            </a:r>
            <a:r>
              <a:rPr lang="en-US" sz="2200" b="1" dirty="0" err="1">
                <a:solidFill>
                  <a:schemeClr val="tx1"/>
                </a:solidFill>
              </a:rPr>
              <a:t>hiệu</a:t>
            </a:r>
            <a:r>
              <a:rPr lang="en-US" sz="2200" b="1" dirty="0">
                <a:solidFill>
                  <a:schemeClr val="tx1"/>
                </a:solidFill>
              </a:rPr>
              <a:t> </a:t>
            </a:r>
            <a:r>
              <a:rPr lang="en-US" sz="2200" b="1" dirty="0" err="1">
                <a:solidFill>
                  <a:schemeClr val="tx1"/>
                </a:solidFill>
              </a:rPr>
              <a:t>bằng</a:t>
            </a:r>
            <a:r>
              <a:rPr lang="en-US" sz="2200" b="1" dirty="0">
                <a:solidFill>
                  <a:schemeClr val="tx1"/>
                </a:solidFill>
              </a:rPr>
              <a:t> </a:t>
            </a:r>
            <a:r>
              <a:rPr lang="en-US" sz="2200" b="1" dirty="0" err="1">
                <a:solidFill>
                  <a:schemeClr val="tx1"/>
                </a:solidFill>
              </a:rPr>
              <a:t>màu</a:t>
            </a:r>
            <a:r>
              <a:rPr lang="en-US" sz="2200" b="1" dirty="0">
                <a:solidFill>
                  <a:schemeClr val="tx1"/>
                </a:solidFill>
              </a:rPr>
              <a:t> </a:t>
            </a:r>
            <a:r>
              <a:rPr lang="en-US" sz="2200" b="1" dirty="0" err="1">
                <a:solidFill>
                  <a:schemeClr val="tx1"/>
                </a:solidFill>
              </a:rPr>
              <a:t>sắc</a:t>
            </a:r>
            <a:r>
              <a:rPr lang="en-US" sz="2200" b="1" dirty="0">
                <a:solidFill>
                  <a:schemeClr val="tx1"/>
                </a:solidFill>
              </a:rPr>
              <a:t> </a:t>
            </a:r>
            <a:r>
              <a:rPr lang="en-US" sz="2200" b="1" dirty="0" err="1">
                <a:solidFill>
                  <a:schemeClr val="tx1"/>
                </a:solidFill>
              </a:rPr>
              <a:t>nổi</a:t>
            </a:r>
            <a:r>
              <a:rPr lang="en-US" sz="2200" b="1" dirty="0">
                <a:solidFill>
                  <a:schemeClr val="tx1"/>
                </a:solidFill>
              </a:rPr>
              <a:t> </a:t>
            </a:r>
            <a:r>
              <a:rPr lang="en-US" sz="2200" b="1" dirty="0" err="1">
                <a:solidFill>
                  <a:schemeClr val="tx1"/>
                </a:solidFill>
              </a:rPr>
              <a:t>bật</a:t>
            </a:r>
            <a:r>
              <a:rPr lang="en-US" sz="2200" b="1" dirty="0">
                <a:solidFill>
                  <a:schemeClr val="tx1"/>
                </a:solidFill>
              </a:rPr>
              <a:t>, </a:t>
            </a:r>
            <a:r>
              <a:rPr lang="en-US" sz="2200" b="1" dirty="0" err="1">
                <a:solidFill>
                  <a:schemeClr val="tx1"/>
                </a:solidFill>
              </a:rPr>
              <a:t>thường</a:t>
            </a:r>
            <a:r>
              <a:rPr lang="en-US" sz="2200" b="1" dirty="0">
                <a:solidFill>
                  <a:schemeClr val="tx1"/>
                </a:solidFill>
              </a:rPr>
              <a:t> </a:t>
            </a:r>
            <a:r>
              <a:rPr lang="en-US" sz="2200" b="1" dirty="0" err="1">
                <a:solidFill>
                  <a:schemeClr val="tx1"/>
                </a:solidFill>
              </a:rPr>
              <a:t>là</a:t>
            </a:r>
            <a:r>
              <a:rPr lang="en-US" sz="2200" b="1" dirty="0">
                <a:solidFill>
                  <a:schemeClr val="tx1"/>
                </a:solidFill>
              </a:rPr>
              <a:t> </a:t>
            </a:r>
            <a:r>
              <a:rPr lang="en-US" sz="2200" b="1" dirty="0" err="1">
                <a:solidFill>
                  <a:schemeClr val="tx1"/>
                </a:solidFill>
              </a:rPr>
              <a:t>màu</a:t>
            </a:r>
            <a:r>
              <a:rPr lang="en-US" sz="2200" b="1" dirty="0">
                <a:solidFill>
                  <a:schemeClr val="tx1"/>
                </a:solidFill>
              </a:rPr>
              <a:t> </a:t>
            </a:r>
            <a:r>
              <a:rPr lang="en-US" sz="2200" b="1" dirty="0" err="1">
                <a:solidFill>
                  <a:schemeClr val="tx1"/>
                </a:solidFill>
              </a:rPr>
              <a:t>đỏ</a:t>
            </a:r>
            <a:r>
              <a:rPr lang="en-US" sz="2200" b="1" dirty="0">
                <a:solidFill>
                  <a:schemeClr val="tx1"/>
                </a:solidFill>
              </a:rPr>
              <a:t>.</a:t>
            </a:r>
          </a:p>
          <a:p>
            <a:pPr algn="ctr"/>
            <a:endParaRPr lang="en-US" sz="2200" b="1" dirty="0">
              <a:solidFill>
                <a:schemeClr val="tx1"/>
              </a:solidFill>
            </a:endParaRPr>
          </a:p>
        </p:txBody>
      </p:sp>
    </p:spTree>
    <p:extLst>
      <p:ext uri="{BB962C8B-B14F-4D97-AF65-F5344CB8AC3E}">
        <p14:creationId xmlns:p14="http://schemas.microsoft.com/office/powerpoint/2010/main" val="274175969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2A33632F-0046-E0A3-550E-6B3D30531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0"/>
            <a:ext cx="4572009" cy="4572009"/>
          </a:xfrm>
          <a:prstGeom prst="rect">
            <a:avLst/>
          </a:prstGeom>
        </p:spPr>
      </p:pic>
      <p:sp>
        <p:nvSpPr>
          <p:cNvPr id="3" name="CustomText1">
            <a:extLst>
              <a:ext uri="{FF2B5EF4-FFF2-40B4-BE49-F238E27FC236}">
                <a16:creationId xmlns:a16="http://schemas.microsoft.com/office/drawing/2014/main" xmlns="" id="{5596757E-71CA-87A8-BD2B-4E1C418C5792}"/>
              </a:ext>
            </a:extLst>
          </p:cNvPr>
          <p:cNvSpPr txBox="1"/>
          <p:nvPr/>
        </p:nvSpPr>
        <p:spPr>
          <a:xfrm>
            <a:off x="4306043" y="1776944"/>
            <a:ext cx="782254" cy="1261188"/>
          </a:xfrm>
          <a:prstGeom prst="rect">
            <a:avLst/>
          </a:prstGeom>
          <a:noFill/>
          <a:ln>
            <a:noFill/>
          </a:ln>
        </p:spPr>
        <p:txBody>
          <a:bodyPr wrap="none" tIns="67500" bIns="67500" numCol="1" anchor="ctr" anchorCtr="0">
            <a:prstTxWarp prst="textPlain">
              <a:avLst/>
            </a:prstTxWarp>
            <a:noAutofit/>
          </a:bodyPr>
          <a:lstStyle/>
          <a:p>
            <a:r>
              <a:rPr lang="en-US" sz="1200" dirty="0">
                <a:solidFill>
                  <a:srgbClr val="FFD268"/>
                </a:solidFill>
                <a:latin typeface="Impact" panose="020B0806030902050204" pitchFamily="34" charset="0"/>
              </a:rPr>
              <a:t>2</a:t>
            </a:r>
          </a:p>
        </p:txBody>
      </p:sp>
      <p:sp>
        <p:nvSpPr>
          <p:cNvPr id="4" name="ValueShape1">
            <a:extLst>
              <a:ext uri="{FF2B5EF4-FFF2-40B4-BE49-F238E27FC236}">
                <a16:creationId xmlns:a16="http://schemas.microsoft.com/office/drawing/2014/main" xmlns="" id="{C9989A30-5525-7FCC-A0FB-677D6902750E}"/>
              </a:ext>
            </a:extLst>
          </p:cNvPr>
          <p:cNvSpPr/>
          <p:nvPr/>
        </p:nvSpPr>
        <p:spPr bwMode="auto">
          <a:xfrm>
            <a:off x="5555299" y="890745"/>
            <a:ext cx="3588702" cy="3033587"/>
          </a:xfrm>
          <a:custGeom>
            <a:avLst/>
            <a:gdLst>
              <a:gd name="connsiteX0" fmla="*/ 825500 w 2052462"/>
              <a:gd name="connsiteY0" fmla="*/ 0 h 2453924"/>
              <a:gd name="connsiteX1" fmla="*/ 2052462 w 2052462"/>
              <a:gd name="connsiteY1" fmla="*/ 1226962 h 2453924"/>
              <a:gd name="connsiteX2" fmla="*/ 825500 w 2052462"/>
              <a:gd name="connsiteY2" fmla="*/ 2453924 h 2453924"/>
              <a:gd name="connsiteX3" fmla="*/ 45039 w 2052462"/>
              <a:gd name="connsiteY3" fmla="*/ 2173746 h 2453924"/>
              <a:gd name="connsiteX4" fmla="*/ 0 w 2052462"/>
              <a:gd name="connsiteY4" fmla="*/ 2132812 h 2453924"/>
              <a:gd name="connsiteX5" fmla="*/ 42093 w 2052462"/>
              <a:gd name="connsiteY5" fmla="*/ 2094555 h 2453924"/>
              <a:gd name="connsiteX6" fmla="*/ 191916 w 2052462"/>
              <a:gd name="connsiteY6" fmla="*/ 1912968 h 2453924"/>
              <a:gd name="connsiteX7" fmla="*/ 235656 w 2052462"/>
              <a:gd name="connsiteY7" fmla="*/ 1832383 h 2453924"/>
              <a:gd name="connsiteX8" fmla="*/ 352362 w 2052462"/>
              <a:gd name="connsiteY8" fmla="*/ 1928674 h 2453924"/>
              <a:gd name="connsiteX9" fmla="*/ 825500 w 2052462"/>
              <a:gd name="connsiteY9" fmla="*/ 2073198 h 2453924"/>
              <a:gd name="connsiteX10" fmla="*/ 1671736 w 2052462"/>
              <a:gd name="connsiteY10" fmla="*/ 1226962 h 2453924"/>
              <a:gd name="connsiteX11" fmla="*/ 825500 w 2052462"/>
              <a:gd name="connsiteY11" fmla="*/ 380726 h 2453924"/>
              <a:gd name="connsiteX12" fmla="*/ 352362 w 2052462"/>
              <a:gd name="connsiteY12" fmla="*/ 525250 h 2453924"/>
              <a:gd name="connsiteX13" fmla="*/ 235656 w 2052462"/>
              <a:gd name="connsiteY13" fmla="*/ 621541 h 2453924"/>
              <a:gd name="connsiteX14" fmla="*/ 191916 w 2052462"/>
              <a:gd name="connsiteY14" fmla="*/ 540956 h 2453924"/>
              <a:gd name="connsiteX15" fmla="*/ 42093 w 2052462"/>
              <a:gd name="connsiteY15" fmla="*/ 359369 h 2453924"/>
              <a:gd name="connsiteX16" fmla="*/ 0 w 2052462"/>
              <a:gd name="connsiteY16" fmla="*/ 321112 h 2453924"/>
              <a:gd name="connsiteX17" fmla="*/ 45039 w 2052462"/>
              <a:gd name="connsiteY17" fmla="*/ 280179 h 2453924"/>
              <a:gd name="connsiteX18" fmla="*/ 825500 w 2052462"/>
              <a:gd name="connsiteY18" fmla="*/ 0 h 2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462" h="2453924">
                <a:moveTo>
                  <a:pt x="825500" y="0"/>
                </a:moveTo>
                <a:cubicBezTo>
                  <a:pt x="1503132" y="0"/>
                  <a:pt x="2052462" y="549330"/>
                  <a:pt x="2052462" y="1226962"/>
                </a:cubicBezTo>
                <a:cubicBezTo>
                  <a:pt x="2052462" y="1904594"/>
                  <a:pt x="1503132" y="2453924"/>
                  <a:pt x="825500" y="2453924"/>
                </a:cubicBezTo>
                <a:cubicBezTo>
                  <a:pt x="529036" y="2453924"/>
                  <a:pt x="257130" y="2348779"/>
                  <a:pt x="45039" y="2173746"/>
                </a:cubicBezTo>
                <a:lnTo>
                  <a:pt x="0" y="2132812"/>
                </a:lnTo>
                <a:lnTo>
                  <a:pt x="42093" y="2094555"/>
                </a:lnTo>
                <a:cubicBezTo>
                  <a:pt x="97602" y="2039046"/>
                  <a:pt x="147817" y="1978243"/>
                  <a:pt x="191916" y="1912968"/>
                </a:cubicBezTo>
                <a:lnTo>
                  <a:pt x="235656" y="1832383"/>
                </a:lnTo>
                <a:lnTo>
                  <a:pt x="352362" y="1928674"/>
                </a:lnTo>
                <a:cubicBezTo>
                  <a:pt x="487422" y="2019919"/>
                  <a:pt x="650239" y="2073198"/>
                  <a:pt x="825500" y="2073198"/>
                </a:cubicBezTo>
                <a:cubicBezTo>
                  <a:pt x="1292863" y="2073198"/>
                  <a:pt x="1671736" y="1694325"/>
                  <a:pt x="1671736" y="1226962"/>
                </a:cubicBezTo>
                <a:cubicBezTo>
                  <a:pt x="1671736" y="759599"/>
                  <a:pt x="1292863" y="380726"/>
                  <a:pt x="825500" y="380726"/>
                </a:cubicBezTo>
                <a:cubicBezTo>
                  <a:pt x="650239" y="380726"/>
                  <a:pt x="487422" y="434005"/>
                  <a:pt x="352362" y="525250"/>
                </a:cubicBezTo>
                <a:lnTo>
                  <a:pt x="235656" y="621541"/>
                </a:lnTo>
                <a:lnTo>
                  <a:pt x="191916" y="540956"/>
                </a:lnTo>
                <a:cubicBezTo>
                  <a:pt x="147817" y="475681"/>
                  <a:pt x="97602" y="414878"/>
                  <a:pt x="42093" y="359369"/>
                </a:cubicBezTo>
                <a:lnTo>
                  <a:pt x="0" y="321112"/>
                </a:lnTo>
                <a:lnTo>
                  <a:pt x="45039" y="280179"/>
                </a:lnTo>
                <a:cubicBezTo>
                  <a:pt x="257130" y="105145"/>
                  <a:pt x="529036" y="0"/>
                  <a:pt x="825500" y="0"/>
                </a:cubicBezTo>
                <a:close/>
              </a:path>
            </a:pathLst>
          </a:custGeom>
          <a:solidFill>
            <a:srgbClr val="FFE4DB"/>
          </a:solidFill>
          <a:ln>
            <a:noFill/>
          </a:ln>
        </p:spPr>
        <p:txBody>
          <a:bodyPr vert="horz" wrap="square" lIns="68580" tIns="34290" rIns="68580" bIns="34290" numCol="1" rtlCol="0" anchor="t" anchorCtr="0" compatLnSpc="1">
            <a:prstTxWarp prst="textNoShape">
              <a:avLst/>
            </a:prstTxWarp>
          </a:bodyPr>
          <a:lstStyle/>
          <a:p>
            <a:pPr algn="l"/>
            <a:endParaRPr lang="zh-CN" altLang="en-US" sz="1350" dirty="0"/>
          </a:p>
        </p:txBody>
      </p:sp>
      <p:sp>
        <p:nvSpPr>
          <p:cNvPr id="5" name="文本框 6">
            <a:extLst>
              <a:ext uri="{FF2B5EF4-FFF2-40B4-BE49-F238E27FC236}">
                <a16:creationId xmlns:a16="http://schemas.microsoft.com/office/drawing/2014/main" xmlns="" id="{00814B3E-0651-1648-AD25-2E06B712B775}"/>
              </a:ext>
            </a:extLst>
          </p:cNvPr>
          <p:cNvSpPr txBox="1"/>
          <p:nvPr/>
        </p:nvSpPr>
        <p:spPr>
          <a:xfrm>
            <a:off x="5090184" y="1868929"/>
            <a:ext cx="4053815" cy="1077218"/>
          </a:xfrm>
          <a:prstGeom prst="rect">
            <a:avLst/>
          </a:prstGeom>
          <a:noFill/>
        </p:spPr>
        <p:txBody>
          <a:bodyPr wrap="square" rtlCol="0">
            <a:spAutoFit/>
          </a:bodyPr>
          <a:lstStyle/>
          <a:p>
            <a:r>
              <a:rPr lang="nl-NL" sz="3200" b="1" dirty="0"/>
              <a:t>Xác định các </a:t>
            </a:r>
            <a:r>
              <a:rPr lang="nl-NL" sz="3200" b="1" dirty="0" smtClean="0"/>
              <a:t>phương </a:t>
            </a:r>
            <a:r>
              <a:rPr lang="nl-NL" sz="3200" b="1" dirty="0"/>
              <a:t>bằng la bàn</a:t>
            </a:r>
            <a:endParaRPr lang="en-US" sz="3200" dirty="0"/>
          </a:p>
        </p:txBody>
      </p:sp>
    </p:spTree>
    <p:extLst>
      <p:ext uri="{BB962C8B-B14F-4D97-AF65-F5344CB8AC3E}">
        <p14:creationId xmlns:p14="http://schemas.microsoft.com/office/powerpoint/2010/main" val="369510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xmlns="" id="{1169BCBB-8D6F-1B03-C03F-AFA8C133ADAE}"/>
              </a:ext>
            </a:extLst>
          </p:cNvPr>
          <p:cNvSpPr txBox="1"/>
          <p:nvPr/>
        </p:nvSpPr>
        <p:spPr>
          <a:xfrm>
            <a:off x="251520" y="411510"/>
            <a:ext cx="8727081" cy="376927"/>
          </a:xfrm>
          <a:prstGeom prst="rect">
            <a:avLst/>
          </a:prstGeom>
          <a:solidFill>
            <a:srgbClr val="56C3E7"/>
          </a:solidFill>
        </p:spPr>
        <p:txBody>
          <a:bodyPr wrap="square" lIns="68479" tIns="34241" rIns="68479" bIns="34241" rtlCol="0">
            <a:spAutoFit/>
          </a:bodyPr>
          <a:lstStyle/>
          <a:p>
            <a:pPr algn="just"/>
            <a:r>
              <a:rPr lang="nl-NL" sz="2000" b="1" dirty="0"/>
              <a:t>Đ</a:t>
            </a:r>
            <a:r>
              <a:rPr lang="nl-NL" sz="2000" b="1" dirty="0" smtClean="0"/>
              <a:t>ọc kĩ và nêu </a:t>
            </a:r>
            <a:r>
              <a:rPr lang="nl-NL" sz="2000" b="1" dirty="0"/>
              <a:t>các bước cầm la bàn để xác định các phương trong không gian</a:t>
            </a:r>
            <a:endParaRPr lang="en-US" sz="2000" b="1" dirty="0">
              <a:latin typeface="Arial" panose="020B0604020202020204" pitchFamily="34" charset="0"/>
              <a:ea typeface="Arial-Rounded" pitchFamily="34" charset="0"/>
              <a:cs typeface="Arial" pitchFamily="34" charset="0"/>
            </a:endParaRPr>
          </a:p>
        </p:txBody>
      </p:sp>
      <p:pic>
        <p:nvPicPr>
          <p:cNvPr id="9" name="Picture 8"/>
          <p:cNvPicPr/>
          <p:nvPr/>
        </p:nvPicPr>
        <p:blipFill>
          <a:blip r:embed="rId3"/>
          <a:stretch>
            <a:fillRect/>
          </a:stretch>
        </p:blipFill>
        <p:spPr>
          <a:xfrm>
            <a:off x="1259632" y="915566"/>
            <a:ext cx="6835693" cy="2880320"/>
          </a:xfrm>
          <a:prstGeom prst="rect">
            <a:avLst/>
          </a:prstGeom>
        </p:spPr>
      </p:pic>
    </p:spTree>
    <p:extLst>
      <p:ext uri="{BB962C8B-B14F-4D97-AF65-F5344CB8AC3E}">
        <p14:creationId xmlns:p14="http://schemas.microsoft.com/office/powerpoint/2010/main" val="28932286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2A33632F-0046-E0A3-550E-6B3D30531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0"/>
            <a:ext cx="4572009" cy="4572009"/>
          </a:xfrm>
          <a:prstGeom prst="rect">
            <a:avLst/>
          </a:prstGeom>
        </p:spPr>
      </p:pic>
      <p:sp>
        <p:nvSpPr>
          <p:cNvPr id="3" name="CustomText1">
            <a:extLst>
              <a:ext uri="{FF2B5EF4-FFF2-40B4-BE49-F238E27FC236}">
                <a16:creationId xmlns:a16="http://schemas.microsoft.com/office/drawing/2014/main" xmlns="" id="{5596757E-71CA-87A8-BD2B-4E1C418C5792}"/>
              </a:ext>
            </a:extLst>
          </p:cNvPr>
          <p:cNvSpPr txBox="1"/>
          <p:nvPr/>
        </p:nvSpPr>
        <p:spPr>
          <a:xfrm>
            <a:off x="4139952" y="1851670"/>
            <a:ext cx="782254" cy="1261188"/>
          </a:xfrm>
          <a:prstGeom prst="rect">
            <a:avLst/>
          </a:prstGeom>
          <a:noFill/>
          <a:ln>
            <a:noFill/>
          </a:ln>
        </p:spPr>
        <p:txBody>
          <a:bodyPr wrap="none" tIns="67500" bIns="67500" numCol="1" anchor="ctr" anchorCtr="0">
            <a:prstTxWarp prst="textPlain">
              <a:avLst/>
            </a:prstTxWarp>
            <a:noAutofit/>
          </a:bodyPr>
          <a:lstStyle/>
          <a:p>
            <a:r>
              <a:rPr lang="en-US" sz="1200" dirty="0">
                <a:solidFill>
                  <a:srgbClr val="FFD268"/>
                </a:solidFill>
                <a:latin typeface="Impact" panose="020B0806030902050204" pitchFamily="34" charset="0"/>
              </a:rPr>
              <a:t>3</a:t>
            </a:r>
          </a:p>
        </p:txBody>
      </p:sp>
      <p:sp>
        <p:nvSpPr>
          <p:cNvPr id="4" name="ValueShape1">
            <a:extLst>
              <a:ext uri="{FF2B5EF4-FFF2-40B4-BE49-F238E27FC236}">
                <a16:creationId xmlns:a16="http://schemas.microsoft.com/office/drawing/2014/main" xmlns="" id="{C9989A30-5525-7FCC-A0FB-677D6902750E}"/>
              </a:ext>
            </a:extLst>
          </p:cNvPr>
          <p:cNvSpPr/>
          <p:nvPr/>
        </p:nvSpPr>
        <p:spPr bwMode="auto">
          <a:xfrm>
            <a:off x="5555298" y="890745"/>
            <a:ext cx="3553205" cy="3033587"/>
          </a:xfrm>
          <a:custGeom>
            <a:avLst/>
            <a:gdLst>
              <a:gd name="connsiteX0" fmla="*/ 825500 w 2052462"/>
              <a:gd name="connsiteY0" fmla="*/ 0 h 2453924"/>
              <a:gd name="connsiteX1" fmla="*/ 2052462 w 2052462"/>
              <a:gd name="connsiteY1" fmla="*/ 1226962 h 2453924"/>
              <a:gd name="connsiteX2" fmla="*/ 825500 w 2052462"/>
              <a:gd name="connsiteY2" fmla="*/ 2453924 h 2453924"/>
              <a:gd name="connsiteX3" fmla="*/ 45039 w 2052462"/>
              <a:gd name="connsiteY3" fmla="*/ 2173746 h 2453924"/>
              <a:gd name="connsiteX4" fmla="*/ 0 w 2052462"/>
              <a:gd name="connsiteY4" fmla="*/ 2132812 h 2453924"/>
              <a:gd name="connsiteX5" fmla="*/ 42093 w 2052462"/>
              <a:gd name="connsiteY5" fmla="*/ 2094555 h 2453924"/>
              <a:gd name="connsiteX6" fmla="*/ 191916 w 2052462"/>
              <a:gd name="connsiteY6" fmla="*/ 1912968 h 2453924"/>
              <a:gd name="connsiteX7" fmla="*/ 235656 w 2052462"/>
              <a:gd name="connsiteY7" fmla="*/ 1832383 h 2453924"/>
              <a:gd name="connsiteX8" fmla="*/ 352362 w 2052462"/>
              <a:gd name="connsiteY8" fmla="*/ 1928674 h 2453924"/>
              <a:gd name="connsiteX9" fmla="*/ 825500 w 2052462"/>
              <a:gd name="connsiteY9" fmla="*/ 2073198 h 2453924"/>
              <a:gd name="connsiteX10" fmla="*/ 1671736 w 2052462"/>
              <a:gd name="connsiteY10" fmla="*/ 1226962 h 2453924"/>
              <a:gd name="connsiteX11" fmla="*/ 825500 w 2052462"/>
              <a:gd name="connsiteY11" fmla="*/ 380726 h 2453924"/>
              <a:gd name="connsiteX12" fmla="*/ 352362 w 2052462"/>
              <a:gd name="connsiteY12" fmla="*/ 525250 h 2453924"/>
              <a:gd name="connsiteX13" fmla="*/ 235656 w 2052462"/>
              <a:gd name="connsiteY13" fmla="*/ 621541 h 2453924"/>
              <a:gd name="connsiteX14" fmla="*/ 191916 w 2052462"/>
              <a:gd name="connsiteY14" fmla="*/ 540956 h 2453924"/>
              <a:gd name="connsiteX15" fmla="*/ 42093 w 2052462"/>
              <a:gd name="connsiteY15" fmla="*/ 359369 h 2453924"/>
              <a:gd name="connsiteX16" fmla="*/ 0 w 2052462"/>
              <a:gd name="connsiteY16" fmla="*/ 321112 h 2453924"/>
              <a:gd name="connsiteX17" fmla="*/ 45039 w 2052462"/>
              <a:gd name="connsiteY17" fmla="*/ 280179 h 2453924"/>
              <a:gd name="connsiteX18" fmla="*/ 825500 w 2052462"/>
              <a:gd name="connsiteY18" fmla="*/ 0 h 2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462" h="2453924">
                <a:moveTo>
                  <a:pt x="825500" y="0"/>
                </a:moveTo>
                <a:cubicBezTo>
                  <a:pt x="1503132" y="0"/>
                  <a:pt x="2052462" y="549330"/>
                  <a:pt x="2052462" y="1226962"/>
                </a:cubicBezTo>
                <a:cubicBezTo>
                  <a:pt x="2052462" y="1904594"/>
                  <a:pt x="1503132" y="2453924"/>
                  <a:pt x="825500" y="2453924"/>
                </a:cubicBezTo>
                <a:cubicBezTo>
                  <a:pt x="529036" y="2453924"/>
                  <a:pt x="257130" y="2348779"/>
                  <a:pt x="45039" y="2173746"/>
                </a:cubicBezTo>
                <a:lnTo>
                  <a:pt x="0" y="2132812"/>
                </a:lnTo>
                <a:lnTo>
                  <a:pt x="42093" y="2094555"/>
                </a:lnTo>
                <a:cubicBezTo>
                  <a:pt x="97602" y="2039046"/>
                  <a:pt x="147817" y="1978243"/>
                  <a:pt x="191916" y="1912968"/>
                </a:cubicBezTo>
                <a:lnTo>
                  <a:pt x="235656" y="1832383"/>
                </a:lnTo>
                <a:lnTo>
                  <a:pt x="352362" y="1928674"/>
                </a:lnTo>
                <a:cubicBezTo>
                  <a:pt x="487422" y="2019919"/>
                  <a:pt x="650239" y="2073198"/>
                  <a:pt x="825500" y="2073198"/>
                </a:cubicBezTo>
                <a:cubicBezTo>
                  <a:pt x="1292863" y="2073198"/>
                  <a:pt x="1671736" y="1694325"/>
                  <a:pt x="1671736" y="1226962"/>
                </a:cubicBezTo>
                <a:cubicBezTo>
                  <a:pt x="1671736" y="759599"/>
                  <a:pt x="1292863" y="380726"/>
                  <a:pt x="825500" y="380726"/>
                </a:cubicBezTo>
                <a:cubicBezTo>
                  <a:pt x="650239" y="380726"/>
                  <a:pt x="487422" y="434005"/>
                  <a:pt x="352362" y="525250"/>
                </a:cubicBezTo>
                <a:lnTo>
                  <a:pt x="235656" y="621541"/>
                </a:lnTo>
                <a:lnTo>
                  <a:pt x="191916" y="540956"/>
                </a:lnTo>
                <a:cubicBezTo>
                  <a:pt x="147817" y="475681"/>
                  <a:pt x="97602" y="414878"/>
                  <a:pt x="42093" y="359369"/>
                </a:cubicBezTo>
                <a:lnTo>
                  <a:pt x="0" y="321112"/>
                </a:lnTo>
                <a:lnTo>
                  <a:pt x="45039" y="280179"/>
                </a:lnTo>
                <a:cubicBezTo>
                  <a:pt x="257130" y="105145"/>
                  <a:pt x="529036" y="0"/>
                  <a:pt x="825500" y="0"/>
                </a:cubicBezTo>
                <a:close/>
              </a:path>
            </a:pathLst>
          </a:custGeom>
          <a:solidFill>
            <a:srgbClr val="FFE4DB"/>
          </a:solidFill>
          <a:ln>
            <a:noFill/>
          </a:ln>
        </p:spPr>
        <p:txBody>
          <a:bodyPr vert="horz" wrap="square" lIns="68580" tIns="34290" rIns="68580" bIns="34290" numCol="1" rtlCol="0" anchor="t" anchorCtr="0" compatLnSpc="1">
            <a:prstTxWarp prst="textNoShape">
              <a:avLst/>
            </a:prstTxWarp>
          </a:bodyPr>
          <a:lstStyle/>
          <a:p>
            <a:pPr algn="l"/>
            <a:endParaRPr lang="zh-CN" altLang="en-US" sz="1350" dirty="0"/>
          </a:p>
        </p:txBody>
      </p:sp>
      <p:sp>
        <p:nvSpPr>
          <p:cNvPr id="5" name="文本框 6">
            <a:extLst>
              <a:ext uri="{FF2B5EF4-FFF2-40B4-BE49-F238E27FC236}">
                <a16:creationId xmlns:a16="http://schemas.microsoft.com/office/drawing/2014/main" xmlns="" id="{00814B3E-0651-1648-AD25-2E06B712B775}"/>
              </a:ext>
            </a:extLst>
          </p:cNvPr>
          <p:cNvSpPr txBox="1"/>
          <p:nvPr/>
        </p:nvSpPr>
        <p:spPr>
          <a:xfrm>
            <a:off x="4922609" y="1697434"/>
            <a:ext cx="3588702" cy="1569660"/>
          </a:xfrm>
          <a:prstGeom prst="rect">
            <a:avLst/>
          </a:prstGeom>
          <a:noFill/>
        </p:spPr>
        <p:txBody>
          <a:bodyPr wrap="square" rtlCol="0">
            <a:spAutoFit/>
          </a:bodyPr>
          <a:lstStyle/>
          <a:p>
            <a:pPr algn="ctr"/>
            <a:r>
              <a:rPr lang="nl-NL" sz="3200" b="1" dirty="0"/>
              <a:t>Thực hành sử dụng la bàn để xác định phương hướng</a:t>
            </a:r>
            <a:endParaRPr lang="zh-CN" altLang="en-US" sz="3200" b="1" dirty="0">
              <a:latin typeface="Arial" panose="020B0604020202020204" pitchFamily="34" charset="0"/>
              <a:ea typeface="仓耳玄三M W05" panose="02020400000000000000" pitchFamily="18" charset="-122"/>
              <a:cs typeface="Arial" panose="020B0604020202020204" pitchFamily="34" charset="0"/>
            </a:endParaRPr>
          </a:p>
        </p:txBody>
      </p:sp>
    </p:spTree>
    <p:extLst>
      <p:ext uri="{BB962C8B-B14F-4D97-AF65-F5344CB8AC3E}">
        <p14:creationId xmlns:p14="http://schemas.microsoft.com/office/powerpoint/2010/main" val="3993399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F9F546-8172-3303-6B20-F65599E1FB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923678"/>
            <a:ext cx="4716016" cy="2475908"/>
          </a:xfrm>
          <a:prstGeom prst="rect">
            <a:avLst/>
          </a:prstGeom>
        </p:spPr>
      </p:pic>
      <p:sp>
        <p:nvSpPr>
          <p:cNvPr id="3" name="TextBox 2">
            <a:extLst>
              <a:ext uri="{FF2B5EF4-FFF2-40B4-BE49-F238E27FC236}">
                <a16:creationId xmlns:a16="http://schemas.microsoft.com/office/drawing/2014/main" xmlns="" id="{7EBA8E82-DFED-67E5-52EA-65A92CAD22CA}"/>
              </a:ext>
            </a:extLst>
          </p:cNvPr>
          <p:cNvSpPr txBox="1"/>
          <p:nvPr/>
        </p:nvSpPr>
        <p:spPr>
          <a:xfrm>
            <a:off x="179512" y="235476"/>
            <a:ext cx="8712968" cy="930925"/>
          </a:xfrm>
          <a:prstGeom prst="rect">
            <a:avLst/>
          </a:prstGeom>
          <a:solidFill>
            <a:srgbClr val="56C3E7"/>
          </a:solidFill>
        </p:spPr>
        <p:txBody>
          <a:bodyPr wrap="square" lIns="68479" tIns="34241" rIns="68479" bIns="34241" rtlCol="0">
            <a:spAutoFit/>
          </a:bodyPr>
          <a:lstStyle/>
          <a:p>
            <a:r>
              <a:rPr lang="nl-NL" sz="2800" b="1" dirty="0"/>
              <a:t>Đ</a:t>
            </a:r>
            <a:r>
              <a:rPr lang="nl-NL" sz="2800" b="1" dirty="0" smtClean="0"/>
              <a:t>ặt </a:t>
            </a:r>
            <a:r>
              <a:rPr lang="nl-NL" sz="2800" b="1" dirty="0"/>
              <a:t>la bàn nằm ngang trên bàn và </a:t>
            </a:r>
            <a:r>
              <a:rPr lang="nl-NL" sz="2800" b="1" dirty="0" smtClean="0"/>
              <a:t>để </a:t>
            </a:r>
            <a:r>
              <a:rPr lang="nl-NL" sz="2800" b="1" dirty="0"/>
              <a:t>các đồ dùng học tập </a:t>
            </a:r>
            <a:r>
              <a:rPr lang="nl-NL" sz="2800" b="1" dirty="0" smtClean="0"/>
              <a:t>		bằng </a:t>
            </a:r>
            <a:r>
              <a:rPr lang="nl-NL" sz="2800" b="1" dirty="0"/>
              <a:t>sắt cách xa la </a:t>
            </a:r>
            <a:r>
              <a:rPr lang="nl-NL" sz="2800" b="1" dirty="0" smtClean="0"/>
              <a:t>bàn nhé!</a:t>
            </a:r>
            <a:endParaRPr lang="en-US" sz="2800" b="1" dirty="0"/>
          </a:p>
        </p:txBody>
      </p:sp>
      <p:sp>
        <p:nvSpPr>
          <p:cNvPr id="5" name="TextBox 4">
            <a:extLst>
              <a:ext uri="{FF2B5EF4-FFF2-40B4-BE49-F238E27FC236}">
                <a16:creationId xmlns:a16="http://schemas.microsoft.com/office/drawing/2014/main" xmlns="" id="{E2C06FDC-B832-7FE1-3B4C-A4E3139D50BD}"/>
              </a:ext>
            </a:extLst>
          </p:cNvPr>
          <p:cNvSpPr txBox="1"/>
          <p:nvPr/>
        </p:nvSpPr>
        <p:spPr>
          <a:xfrm>
            <a:off x="2987824" y="1491630"/>
            <a:ext cx="2520280" cy="346150"/>
          </a:xfrm>
          <a:prstGeom prst="rect">
            <a:avLst/>
          </a:prstGeom>
          <a:solidFill>
            <a:srgbClr val="56C3E7"/>
          </a:solidFill>
        </p:spPr>
        <p:txBody>
          <a:bodyPr wrap="square" lIns="68479" tIns="34241" rIns="68479" bIns="34241" rtlCol="0">
            <a:spAutoFit/>
          </a:bodyPr>
          <a:lstStyle/>
          <a:p>
            <a:pPr algn="just"/>
            <a:r>
              <a:rPr lang="en-US" b="1" dirty="0" err="1">
                <a:latin typeface="Arial" pitchFamily="34" charset="0"/>
                <a:ea typeface="Arial-Rounded" pitchFamily="34" charset="0"/>
                <a:cs typeface="Arial" pitchFamily="34" charset="0"/>
              </a:rPr>
              <a:t>Hoạt</a:t>
            </a:r>
            <a:r>
              <a:rPr lang="en-US" b="1" dirty="0">
                <a:latin typeface="Arial" pitchFamily="34" charset="0"/>
                <a:ea typeface="Arial-Rounded" pitchFamily="34" charset="0"/>
                <a:cs typeface="Arial" pitchFamily="34" charset="0"/>
              </a:rPr>
              <a:t> </a:t>
            </a:r>
            <a:r>
              <a:rPr lang="en-US" b="1" dirty="0" err="1">
                <a:latin typeface="Arial" pitchFamily="34" charset="0"/>
                <a:ea typeface="Arial-Rounded" pitchFamily="34" charset="0"/>
                <a:cs typeface="Arial" pitchFamily="34" charset="0"/>
              </a:rPr>
              <a:t>động</a:t>
            </a:r>
            <a:r>
              <a:rPr lang="en-US" b="1" dirty="0">
                <a:latin typeface="Arial" pitchFamily="34" charset="0"/>
                <a:ea typeface="Arial-Rounded" pitchFamily="34" charset="0"/>
                <a:cs typeface="Arial" pitchFamily="34" charset="0"/>
              </a:rPr>
              <a:t> </a:t>
            </a:r>
            <a:r>
              <a:rPr lang="en-US" b="1" dirty="0" err="1">
                <a:latin typeface="Arial" pitchFamily="34" charset="0"/>
                <a:ea typeface="Arial-Rounded" pitchFamily="34" charset="0"/>
                <a:cs typeface="Arial" pitchFamily="34" charset="0"/>
              </a:rPr>
              <a:t>nhóm</a:t>
            </a:r>
            <a:r>
              <a:rPr lang="en-US" b="1" dirty="0">
                <a:latin typeface="Arial" pitchFamily="34" charset="0"/>
                <a:ea typeface="Arial-Rounded" pitchFamily="34" charset="0"/>
                <a:cs typeface="Arial" pitchFamily="34" charset="0"/>
              </a:rPr>
              <a:t> 4</a:t>
            </a:r>
          </a:p>
        </p:txBody>
      </p:sp>
    </p:spTree>
    <p:extLst>
      <p:ext uri="{BB962C8B-B14F-4D97-AF65-F5344CB8AC3E}">
        <p14:creationId xmlns:p14="http://schemas.microsoft.com/office/powerpoint/2010/main" val="3240091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3506</TotalTime>
  <Words>272</Words>
  <Application>Microsoft Office PowerPoint</Application>
  <PresentationFormat>On-screen Show (16:9)</PresentationFormat>
  <Paragraphs>30</Paragraphs>
  <Slides>14</Slides>
  <Notes>5</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第一PPT，www.1ppt.com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description>http://www.ypppt.com/</dc:description>
  <cp:lastModifiedBy>SKY</cp:lastModifiedBy>
  <cp:revision>287</cp:revision>
  <dcterms:created xsi:type="dcterms:W3CDTF">2015-12-11T17:46:17Z</dcterms:created>
  <dcterms:modified xsi:type="dcterms:W3CDTF">2023-01-16T10:14:14Z</dcterms:modified>
</cp:coreProperties>
</file>