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1"/>
  </p:sldMasterIdLst>
  <p:notesMasterIdLst>
    <p:notesMasterId r:id="rId23"/>
  </p:notesMasterIdLst>
  <p:sldIdLst>
    <p:sldId id="269" r:id="rId2"/>
    <p:sldId id="270" r:id="rId3"/>
    <p:sldId id="271" r:id="rId4"/>
    <p:sldId id="272" r:id="rId5"/>
    <p:sldId id="284" r:id="rId6"/>
    <p:sldId id="273" r:id="rId7"/>
    <p:sldId id="286" r:id="rId8"/>
    <p:sldId id="288" r:id="rId9"/>
    <p:sldId id="290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94" r:id="rId18"/>
    <p:sldId id="281" r:id="rId19"/>
    <p:sldId id="282" r:id="rId20"/>
    <p:sldId id="296" r:id="rId21"/>
    <p:sldId id="261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6784D-95EB-4988-9D44-D5FAA5A1A99D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113D5-32E8-4EC8-8897-90B6BD4900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51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9EE7539-E1B0-421B-B2A2-E2678E9FB240}" type="slidenum">
              <a:rPr lang="en-US" altLang="en-US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7119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AB4E-968A-4BEB-9032-23E8236220A8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A7FF-F1A5-4734-B00F-2447F9A33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AB4E-968A-4BEB-9032-23E8236220A8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A7FF-F1A5-4734-B00F-2447F9A33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AB4E-968A-4BEB-9032-23E8236220A8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A7FF-F1A5-4734-B00F-2447F9A33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AB4E-968A-4BEB-9032-23E8236220A8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A7FF-F1A5-4734-B00F-2447F9A33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AB4E-968A-4BEB-9032-23E8236220A8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A7FF-F1A5-4734-B00F-2447F9A33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AB4E-968A-4BEB-9032-23E8236220A8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A7FF-F1A5-4734-B00F-2447F9A33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AB4E-968A-4BEB-9032-23E8236220A8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A7FF-F1A5-4734-B00F-2447F9A33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AB4E-968A-4BEB-9032-23E8236220A8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A7FF-F1A5-4734-B00F-2447F9A33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AB4E-968A-4BEB-9032-23E8236220A8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A7FF-F1A5-4734-B00F-2447F9A33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AB4E-968A-4BEB-9032-23E8236220A8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A7FF-F1A5-4734-B00F-2447F9A33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AB4E-968A-4BEB-9032-23E8236220A8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A7FF-F1A5-4734-B00F-2447F9A33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4AB4E-968A-4BEB-9032-23E8236220A8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AA7FF-F1A5-4734-B00F-2447F9A33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7"/>
          <p:cNvSpPr txBox="1">
            <a:spLocks noChangeArrowheads="1"/>
          </p:cNvSpPr>
          <p:nvPr/>
        </p:nvSpPr>
        <p:spPr bwMode="auto">
          <a:xfrm>
            <a:off x="854869" y="217885"/>
            <a:ext cx="76581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3300" b="1">
                <a:solidFill>
                  <a:srgbClr val="6600CC"/>
                </a:solidFill>
                <a:latin typeface="Times New Roman" pitchFamily="18" charset="0"/>
              </a:rPr>
              <a:t>  Tính và so sánh giá trị hai biểu thức:</a:t>
            </a: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1643063" y="794148"/>
            <a:ext cx="5629275" cy="57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3300" b="1">
                <a:latin typeface="Times New Roman" pitchFamily="18" charset="0"/>
              </a:rPr>
              <a:t>  3 x ( 7 - 5 ) và 3 x 7 – 3 x 5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42887" y="1407319"/>
            <a:ext cx="4557713" cy="2593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100" b="1" dirty="0">
                <a:latin typeface="Times New Roman" pitchFamily="18" charset="0"/>
              </a:rPr>
              <a:t> Ta </a:t>
            </a:r>
            <a:r>
              <a:rPr lang="en-US" altLang="vi-VN" sz="4100" b="1" dirty="0" err="1">
                <a:latin typeface="Times New Roman" pitchFamily="18" charset="0"/>
              </a:rPr>
              <a:t>có</a:t>
            </a:r>
            <a:r>
              <a:rPr lang="en-US" altLang="vi-VN" sz="4100" b="1" dirty="0">
                <a:latin typeface="Times New Roman" pitchFamily="18" charset="0"/>
              </a:rPr>
              <a:t>: </a:t>
            </a:r>
            <a:r>
              <a:rPr lang="en-US" altLang="vi-VN" sz="4100" b="1" dirty="0">
                <a:solidFill>
                  <a:srgbClr val="FF0000"/>
                </a:solidFill>
                <a:latin typeface="Times New Roman" pitchFamily="18" charset="0"/>
              </a:rPr>
              <a:t>3 x ( 7 - 5 ) </a:t>
            </a:r>
          </a:p>
          <a:p>
            <a:pPr>
              <a:spcBef>
                <a:spcPct val="50000"/>
              </a:spcBef>
            </a:pPr>
            <a:r>
              <a:rPr lang="en-US" altLang="vi-VN" sz="4100" b="1" dirty="0">
                <a:latin typeface="Times New Roman" pitchFamily="18" charset="0"/>
              </a:rPr>
              <a:t>          = 3 x 2 </a:t>
            </a:r>
          </a:p>
          <a:p>
            <a:pPr>
              <a:spcBef>
                <a:spcPct val="50000"/>
              </a:spcBef>
            </a:pPr>
            <a:r>
              <a:rPr lang="en-US" altLang="vi-VN" sz="4100" b="1" dirty="0">
                <a:latin typeface="Times New Roman" pitchFamily="18" charset="0"/>
              </a:rPr>
              <a:t>          = 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406628" y="1407319"/>
            <a:ext cx="3508772" cy="2593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100" b="1">
                <a:solidFill>
                  <a:srgbClr val="FF0000"/>
                </a:solidFill>
                <a:latin typeface="Times New Roman" pitchFamily="18" charset="0"/>
              </a:rPr>
              <a:t>   3 x 7 – 3 x 5</a:t>
            </a:r>
          </a:p>
          <a:p>
            <a:pPr>
              <a:spcBef>
                <a:spcPct val="50000"/>
              </a:spcBef>
            </a:pPr>
            <a:r>
              <a:rPr lang="en-US" altLang="vi-VN" sz="4100" b="1">
                <a:latin typeface="Times New Roman" pitchFamily="18" charset="0"/>
              </a:rPr>
              <a:t>= 21 – 15</a:t>
            </a:r>
          </a:p>
          <a:p>
            <a:pPr>
              <a:spcBef>
                <a:spcPct val="50000"/>
              </a:spcBef>
            </a:pPr>
            <a:r>
              <a:rPr lang="en-US" altLang="vi-VN" sz="4100" b="1">
                <a:latin typeface="Times New Roman" pitchFamily="18" charset="0"/>
              </a:rPr>
              <a:t>= 6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26219" y="4140994"/>
            <a:ext cx="8915400" cy="831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5000" b="1" u="sng">
                <a:solidFill>
                  <a:srgbClr val="FF0000"/>
                </a:solidFill>
                <a:latin typeface="Times New Roman" pitchFamily="18" charset="0"/>
              </a:rPr>
              <a:t>Vậy</a:t>
            </a:r>
            <a:r>
              <a:rPr lang="en-US" altLang="vi-VN" sz="5000" b="1">
                <a:solidFill>
                  <a:srgbClr val="FF0000"/>
                </a:solidFill>
                <a:latin typeface="Times New Roman" pitchFamily="18" charset="0"/>
              </a:rPr>
              <a:t>: 3 x (7 – 5) = 3 x 7 – 3 x 5</a:t>
            </a:r>
          </a:p>
        </p:txBody>
      </p:sp>
    </p:spTree>
    <p:extLst>
      <p:ext uri="{BB962C8B-B14F-4D97-AF65-F5344CB8AC3E}">
        <p14:creationId xmlns:p14="http://schemas.microsoft.com/office/powerpoint/2010/main" val="1586875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9"/>
          <p:cNvSpPr txBox="1">
            <a:spLocks noChangeArrowheads="1"/>
          </p:cNvSpPr>
          <p:nvPr/>
        </p:nvSpPr>
        <p:spPr bwMode="auto">
          <a:xfrm>
            <a:off x="38724" y="113380"/>
            <a:ext cx="782955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3.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Một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cửa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hàng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bán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trứng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có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40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giá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để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trứng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mỗi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giá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để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trứng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có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175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quả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.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Cửa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hàng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đã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bán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hết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10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giá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trứng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.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Hỏi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cửa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hàng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đó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còn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lại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bao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nhiêu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quả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vi-VN" sz="3300" b="1" dirty="0" err="1">
                <a:solidFill>
                  <a:srgbClr val="0000CC"/>
                </a:solidFill>
                <a:latin typeface="Times New Roman" pitchFamily="18" charset="0"/>
              </a:rPr>
              <a:t>trứng</a:t>
            </a:r>
            <a:r>
              <a:rPr lang="en-US" altLang="vi-VN" sz="3300" b="1" dirty="0">
                <a:solidFill>
                  <a:srgbClr val="0000CC"/>
                </a:solidFill>
                <a:latin typeface="Times New Roman" pitchFamily="18" charset="0"/>
              </a:rPr>
              <a:t>?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004321" y="571500"/>
            <a:ext cx="123467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447800" y="1094185"/>
            <a:ext cx="13025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334000" y="1094185"/>
            <a:ext cx="143946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81400" y="1581150"/>
            <a:ext cx="24003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76400" y="2114550"/>
            <a:ext cx="116562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949392" y="2495550"/>
            <a:ext cx="4814460" cy="22852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en-US" altLang="vi-VN" sz="3600" b="1" dirty="0" err="1">
                <a:latin typeface="Times New Roman" panose="02020603050405020304" pitchFamily="18" charset="0"/>
              </a:rPr>
              <a:t>Có</a:t>
            </a:r>
            <a:r>
              <a:rPr lang="en-US" altLang="vi-VN" sz="3600" b="1" dirty="0">
                <a:latin typeface="Times New Roman" panose="02020603050405020304" pitchFamily="18" charset="0"/>
              </a:rPr>
              <a:t>         : 40 </a:t>
            </a:r>
            <a:r>
              <a:rPr lang="en-US" altLang="vi-VN" sz="3600" b="1" dirty="0" err="1">
                <a:latin typeface="Times New Roman" panose="02020603050405020304" pitchFamily="18" charset="0"/>
              </a:rPr>
              <a:t>giá</a:t>
            </a:r>
            <a:r>
              <a:rPr lang="en-US" altLang="vi-VN" sz="3600" b="1" dirty="0"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</a:rPr>
              <a:t>trứng</a:t>
            </a:r>
            <a:endParaRPr lang="en-US" altLang="vi-VN" sz="3600" b="1" dirty="0"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Bán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hết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: 10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giá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trứng</a:t>
            </a:r>
            <a:endParaRPr lang="en-US" altLang="vi-VN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Mỗi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giá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: 175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trứng</a:t>
            </a:r>
            <a:endParaRPr lang="en-US" altLang="vi-VN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en-US" altLang="vi-VN" sz="3600" b="1" dirty="0" err="1">
                <a:latin typeface="Times New Roman" panose="02020603050405020304" pitchFamily="18" charset="0"/>
              </a:rPr>
              <a:t>Còn</a:t>
            </a:r>
            <a:r>
              <a:rPr lang="en-US" altLang="vi-VN" sz="3600" b="1" dirty="0"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</a:rPr>
              <a:t>lại</a:t>
            </a:r>
            <a:r>
              <a:rPr lang="en-US" altLang="vi-VN" sz="3600" b="1" dirty="0">
                <a:latin typeface="Times New Roman" panose="02020603050405020304" pitchFamily="18" charset="0"/>
              </a:rPr>
              <a:t>  :…</a:t>
            </a:r>
            <a:r>
              <a:rPr lang="en-US" altLang="vi-VN" sz="3600" b="1" dirty="0" err="1">
                <a:latin typeface="Times New Roman" panose="02020603050405020304" pitchFamily="18" charset="0"/>
              </a:rPr>
              <a:t>quả</a:t>
            </a:r>
            <a:r>
              <a:rPr lang="en-US" altLang="vi-VN" sz="3600" b="1" dirty="0"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</a:rPr>
              <a:t>trứng</a:t>
            </a:r>
            <a:r>
              <a:rPr lang="en-US" altLang="vi-VN" sz="3600" b="1" dirty="0">
                <a:latin typeface="Times New Roman" panose="02020603050405020304" pitchFamily="18" charset="0"/>
              </a:rPr>
              <a:t>?</a:t>
            </a:r>
            <a:endParaRPr lang="en-US" altLang="vi-VN" sz="3600" dirty="0">
              <a:latin typeface="Times New Roman" panose="02020603050405020304" pitchFamily="18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17150" y="2312736"/>
            <a:ext cx="2472472" cy="700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r>
              <a:rPr lang="en-US" altLang="vi-VN" sz="4100" b="1" u="sng" dirty="0" err="1">
                <a:solidFill>
                  <a:srgbClr val="FF0000"/>
                </a:solidFill>
              </a:rPr>
              <a:t>Tóm</a:t>
            </a:r>
            <a:r>
              <a:rPr lang="en-US" altLang="vi-VN" sz="4100" b="1" u="sng" dirty="0">
                <a:solidFill>
                  <a:srgbClr val="FF0000"/>
                </a:solidFill>
              </a:rPr>
              <a:t> </a:t>
            </a:r>
            <a:r>
              <a:rPr lang="en-US" altLang="vi-VN" sz="4100" b="1" u="sng" dirty="0" err="1">
                <a:solidFill>
                  <a:srgbClr val="FF0000"/>
                </a:solidFill>
              </a:rPr>
              <a:t>tắt</a:t>
            </a:r>
            <a:r>
              <a:rPr lang="en-US" altLang="vi-VN" sz="4100" b="1" u="sng" dirty="0">
                <a:solidFill>
                  <a:srgbClr val="FF0000"/>
                </a:solidFill>
              </a:rPr>
              <a:t>: </a:t>
            </a:r>
            <a:endParaRPr lang="en-US" altLang="vi-VN" sz="41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48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2514600" y="114300"/>
            <a:ext cx="5200650" cy="484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700" b="1">
                <a:solidFill>
                  <a:srgbClr val="FF0000"/>
                </a:solidFill>
                <a:latin typeface="Times New Roman" pitchFamily="18" charset="0"/>
              </a:rPr>
              <a:t>HƯỚNG DẪN GIẢI: 3 CÁCH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14301" y="615554"/>
            <a:ext cx="9157097" cy="4224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2700" b="1" u="sng" dirty="0">
                <a:latin typeface="Times New Roman" pitchFamily="18" charset="0"/>
                <a:cs typeface="Times New Roman" pitchFamily="18" charset="0"/>
              </a:rPr>
              <a:t>Cách 1:</a:t>
            </a:r>
          </a:p>
          <a:p>
            <a:r>
              <a:rPr lang="en-US" altLang="en-US" sz="27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 1</a:t>
            </a:r>
            <a:r>
              <a:rPr lang="en-US" altLang="en-US" sz="2700" dirty="0">
                <a:latin typeface="Times New Roman" pitchFamily="18" charset="0"/>
                <a:cs typeface="Times New Roman" pitchFamily="18" charset="0"/>
              </a:rPr>
              <a:t>: Tính số quả trứng lúc đầu cửa hàng có.</a:t>
            </a:r>
          </a:p>
          <a:p>
            <a:r>
              <a:rPr lang="en-US" alt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 số quả trứng trong mỗi giá (một giá) nhân số giá trứng</a:t>
            </a:r>
          </a:p>
          <a:p>
            <a:endParaRPr lang="en-US" altLang="en-US" sz="27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7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 2</a:t>
            </a:r>
            <a:r>
              <a:rPr lang="en-US" altLang="en-US" sz="2700" dirty="0">
                <a:latin typeface="Times New Roman" pitchFamily="18" charset="0"/>
                <a:cs typeface="Times New Roman" pitchFamily="18" charset="0"/>
              </a:rPr>
              <a:t>: Tính số quả trứng cửa hàng đã bán</a:t>
            </a:r>
          </a:p>
          <a:p>
            <a:r>
              <a:rPr lang="en-US" alt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 số quả trứng trong mỗi giá (một giá) nhân số giá trứng </a:t>
            </a:r>
            <a:r>
              <a:rPr lang="en-US" alt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 bán</a:t>
            </a:r>
          </a:p>
          <a:p>
            <a:endParaRPr lang="en-US" alt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7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 3</a:t>
            </a:r>
            <a:r>
              <a:rPr lang="en-US" altLang="en-US" sz="2700" dirty="0">
                <a:latin typeface="Times New Roman" pitchFamily="18" charset="0"/>
                <a:cs typeface="Times New Roman" pitchFamily="18" charset="0"/>
              </a:rPr>
              <a:t>: Tính số quả trứng cửa hàng còn lại </a:t>
            </a:r>
          </a:p>
          <a:p>
            <a:r>
              <a:rPr lang="en-US" alt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 số quả trứng cửa hàng có – số quả trứng cửa hàng đã bán</a:t>
            </a:r>
          </a:p>
        </p:txBody>
      </p:sp>
    </p:spTree>
    <p:extLst>
      <p:ext uri="{BB962C8B-B14F-4D97-AF65-F5344CB8AC3E}">
        <p14:creationId xmlns:p14="http://schemas.microsoft.com/office/powerpoint/2010/main" val="173888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2514600" y="114300"/>
            <a:ext cx="5200650" cy="484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700" b="1">
                <a:solidFill>
                  <a:srgbClr val="FF0000"/>
                </a:solidFill>
                <a:latin typeface="Times New Roman" pitchFamily="18" charset="0"/>
              </a:rPr>
              <a:t>HƯỚNG DẪN GIẢI: 3 CÁCH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14301" y="615554"/>
            <a:ext cx="9157097" cy="3808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2700" b="1" u="sng">
                <a:latin typeface="Times New Roman" pitchFamily="18" charset="0"/>
                <a:cs typeface="Times New Roman" pitchFamily="18" charset="0"/>
              </a:rPr>
              <a:t>Cách 1:</a:t>
            </a:r>
          </a:p>
          <a:p>
            <a:r>
              <a:rPr lang="en-US" altLang="en-US" sz="27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 1</a:t>
            </a:r>
            <a:r>
              <a:rPr lang="en-US" altLang="en-US" sz="2700">
                <a:latin typeface="Times New Roman" pitchFamily="18" charset="0"/>
                <a:cs typeface="Times New Roman" pitchFamily="18" charset="0"/>
              </a:rPr>
              <a:t>: Tính số quả trứng lúc đầu cửa hàng có.</a:t>
            </a:r>
          </a:p>
          <a:p>
            <a:r>
              <a:rPr lang="en-US" altLang="en-US" sz="27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 số quả trứng trong mỗi giá (một giá) x số giá trứng</a:t>
            </a:r>
          </a:p>
          <a:p>
            <a:endParaRPr lang="en-US" altLang="en-US" sz="27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7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 2</a:t>
            </a:r>
            <a:r>
              <a:rPr lang="en-US" altLang="en-US" sz="2700">
                <a:latin typeface="Times New Roman" pitchFamily="18" charset="0"/>
                <a:cs typeface="Times New Roman" pitchFamily="18" charset="0"/>
              </a:rPr>
              <a:t>: Tính số quả trứng cửa hàng đã bán</a:t>
            </a:r>
          </a:p>
          <a:p>
            <a:r>
              <a:rPr lang="en-US" altLang="en-US" sz="27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 số quả trứng trong mỗi giá (một giá) x số giá trứng </a:t>
            </a:r>
            <a:r>
              <a:rPr lang="en-US" altLang="en-US" sz="27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 bán</a:t>
            </a:r>
          </a:p>
          <a:p>
            <a:endParaRPr lang="en-US" altLang="en-US" sz="27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7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 3</a:t>
            </a:r>
            <a:r>
              <a:rPr lang="en-US" altLang="en-US" sz="2700">
                <a:latin typeface="Times New Roman" pitchFamily="18" charset="0"/>
                <a:cs typeface="Times New Roman" pitchFamily="18" charset="0"/>
              </a:rPr>
              <a:t>: Tính số quả trứng cửa hàng còn lại </a:t>
            </a:r>
          </a:p>
          <a:p>
            <a:r>
              <a:rPr lang="en-US" altLang="en-US" sz="27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 số quả trứng cửa hàng có – số quả trứng cửa hàng đã bán</a:t>
            </a:r>
          </a:p>
        </p:txBody>
      </p:sp>
    </p:spTree>
    <p:extLst>
      <p:ext uri="{BB962C8B-B14F-4D97-AF65-F5344CB8AC3E}">
        <p14:creationId xmlns:p14="http://schemas.microsoft.com/office/powerpoint/2010/main" val="198043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4300" y="615554"/>
            <a:ext cx="8801100" cy="2977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2700" b="1" u="sng">
                <a:latin typeface="Times New Roman" pitchFamily="18" charset="0"/>
                <a:cs typeface="Times New Roman" pitchFamily="18" charset="0"/>
              </a:rPr>
              <a:t>Cách 2:</a:t>
            </a:r>
          </a:p>
          <a:p>
            <a:r>
              <a:rPr lang="en-US" altLang="en-US" sz="27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 1</a:t>
            </a:r>
            <a:r>
              <a:rPr lang="en-US" altLang="en-US" sz="2700">
                <a:latin typeface="Times New Roman" pitchFamily="18" charset="0"/>
                <a:cs typeface="Times New Roman" pitchFamily="18" charset="0"/>
              </a:rPr>
              <a:t>: Tính số giá trứng còn lại của cửa hàng</a:t>
            </a:r>
          </a:p>
          <a:p>
            <a:r>
              <a:rPr lang="en-US" altLang="en-US" sz="27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 số giá trứng cửa hàng có – số giá trứng đã bán</a:t>
            </a:r>
          </a:p>
          <a:p>
            <a:endParaRPr lang="en-US" altLang="en-US" sz="27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7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 2</a:t>
            </a:r>
            <a:r>
              <a:rPr lang="en-US" altLang="en-US" sz="2700">
                <a:latin typeface="Times New Roman" pitchFamily="18" charset="0"/>
                <a:cs typeface="Times New Roman" pitchFamily="18" charset="0"/>
              </a:rPr>
              <a:t>: Tính số quả trứng cửa hàng còn lại </a:t>
            </a:r>
          </a:p>
          <a:p>
            <a:r>
              <a:rPr lang="en-US" altLang="en-US" sz="27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 số quả trứng trong mỗi giá (một giá) x  số giá trứng cửa hàng còn lại</a:t>
            </a:r>
          </a:p>
        </p:txBody>
      </p:sp>
    </p:spTree>
    <p:extLst>
      <p:ext uri="{BB962C8B-B14F-4D97-AF65-F5344CB8AC3E}">
        <p14:creationId xmlns:p14="http://schemas.microsoft.com/office/powerpoint/2010/main" val="155395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4300" y="-114300"/>
            <a:ext cx="880110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3300" b="1" u="sng">
                <a:latin typeface="Times New Roman" pitchFamily="18" charset="0"/>
                <a:cs typeface="Times New Roman" pitchFamily="18" charset="0"/>
              </a:rPr>
              <a:t>Cách 3:</a:t>
            </a:r>
            <a:endParaRPr lang="en-US" altLang="en-US" sz="33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en-US" sz="3300">
                <a:latin typeface="Times New Roman" pitchFamily="18" charset="0"/>
                <a:cs typeface="Times New Roman" pitchFamily="18" charset="0"/>
              </a:rPr>
              <a:t>Tính số quả trứng cửa hàng còn lại </a:t>
            </a:r>
          </a:p>
          <a:p>
            <a:pPr algn="ctr"/>
            <a:r>
              <a:rPr lang="en-US" altLang="en-US" sz="3300">
                <a:latin typeface="Times New Roman" pitchFamily="18" charset="0"/>
                <a:cs typeface="Times New Roman" pitchFamily="18" charset="0"/>
              </a:rPr>
              <a:t>Áp dụng biểu thức:</a:t>
            </a:r>
          </a:p>
          <a:p>
            <a:pPr algn="ctr"/>
            <a:r>
              <a:rPr lang="en-US" alt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x b – a x c</a:t>
            </a:r>
          </a:p>
          <a:p>
            <a:pPr algn="ctr"/>
            <a:r>
              <a:rPr lang="en-US" altLang="en-US" sz="3300" u="sng">
                <a:latin typeface="Times New Roman" pitchFamily="18" charset="0"/>
                <a:cs typeface="Times New Roman" pitchFamily="18" charset="0"/>
              </a:rPr>
              <a:t>Trong đó</a:t>
            </a:r>
            <a:r>
              <a:rPr lang="en-US" altLang="en-US" sz="330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sz="3300">
                <a:latin typeface="Times New Roman" pitchFamily="18" charset="0"/>
                <a:cs typeface="Times New Roman" pitchFamily="18" charset="0"/>
              </a:rPr>
              <a:t> là số quả trứng trong mỗi giá (một giá)</a:t>
            </a:r>
          </a:p>
          <a:p>
            <a:pPr algn="ctr"/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en-US" sz="3300">
                <a:latin typeface="Times New Roman" pitchFamily="18" charset="0"/>
                <a:cs typeface="Times New Roman" pitchFamily="18" charset="0"/>
              </a:rPr>
              <a:t> là số giá trứng cửa hàng có</a:t>
            </a:r>
          </a:p>
          <a:p>
            <a:pPr algn="ctr"/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sz="3300">
                <a:latin typeface="Times New Roman" pitchFamily="18" charset="0"/>
                <a:cs typeface="Times New Roman" pitchFamily="18" charset="0"/>
              </a:rPr>
              <a:t> là số giá trứng cửa hàng đã bán</a:t>
            </a:r>
          </a:p>
        </p:txBody>
      </p:sp>
    </p:spTree>
    <p:extLst>
      <p:ext uri="{BB962C8B-B14F-4D97-AF65-F5344CB8AC3E}">
        <p14:creationId xmlns:p14="http://schemas.microsoft.com/office/powerpoint/2010/main" val="147599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82166" y="751285"/>
            <a:ext cx="4505325" cy="422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700" b="1">
                <a:solidFill>
                  <a:srgbClr val="FF0000"/>
                </a:solidFill>
                <a:latin typeface="Times New Roman" pitchFamily="18" charset="0"/>
              </a:rPr>
              <a:t>Số quả trứng lúc đầu có là:</a:t>
            </a:r>
          </a:p>
          <a:p>
            <a:pPr>
              <a:spcBef>
                <a:spcPct val="50000"/>
              </a:spcBef>
            </a:pPr>
            <a:r>
              <a:rPr lang="en-US" altLang="vi-VN" sz="2700" b="1">
                <a:solidFill>
                  <a:srgbClr val="0000FF"/>
                </a:solidFill>
                <a:latin typeface="Times New Roman" pitchFamily="18" charset="0"/>
              </a:rPr>
              <a:t>175 x 40 = 7000 ( quả )</a:t>
            </a:r>
          </a:p>
          <a:p>
            <a:pPr>
              <a:spcBef>
                <a:spcPct val="50000"/>
              </a:spcBef>
            </a:pPr>
            <a:r>
              <a:rPr lang="en-US" altLang="vi-VN" sz="2700" b="1">
                <a:solidFill>
                  <a:srgbClr val="FF0000"/>
                </a:solidFill>
                <a:latin typeface="Times New Roman" pitchFamily="18" charset="0"/>
              </a:rPr>
              <a:t>Số quả trứng đã bán là:</a:t>
            </a:r>
          </a:p>
          <a:p>
            <a:pPr>
              <a:spcBef>
                <a:spcPct val="50000"/>
              </a:spcBef>
            </a:pPr>
            <a:r>
              <a:rPr lang="en-US" altLang="vi-VN" sz="2700" b="1">
                <a:solidFill>
                  <a:srgbClr val="0000FF"/>
                </a:solidFill>
                <a:latin typeface="Times New Roman" pitchFamily="18" charset="0"/>
              </a:rPr>
              <a:t>175 x 10 = 1750 ( quả )</a:t>
            </a:r>
          </a:p>
          <a:p>
            <a:pPr>
              <a:spcBef>
                <a:spcPct val="50000"/>
              </a:spcBef>
            </a:pPr>
            <a:r>
              <a:rPr lang="en-US" altLang="vi-VN" sz="2700" b="1">
                <a:solidFill>
                  <a:srgbClr val="FF0000"/>
                </a:solidFill>
                <a:latin typeface="Times New Roman" pitchFamily="18" charset="0"/>
              </a:rPr>
              <a:t>Số quả trứng còn lại là:</a:t>
            </a:r>
          </a:p>
          <a:p>
            <a:pPr>
              <a:spcBef>
                <a:spcPct val="50000"/>
              </a:spcBef>
            </a:pPr>
            <a:r>
              <a:rPr lang="en-US" altLang="vi-VN" sz="2700" b="1">
                <a:solidFill>
                  <a:srgbClr val="0000FF"/>
                </a:solidFill>
                <a:latin typeface="Times New Roman" pitchFamily="18" charset="0"/>
              </a:rPr>
              <a:t>7000 – 1750 = 5250 ( quả )</a:t>
            </a:r>
          </a:p>
          <a:p>
            <a:pPr>
              <a:spcBef>
                <a:spcPct val="50000"/>
              </a:spcBef>
            </a:pPr>
            <a:r>
              <a:rPr lang="en-US" altLang="vi-VN" sz="2700" b="1">
                <a:solidFill>
                  <a:srgbClr val="0000FF"/>
                </a:solidFill>
                <a:latin typeface="Times New Roman" pitchFamily="18" charset="0"/>
              </a:rPr>
              <a:t>      </a:t>
            </a:r>
            <a:r>
              <a:rPr lang="en-US" altLang="vi-VN" sz="2700" b="1" u="sng">
                <a:latin typeface="Times New Roman" pitchFamily="18" charset="0"/>
              </a:rPr>
              <a:t>Đáp số</a:t>
            </a:r>
            <a:r>
              <a:rPr lang="en-US" altLang="vi-VN" sz="2700" b="1">
                <a:latin typeface="Times New Roman" pitchFamily="18" charset="0"/>
              </a:rPr>
              <a:t>: 5250 quả trứng</a:t>
            </a:r>
          </a:p>
        </p:txBody>
      </p:sp>
      <p:sp>
        <p:nvSpPr>
          <p:cNvPr id="16387" name="Line 7"/>
          <p:cNvSpPr>
            <a:spLocks noChangeShapeType="1"/>
          </p:cNvSpPr>
          <p:nvPr/>
        </p:nvSpPr>
        <p:spPr bwMode="auto">
          <a:xfrm>
            <a:off x="4457700" y="840582"/>
            <a:ext cx="47625" cy="338851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endParaRPr lang="en-US"/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4800600" y="873919"/>
            <a:ext cx="4162425" cy="380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700" b="1">
                <a:solidFill>
                  <a:srgbClr val="FF0000"/>
                </a:solidFill>
                <a:latin typeface="Times New Roman" pitchFamily="18" charset="0"/>
              </a:rPr>
              <a:t>Số giá trứng cửa hàng còn lại là:</a:t>
            </a:r>
          </a:p>
          <a:p>
            <a:pPr>
              <a:spcBef>
                <a:spcPct val="50000"/>
              </a:spcBef>
            </a:pPr>
            <a:r>
              <a:rPr lang="en-US" altLang="vi-VN" sz="2700" b="1">
                <a:solidFill>
                  <a:srgbClr val="0000FF"/>
                </a:solidFill>
                <a:latin typeface="Times New Roman" pitchFamily="18" charset="0"/>
              </a:rPr>
              <a:t>40 – 10 = 30 ( giá )</a:t>
            </a:r>
          </a:p>
          <a:p>
            <a:pPr>
              <a:spcBef>
                <a:spcPct val="50000"/>
              </a:spcBef>
            </a:pPr>
            <a:r>
              <a:rPr lang="en-US" altLang="vi-VN" sz="2700" b="1">
                <a:solidFill>
                  <a:srgbClr val="FF0000"/>
                </a:solidFill>
                <a:latin typeface="Times New Roman" pitchFamily="18" charset="0"/>
              </a:rPr>
              <a:t>Số quả trứng  cửa hàng còn lại là:</a:t>
            </a:r>
          </a:p>
          <a:p>
            <a:pPr>
              <a:spcBef>
                <a:spcPct val="50000"/>
              </a:spcBef>
            </a:pPr>
            <a:r>
              <a:rPr lang="en-US" altLang="vi-VN" sz="2700" b="1">
                <a:solidFill>
                  <a:srgbClr val="0000FF"/>
                </a:solidFill>
                <a:latin typeface="Times New Roman" pitchFamily="18" charset="0"/>
              </a:rPr>
              <a:t>175 x 30 = 5250 ( quả )</a:t>
            </a:r>
          </a:p>
          <a:p>
            <a:pPr>
              <a:spcBef>
                <a:spcPct val="50000"/>
              </a:spcBef>
            </a:pPr>
            <a:r>
              <a:rPr lang="en-US" altLang="vi-VN" sz="2700" b="1">
                <a:latin typeface="Times New Roman" pitchFamily="18" charset="0"/>
              </a:rPr>
              <a:t>     </a:t>
            </a:r>
            <a:r>
              <a:rPr lang="en-US" altLang="vi-VN" sz="2700" b="1" u="sng">
                <a:latin typeface="Times New Roman" pitchFamily="18" charset="0"/>
              </a:rPr>
              <a:t>Đáp số</a:t>
            </a:r>
            <a:r>
              <a:rPr lang="en-US" altLang="vi-VN" sz="2700" b="1">
                <a:latin typeface="Times New Roman" pitchFamily="18" charset="0"/>
              </a:rPr>
              <a:t>: 5250 quả trứng</a:t>
            </a:r>
          </a:p>
        </p:txBody>
      </p:sp>
      <p:sp>
        <p:nvSpPr>
          <p:cNvPr id="16389" name="Text Box 9"/>
          <p:cNvSpPr txBox="1">
            <a:spLocks noChangeArrowheads="1"/>
          </p:cNvSpPr>
          <p:nvPr/>
        </p:nvSpPr>
        <p:spPr bwMode="auto">
          <a:xfrm>
            <a:off x="959644" y="171450"/>
            <a:ext cx="2243138" cy="57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300" b="1" u="sng">
                <a:latin typeface="Times New Roman" pitchFamily="18" charset="0"/>
              </a:rPr>
              <a:t>Cách 1:</a:t>
            </a:r>
          </a:p>
        </p:txBody>
      </p:sp>
      <p:sp>
        <p:nvSpPr>
          <p:cNvPr id="16390" name="Rectangle 10"/>
          <p:cNvSpPr>
            <a:spLocks noChangeArrowheads="1"/>
          </p:cNvSpPr>
          <p:nvPr/>
        </p:nvSpPr>
        <p:spPr bwMode="auto">
          <a:xfrm>
            <a:off x="6173391" y="171450"/>
            <a:ext cx="2343150" cy="57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r>
              <a:rPr lang="en-US" altLang="vi-VN" sz="3300" b="1" u="sng"/>
              <a:t>Cách 2:</a:t>
            </a:r>
          </a:p>
        </p:txBody>
      </p:sp>
    </p:spTree>
    <p:extLst>
      <p:ext uri="{BB962C8B-B14F-4D97-AF65-F5344CB8AC3E}">
        <p14:creationId xmlns:p14="http://schemas.microsoft.com/office/powerpoint/2010/main" val="54366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5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5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5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5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5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5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5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5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53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3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53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5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5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5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5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5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5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5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53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53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53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53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5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5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5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53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53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53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53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53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53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942975" y="2630091"/>
            <a:ext cx="7743825" cy="700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100" b="1">
                <a:solidFill>
                  <a:srgbClr val="FF3300"/>
                </a:solidFill>
                <a:latin typeface="Times New Roman" pitchFamily="18" charset="0"/>
              </a:rPr>
              <a:t>175 x 40 – 175 x 10 = 5250 ( quả)</a:t>
            </a:r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934641" y="1897856"/>
            <a:ext cx="6209109" cy="700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100" b="1">
                <a:solidFill>
                  <a:srgbClr val="0000FF"/>
                </a:solidFill>
              </a:rPr>
              <a:t>Số quả trứng còn lại là:</a:t>
            </a:r>
          </a:p>
        </p:txBody>
      </p:sp>
      <p:sp>
        <p:nvSpPr>
          <p:cNvPr id="17412" name="Rectangle 7"/>
          <p:cNvSpPr>
            <a:spLocks noChangeArrowheads="1"/>
          </p:cNvSpPr>
          <p:nvPr/>
        </p:nvSpPr>
        <p:spPr bwMode="auto">
          <a:xfrm>
            <a:off x="3214688" y="1063229"/>
            <a:ext cx="2142253" cy="700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100" b="1" u="sng">
                <a:solidFill>
                  <a:srgbClr val="FF0000"/>
                </a:solidFill>
              </a:rPr>
              <a:t>Bài giải</a:t>
            </a:r>
            <a:r>
              <a:rPr lang="en-US" altLang="vi-VN" sz="41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536032" y="3536157"/>
            <a:ext cx="6310061" cy="700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100" b="1" u="sng"/>
              <a:t>Đáp số</a:t>
            </a:r>
            <a:r>
              <a:rPr lang="en-US" altLang="vi-VN" sz="4100" b="1"/>
              <a:t>: 5250 quả trứng</a:t>
            </a:r>
          </a:p>
        </p:txBody>
      </p:sp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171450" y="186929"/>
            <a:ext cx="2055691" cy="700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100" b="1" u="sng"/>
              <a:t>Cách 3</a:t>
            </a:r>
            <a:r>
              <a:rPr lang="en-US" altLang="vi-VN" sz="4100" b="1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16886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67844" y="9801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2000" y="1390673"/>
            <a:ext cx="7086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33600" y="2343150"/>
            <a:ext cx="6092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5250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5876" y="744341"/>
            <a:ext cx="2007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9600" y="1885950"/>
            <a:ext cx="7238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175 x ( 40 – 10 ) = 5250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6956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  <p:bldP spid="21" grpId="0"/>
      <p:bldP spid="22" grpId="0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228600" y="477441"/>
            <a:ext cx="9144000" cy="3139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300" b="1">
                <a:latin typeface="Times New Roman" pitchFamily="18" charset="0"/>
              </a:rPr>
              <a:t>4. Tính và so sánh giá trị của hai biểu thức:</a:t>
            </a:r>
          </a:p>
          <a:p>
            <a:pPr>
              <a:spcBef>
                <a:spcPct val="50000"/>
              </a:spcBef>
            </a:pPr>
            <a:r>
              <a:rPr lang="en-US" altLang="vi-VN" sz="4500" b="1">
                <a:latin typeface="Times New Roman" pitchFamily="18" charset="0"/>
              </a:rPr>
              <a:t>     </a:t>
            </a:r>
            <a:r>
              <a:rPr lang="en-US" altLang="vi-VN" sz="4500" b="1">
                <a:solidFill>
                  <a:srgbClr val="FF0000"/>
                </a:solidFill>
                <a:latin typeface="Times New Roman" pitchFamily="18" charset="0"/>
              </a:rPr>
              <a:t>(7 – 5) x 3    và    7 x 3 – 5 x 3</a:t>
            </a:r>
          </a:p>
          <a:p>
            <a:pPr algn="ctr">
              <a:spcBef>
                <a:spcPct val="50000"/>
              </a:spcBef>
            </a:pPr>
            <a:r>
              <a:rPr lang="en-US" altLang="vi-VN" sz="3300" b="1">
                <a:latin typeface="Times New Roman" pitchFamily="18" charset="0"/>
              </a:rPr>
              <a:t>Từ kết quả so sánh, nêu cách nhân một hiệu</a:t>
            </a:r>
          </a:p>
          <a:p>
            <a:pPr algn="ctr">
              <a:spcBef>
                <a:spcPct val="50000"/>
              </a:spcBef>
            </a:pPr>
            <a:r>
              <a:rPr lang="en-US" altLang="vi-VN" sz="3300" b="1">
                <a:latin typeface="Times New Roman" pitchFamily="18" charset="0"/>
              </a:rPr>
              <a:t> với một số.</a:t>
            </a:r>
          </a:p>
        </p:txBody>
      </p:sp>
    </p:spTree>
    <p:extLst>
      <p:ext uri="{BB962C8B-B14F-4D97-AF65-F5344CB8AC3E}">
        <p14:creationId xmlns:p14="http://schemas.microsoft.com/office/powerpoint/2010/main" val="36999864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4972050" y="1657350"/>
            <a:ext cx="417195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lIns="68580" tIns="34290" rIns="68580" bIns="34290"/>
          <a:lstStyle/>
          <a:p>
            <a:pPr marL="257175" indent="-257175">
              <a:spcBef>
                <a:spcPct val="20000"/>
              </a:spcBef>
              <a:defRPr/>
            </a:pPr>
            <a:r>
              <a:rPr lang="en-US" sz="41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7 x 3 – 5 x 3 </a:t>
            </a:r>
          </a:p>
          <a:p>
            <a:pPr marL="257175" indent="-257175">
              <a:spcBef>
                <a:spcPct val="20000"/>
              </a:spcBef>
              <a:defRPr/>
            </a:pPr>
            <a:r>
              <a:rPr lang="en-US" sz="41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    21   –   15 </a:t>
            </a:r>
          </a:p>
          <a:p>
            <a:pPr marL="257175" indent="-257175">
              <a:spcBef>
                <a:spcPct val="20000"/>
              </a:spcBef>
              <a:defRPr/>
            </a:pPr>
            <a:r>
              <a:rPr lang="en-US" sz="41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      6</a:t>
            </a:r>
          </a:p>
          <a:p>
            <a:pPr marL="257175" indent="-257175" algn="ctr">
              <a:spcBef>
                <a:spcPct val="20000"/>
              </a:spcBef>
              <a:defRPr/>
            </a:pPr>
            <a:endParaRPr lang="en-US" sz="41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342900" y="1657350"/>
            <a:ext cx="4206479" cy="1828800"/>
          </a:xfrm>
          <a:prstGeom prst="rect">
            <a:avLst/>
          </a:prstGeom>
          <a:noFill/>
          <a:ln>
            <a:noFill/>
          </a:ln>
          <a:effectLst/>
        </p:spPr>
        <p:txBody>
          <a:bodyPr lIns="68580" tIns="34290" rIns="68580" bIns="34290" anchor="ctr"/>
          <a:lstStyle/>
          <a:p>
            <a:pPr eaLnBrk="1" hangingPunct="1">
              <a:defRPr/>
            </a:pPr>
            <a:r>
              <a:rPr lang="en-US" sz="41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( 7 – 5 ) x 3</a:t>
            </a:r>
            <a:br>
              <a:rPr lang="en-US" sz="41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41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=      2      x 3</a:t>
            </a:r>
            <a:br>
              <a:rPr lang="en-US" sz="41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41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=      6</a:t>
            </a:r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>
            <a:off x="4492229" y="1870473"/>
            <a:ext cx="0" cy="1783556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endParaRPr lang="en-US"/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463154" y="4014788"/>
            <a:ext cx="81724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500" b="1">
                <a:latin typeface="Times New Roman" pitchFamily="18" charset="0"/>
              </a:rPr>
              <a:t> Vậy:  (7 – 5) x 3   =  7 x 3 – 5 x 3</a:t>
            </a:r>
          </a:p>
        </p:txBody>
      </p:sp>
      <p:sp>
        <p:nvSpPr>
          <p:cNvPr id="19462" name="Text Box 8"/>
          <p:cNvSpPr txBox="1">
            <a:spLocks noChangeArrowheads="1"/>
          </p:cNvSpPr>
          <p:nvPr/>
        </p:nvSpPr>
        <p:spPr bwMode="auto">
          <a:xfrm>
            <a:off x="67866" y="928688"/>
            <a:ext cx="2378869" cy="700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100" b="1">
                <a:latin typeface="Times New Roman" pitchFamily="18" charset="0"/>
              </a:rPr>
              <a:t>Ta có:</a:t>
            </a:r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571500" y="183357"/>
            <a:ext cx="8401050" cy="831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5000" b="1">
                <a:solidFill>
                  <a:srgbClr val="FF0000"/>
                </a:solidFill>
                <a:latin typeface="Times New Roman" pitchFamily="18" charset="0"/>
              </a:rPr>
              <a:t>  (7 – 5) x 3    và    7 x 3 – 5 x 3</a:t>
            </a:r>
          </a:p>
        </p:txBody>
      </p:sp>
    </p:spTree>
    <p:extLst>
      <p:ext uri="{BB962C8B-B14F-4D97-AF65-F5344CB8AC3E}">
        <p14:creationId xmlns:p14="http://schemas.microsoft.com/office/powerpoint/2010/main" val="278200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  <p:bldP spid="59397" grpId="0"/>
      <p:bldP spid="593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94072" y="3433763"/>
            <a:ext cx="8915400" cy="1593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5000" b="1">
                <a:latin typeface="Times New Roman" pitchFamily="18" charset="0"/>
              </a:rPr>
              <a:t>Khi nhân một số với một hiệu, ta làm thế nào?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5244" y="623887"/>
            <a:ext cx="910947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Times New Roman" pitchFamily="18" charset="0"/>
              </a:rPr>
              <a:t>Vậy: 3 x ( 7 - 5 ) = 3 x 7 – 3 x 5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657350" y="2311004"/>
            <a:ext cx="800100" cy="700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100" b="1">
                <a:latin typeface="Times New Roman" pitchFamily="18" charset="0"/>
              </a:rPr>
              <a:t>Số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230166" y="2291954"/>
            <a:ext cx="1398984" cy="700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4100" b="1">
                <a:latin typeface="Times New Roman" pitchFamily="18" charset="0"/>
              </a:rPr>
              <a:t>Hiệu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943101" y="1524000"/>
            <a:ext cx="11906" cy="80367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16200000">
            <a:off x="3737967" y="776883"/>
            <a:ext cx="275035" cy="1578769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74294" y="1729979"/>
            <a:ext cx="3572" cy="573881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787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628650" y="514350"/>
            <a:ext cx="7829550" cy="283923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500" b="1">
                <a:solidFill>
                  <a:srgbClr val="FF0000"/>
                </a:solidFill>
                <a:latin typeface="Times New Roman" pitchFamily="18" charset="0"/>
              </a:rPr>
              <a:t>Khi nhân một số với một hiệu, ta có thể lần lượt nhân số đó với số bị trừ và số trừ, rồi trừ hai kết quả cho nhau. </a:t>
            </a:r>
          </a:p>
        </p:txBody>
      </p:sp>
    </p:spTree>
    <p:extLst>
      <p:ext uri="{BB962C8B-B14F-4D97-AF65-F5344CB8AC3E}">
        <p14:creationId xmlns:p14="http://schemas.microsoft.com/office/powerpoint/2010/main" val="43234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6">
            <a:extLst>
              <a:ext uri="{FF2B5EF4-FFF2-40B4-BE49-F238E27FC236}">
                <a16:creationId xmlns:a16="http://schemas.microsoft.com/office/drawing/2014/main" id="{D8F3CAB5-241C-4434-966E-B147D8FC3A8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-987136"/>
            <a:ext cx="8437687" cy="57558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46564" y="1581150"/>
            <a:ext cx="5715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TIẾT HỌC ĐẾN ĐÂY KẾT THÚC</a:t>
            </a:r>
          </a:p>
          <a:p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CHÚC CÁC EM CHĂM NGOAN,           		HỌC GIỎI!</a:t>
            </a:r>
          </a:p>
        </p:txBody>
      </p:sp>
    </p:spTree>
    <p:extLst>
      <p:ext uri="{BB962C8B-B14F-4D97-AF65-F5344CB8AC3E}">
        <p14:creationId xmlns:p14="http://schemas.microsoft.com/office/powerpoint/2010/main" val="2101106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628650" y="1428750"/>
            <a:ext cx="8001000" cy="283923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4500" b="1">
                <a:latin typeface="Times New Roman" pitchFamily="18" charset="0"/>
              </a:rPr>
              <a:t>Khi nhân một số với một hiệu, ta có thể lần lượt nhân số đó với số bị trừ và số trừ, rồi trừ hai kết quả cho nhau. </a:t>
            </a:r>
          </a:p>
        </p:txBody>
      </p:sp>
    </p:spTree>
    <p:extLst>
      <p:ext uri="{BB962C8B-B14F-4D97-AF65-F5344CB8AC3E}">
        <p14:creationId xmlns:p14="http://schemas.microsoft.com/office/powerpoint/2010/main" val="182622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685800" y="571500"/>
            <a:ext cx="7767638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x ( 7 - 5 ) = 3 x 7 – 3 x 5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143000" y="1471613"/>
            <a:ext cx="0" cy="75485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881063" y="2033588"/>
            <a:ext cx="563296" cy="99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r>
              <a:rPr lang="en-US" altLang="vi-VN" sz="6000" b="1">
                <a:solidFill>
                  <a:srgbClr val="006600"/>
                </a:solidFill>
              </a:rPr>
              <a:t>a</a:t>
            </a:r>
            <a:endParaRPr lang="en-US" altLang="vi-VN" sz="6000">
              <a:solidFill>
                <a:srgbClr val="006600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300287" y="2033588"/>
            <a:ext cx="622606" cy="99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r>
              <a:rPr lang="en-US" altLang="vi-VN" sz="6000" b="1"/>
              <a:t>b</a:t>
            </a:r>
            <a:endParaRPr lang="en-US" altLang="vi-VN" sz="60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3220641" y="2033588"/>
            <a:ext cx="532838" cy="99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r>
              <a:rPr lang="en-US" altLang="vi-VN" sz="6000" b="1">
                <a:solidFill>
                  <a:srgbClr val="0000FF"/>
                </a:solidFill>
              </a:rPr>
              <a:t>c</a:t>
            </a:r>
            <a:endParaRPr lang="en-US" altLang="vi-VN" sz="6000">
              <a:solidFill>
                <a:srgbClr val="0000FF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486150" y="1471613"/>
            <a:ext cx="0" cy="75485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590800" y="1471613"/>
            <a:ext cx="0" cy="75485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76201" y="3448051"/>
            <a:ext cx="3962399" cy="99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r>
              <a:rPr lang="en-US" altLang="vi-VN" sz="6000" b="1" dirty="0">
                <a:solidFill>
                  <a:srgbClr val="006600"/>
                </a:solidFill>
              </a:rPr>
              <a:t>a</a:t>
            </a:r>
            <a:r>
              <a:rPr lang="en-US" altLang="vi-VN" sz="6000" b="1" dirty="0">
                <a:solidFill>
                  <a:srgbClr val="FF0000"/>
                </a:solidFill>
              </a:rPr>
              <a:t> x (</a:t>
            </a:r>
            <a:r>
              <a:rPr lang="en-US" altLang="vi-VN" sz="6000" b="1" dirty="0"/>
              <a:t>b</a:t>
            </a:r>
            <a:r>
              <a:rPr lang="en-US" altLang="vi-VN" sz="6000" b="1" dirty="0">
                <a:solidFill>
                  <a:srgbClr val="FF0000"/>
                </a:solidFill>
              </a:rPr>
              <a:t> – </a:t>
            </a:r>
            <a:r>
              <a:rPr lang="en-US" altLang="vi-VN" sz="6000" b="1" dirty="0">
                <a:solidFill>
                  <a:srgbClr val="0000CC"/>
                </a:solidFill>
              </a:rPr>
              <a:t>c</a:t>
            </a:r>
            <a:r>
              <a:rPr lang="en-US" altLang="vi-VN" sz="6000" b="1" dirty="0">
                <a:solidFill>
                  <a:srgbClr val="FF0000"/>
                </a:solidFill>
              </a:rPr>
              <a:t>)</a:t>
            </a:r>
            <a:endParaRPr lang="en-US" altLang="vi-VN" sz="60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485032" y="3413426"/>
            <a:ext cx="4658968" cy="99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r>
              <a:rPr lang="en-US" altLang="vi-VN" sz="6000" b="1" dirty="0">
                <a:solidFill>
                  <a:srgbClr val="FF0000"/>
                </a:solidFill>
              </a:rPr>
              <a:t>a x b – a x c</a:t>
            </a:r>
            <a:endParaRPr lang="en-US" altLang="vi-VN" sz="6000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3752097" y="3448051"/>
            <a:ext cx="817522" cy="99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r>
              <a:rPr lang="en-US" altLang="vi-VN" sz="6000" b="1" dirty="0">
                <a:solidFill>
                  <a:srgbClr val="FF0000"/>
                </a:solidFill>
              </a:rPr>
              <a:t>=</a:t>
            </a:r>
            <a:endParaRPr lang="en-US" altLang="vi-VN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18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19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WordArt 2"/>
          <p:cNvSpPr>
            <a:spLocks noChangeArrowheads="1" noChangeShapeType="1" noTextEdit="1"/>
          </p:cNvSpPr>
          <p:nvPr/>
        </p:nvSpPr>
        <p:spPr bwMode="auto">
          <a:xfrm>
            <a:off x="719138" y="519113"/>
            <a:ext cx="76200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33475" name="Rectangle 3"/>
          <p:cNvSpPr>
            <a:spLocks noChangeArrowheads="1"/>
          </p:cNvSpPr>
          <p:nvPr/>
        </p:nvSpPr>
        <p:spPr bwMode="auto">
          <a:xfrm>
            <a:off x="719138" y="1329612"/>
            <a:ext cx="77048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FF3300"/>
                </a:solidFill>
                <a:latin typeface="Times New Roman" pitchFamily="18" charset="0"/>
                <a:cs typeface="Times New Roman" panose="02020603050405020304" pitchFamily="18" charset="0"/>
              </a:rPr>
              <a:t>        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</a:p>
        </p:txBody>
      </p:sp>
      <p:sp>
        <p:nvSpPr>
          <p:cNvPr id="233476" name="Rectangle 4"/>
          <p:cNvSpPr>
            <a:spLocks noChangeArrowheads="1"/>
          </p:cNvSpPr>
          <p:nvPr/>
        </p:nvSpPr>
        <p:spPr bwMode="auto">
          <a:xfrm>
            <a:off x="827584" y="3381840"/>
            <a:ext cx="7829860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a x (b – c) = a x b - a x c</a:t>
            </a:r>
            <a:r>
              <a:rPr lang="en-US" sz="4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9090032"/>
      </p:ext>
    </p:extLst>
  </p:cSld>
  <p:clrMapOvr>
    <a:masterClrMapping/>
  </p:clrMapOvr>
  <p:transition spd="slow">
    <p:circle/>
    <p:sndAc>
      <p:stSnd>
        <p:snd r:embed="rId2" name="SOUND55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34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334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EST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334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EST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/>
      <p:bldP spid="233475" grpId="0"/>
      <p:bldP spid="2334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90" name="Group 66"/>
          <p:cNvGraphicFramePr>
            <a:graphicFrameLocks noGrp="1"/>
          </p:cNvGraphicFramePr>
          <p:nvPr/>
        </p:nvGraphicFramePr>
        <p:xfrm>
          <a:off x="54769" y="1028700"/>
          <a:ext cx="9032082" cy="4114800"/>
        </p:xfrm>
        <a:graphic>
          <a:graphicData uri="http://schemas.openxmlformats.org/drawingml/2006/table">
            <a:tbl>
              <a:tblPr/>
              <a:tblGrid>
                <a:gridCol w="933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55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85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</a:p>
                  </a:txBody>
                  <a:tcPr marL="68578" marR="68578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</a:p>
                  </a:txBody>
                  <a:tcPr marL="68578" marR="68578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</a:p>
                  </a:txBody>
                  <a:tcPr marL="68578" marR="68578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</a:t>
                      </a:r>
                    </a:p>
                  </a:txBody>
                  <a:tcPr marL="68578" marR="68578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</a:t>
                      </a:r>
                    </a:p>
                  </a:txBody>
                  <a:tcPr marL="68578" marR="68578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</a:txBody>
                  <a:tcPr marL="68578" marR="68578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</a:p>
                  </a:txBody>
                  <a:tcPr marL="68578" marR="68578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</a:txBody>
                  <a:tcPr marL="68578" marR="68578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8578" marR="68578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8578" marR="68578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8578" marR="68578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8578" marR="68578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8578" marR="68578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8578" marR="68578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8578" marR="68578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8578" marR="68578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8578" marR="68578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8578" marR="68578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8578" marR="68578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68578" marR="68578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274" name="Text Box 99"/>
          <p:cNvSpPr txBox="1">
            <a:spLocks noChangeArrowheads="1"/>
          </p:cNvSpPr>
          <p:nvPr/>
        </p:nvSpPr>
        <p:spPr bwMode="auto">
          <a:xfrm>
            <a:off x="344091" y="1257300"/>
            <a:ext cx="426244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vi-VN" sz="4500" b="1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275" name="Text Box 100"/>
          <p:cNvSpPr txBox="1">
            <a:spLocks noChangeArrowheads="1"/>
          </p:cNvSpPr>
          <p:nvPr/>
        </p:nvSpPr>
        <p:spPr bwMode="auto">
          <a:xfrm>
            <a:off x="1341835" y="1257300"/>
            <a:ext cx="228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500" b="1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0276" name="Text Box 102"/>
          <p:cNvSpPr txBox="1">
            <a:spLocks noChangeArrowheads="1"/>
          </p:cNvSpPr>
          <p:nvPr/>
        </p:nvSpPr>
        <p:spPr bwMode="auto">
          <a:xfrm>
            <a:off x="2343150" y="1257300"/>
            <a:ext cx="1714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500" b="1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0277" name="Text Box 103"/>
          <p:cNvSpPr txBox="1">
            <a:spLocks noChangeArrowheads="1"/>
          </p:cNvSpPr>
          <p:nvPr/>
        </p:nvSpPr>
        <p:spPr bwMode="auto">
          <a:xfrm>
            <a:off x="3345656" y="1403748"/>
            <a:ext cx="2457450" cy="53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000" b="1">
                <a:solidFill>
                  <a:srgbClr val="FF0000"/>
                </a:solidFill>
                <a:latin typeface="Arial" charset="0"/>
              </a:rPr>
              <a:t>a x ( b – c )</a:t>
            </a:r>
          </a:p>
        </p:txBody>
      </p:sp>
      <p:sp>
        <p:nvSpPr>
          <p:cNvPr id="10278" name="Text Box 104"/>
          <p:cNvSpPr txBox="1">
            <a:spLocks noChangeArrowheads="1"/>
          </p:cNvSpPr>
          <p:nvPr/>
        </p:nvSpPr>
        <p:spPr bwMode="auto">
          <a:xfrm>
            <a:off x="6422232" y="1366838"/>
            <a:ext cx="2555081" cy="53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000" b="1">
                <a:latin typeface="Arial" charset="0"/>
              </a:rPr>
              <a:t>a x b – a x c</a:t>
            </a:r>
          </a:p>
        </p:txBody>
      </p:sp>
      <p:sp>
        <p:nvSpPr>
          <p:cNvPr id="10279" name="Text Box 105"/>
          <p:cNvSpPr txBox="1">
            <a:spLocks noChangeArrowheads="1"/>
          </p:cNvSpPr>
          <p:nvPr/>
        </p:nvSpPr>
        <p:spPr bwMode="auto">
          <a:xfrm>
            <a:off x="291704" y="2356247"/>
            <a:ext cx="1714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5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0280" name="Text Box 106"/>
          <p:cNvSpPr txBox="1">
            <a:spLocks noChangeArrowheads="1"/>
          </p:cNvSpPr>
          <p:nvPr/>
        </p:nvSpPr>
        <p:spPr bwMode="auto">
          <a:xfrm>
            <a:off x="1346597" y="2305050"/>
            <a:ext cx="4000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5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281" name="Text Box 107"/>
          <p:cNvSpPr txBox="1">
            <a:spLocks noChangeArrowheads="1"/>
          </p:cNvSpPr>
          <p:nvPr/>
        </p:nvSpPr>
        <p:spPr bwMode="auto">
          <a:xfrm>
            <a:off x="2346722" y="2302669"/>
            <a:ext cx="1714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5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0282" name="Text Box 108"/>
          <p:cNvSpPr txBox="1">
            <a:spLocks noChangeArrowheads="1"/>
          </p:cNvSpPr>
          <p:nvPr/>
        </p:nvSpPr>
        <p:spPr bwMode="auto">
          <a:xfrm>
            <a:off x="3051573" y="2426494"/>
            <a:ext cx="2363390" cy="529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( 7 – 3 ) = </a:t>
            </a:r>
          </a:p>
        </p:txBody>
      </p:sp>
      <p:sp>
        <p:nvSpPr>
          <p:cNvPr id="10283" name="Text Box 109"/>
          <p:cNvSpPr txBox="1">
            <a:spLocks noChangeArrowheads="1"/>
          </p:cNvSpPr>
          <p:nvPr/>
        </p:nvSpPr>
        <p:spPr bwMode="auto">
          <a:xfrm>
            <a:off x="5325666" y="2418160"/>
            <a:ext cx="636984" cy="53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0284" name="Text Box 110"/>
          <p:cNvSpPr txBox="1">
            <a:spLocks noChangeArrowheads="1"/>
          </p:cNvSpPr>
          <p:nvPr/>
        </p:nvSpPr>
        <p:spPr bwMode="auto">
          <a:xfrm>
            <a:off x="6001941" y="2403873"/>
            <a:ext cx="2484834" cy="53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7 – 3 x 3 =</a:t>
            </a:r>
          </a:p>
        </p:txBody>
      </p:sp>
      <p:sp>
        <p:nvSpPr>
          <p:cNvPr id="10285" name="Text Box 111"/>
          <p:cNvSpPr txBox="1">
            <a:spLocks noChangeArrowheads="1"/>
          </p:cNvSpPr>
          <p:nvPr/>
        </p:nvSpPr>
        <p:spPr bwMode="auto">
          <a:xfrm>
            <a:off x="8362950" y="2403873"/>
            <a:ext cx="614363" cy="53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0286" name="Text Box 112"/>
          <p:cNvSpPr txBox="1">
            <a:spLocks noChangeArrowheads="1"/>
          </p:cNvSpPr>
          <p:nvPr/>
        </p:nvSpPr>
        <p:spPr bwMode="auto">
          <a:xfrm>
            <a:off x="333375" y="3270647"/>
            <a:ext cx="228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500" b="1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0287" name="Text Box 113"/>
          <p:cNvSpPr txBox="1">
            <a:spLocks noChangeArrowheads="1"/>
          </p:cNvSpPr>
          <p:nvPr/>
        </p:nvSpPr>
        <p:spPr bwMode="auto">
          <a:xfrm>
            <a:off x="381000" y="4245769"/>
            <a:ext cx="228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500" b="1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0288" name="Text Box 114"/>
          <p:cNvSpPr txBox="1">
            <a:spLocks noChangeArrowheads="1"/>
          </p:cNvSpPr>
          <p:nvPr/>
        </p:nvSpPr>
        <p:spPr bwMode="auto">
          <a:xfrm>
            <a:off x="1314450" y="3270647"/>
            <a:ext cx="1714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500" b="1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0289" name="Text Box 115"/>
          <p:cNvSpPr txBox="1">
            <a:spLocks noChangeArrowheads="1"/>
          </p:cNvSpPr>
          <p:nvPr/>
        </p:nvSpPr>
        <p:spPr bwMode="auto">
          <a:xfrm>
            <a:off x="1284685" y="4226719"/>
            <a:ext cx="342900" cy="76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500" b="1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0290" name="Text Box 116"/>
          <p:cNvSpPr txBox="1">
            <a:spLocks noChangeArrowheads="1"/>
          </p:cNvSpPr>
          <p:nvPr/>
        </p:nvSpPr>
        <p:spPr bwMode="auto">
          <a:xfrm>
            <a:off x="2208610" y="3270647"/>
            <a:ext cx="1714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500" b="1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0291" name="Text Box 117"/>
          <p:cNvSpPr txBox="1">
            <a:spLocks noChangeArrowheads="1"/>
          </p:cNvSpPr>
          <p:nvPr/>
        </p:nvSpPr>
        <p:spPr bwMode="auto">
          <a:xfrm>
            <a:off x="2343150" y="4245769"/>
            <a:ext cx="34171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500" b="1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2342" name="Text Box 118"/>
          <p:cNvSpPr txBox="1">
            <a:spLocks noChangeArrowheads="1"/>
          </p:cNvSpPr>
          <p:nvPr/>
        </p:nvSpPr>
        <p:spPr bwMode="auto">
          <a:xfrm>
            <a:off x="3051573" y="3456385"/>
            <a:ext cx="2740819" cy="53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x ( 9 – 5 ) = 24</a:t>
            </a:r>
          </a:p>
        </p:txBody>
      </p:sp>
      <p:sp>
        <p:nvSpPr>
          <p:cNvPr id="52343" name="Text Box 119"/>
          <p:cNvSpPr txBox="1">
            <a:spLocks noChangeArrowheads="1"/>
          </p:cNvSpPr>
          <p:nvPr/>
        </p:nvSpPr>
        <p:spPr bwMode="auto">
          <a:xfrm>
            <a:off x="6126957" y="3502819"/>
            <a:ext cx="2959894" cy="53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x 9 – 6 x 5 = 24</a:t>
            </a:r>
          </a:p>
        </p:txBody>
      </p:sp>
      <p:sp>
        <p:nvSpPr>
          <p:cNvPr id="52344" name="Text Box 120"/>
          <p:cNvSpPr txBox="1">
            <a:spLocks noChangeArrowheads="1"/>
          </p:cNvSpPr>
          <p:nvPr/>
        </p:nvSpPr>
        <p:spPr bwMode="auto">
          <a:xfrm>
            <a:off x="3076576" y="4488656"/>
            <a:ext cx="2726531" cy="529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 x ( 5 – 2 ) = 24</a:t>
            </a:r>
          </a:p>
        </p:txBody>
      </p:sp>
      <p:sp>
        <p:nvSpPr>
          <p:cNvPr id="52345" name="Text Box 121"/>
          <p:cNvSpPr txBox="1">
            <a:spLocks noChangeArrowheads="1"/>
          </p:cNvSpPr>
          <p:nvPr/>
        </p:nvSpPr>
        <p:spPr bwMode="auto">
          <a:xfrm>
            <a:off x="6136481" y="4456510"/>
            <a:ext cx="2976563" cy="53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 x 5 – 8 x 2 = 24</a:t>
            </a:r>
          </a:p>
        </p:txBody>
      </p:sp>
      <p:sp>
        <p:nvSpPr>
          <p:cNvPr id="10296" name="TextBox 2"/>
          <p:cNvSpPr txBox="1">
            <a:spLocks noChangeArrowheads="1"/>
          </p:cNvSpPr>
          <p:nvPr/>
        </p:nvSpPr>
        <p:spPr bwMode="auto">
          <a:xfrm>
            <a:off x="54769" y="-73223"/>
            <a:ext cx="6955631" cy="1084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300" b="1" dirty="0">
                <a:solidFill>
                  <a:srgbClr val="0000FF"/>
                </a:solidFill>
                <a:latin typeface="Times New Roman" pitchFamily="18" charset="0"/>
              </a:rPr>
              <a:t>1. </a:t>
            </a:r>
            <a:r>
              <a:rPr lang="en-US" altLang="en-US" sz="3300" b="1" dirty="0" err="1">
                <a:solidFill>
                  <a:srgbClr val="0000FF"/>
                </a:solidFill>
                <a:latin typeface="Times New Roman" pitchFamily="18" charset="0"/>
              </a:rPr>
              <a:t>Tính</a:t>
            </a:r>
            <a:r>
              <a:rPr lang="en-US" altLang="en-US" sz="33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300" b="1" dirty="0" err="1">
                <a:solidFill>
                  <a:srgbClr val="0000FF"/>
                </a:solidFill>
                <a:latin typeface="Times New Roman" pitchFamily="18" charset="0"/>
              </a:rPr>
              <a:t>giá</a:t>
            </a:r>
            <a:r>
              <a:rPr lang="en-US" altLang="en-US" sz="33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300" b="1" dirty="0" err="1">
                <a:solidFill>
                  <a:srgbClr val="0000FF"/>
                </a:solidFill>
                <a:latin typeface="Times New Roman" pitchFamily="18" charset="0"/>
              </a:rPr>
              <a:t>trị</a:t>
            </a:r>
            <a:r>
              <a:rPr lang="en-US" altLang="en-US" sz="33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300" b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altLang="en-US" sz="33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300" b="1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altLang="en-US" sz="33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300" b="1" dirty="0" err="1">
                <a:solidFill>
                  <a:srgbClr val="0000FF"/>
                </a:solidFill>
                <a:latin typeface="Times New Roman" pitchFamily="18" charset="0"/>
              </a:rPr>
              <a:t>thức</a:t>
            </a:r>
            <a:r>
              <a:rPr lang="en-US" altLang="en-US" sz="33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300" b="1" dirty="0" err="1">
                <a:solidFill>
                  <a:srgbClr val="0000FF"/>
                </a:solidFill>
                <a:latin typeface="Times New Roman" pitchFamily="18" charset="0"/>
              </a:rPr>
              <a:t>rồi</a:t>
            </a:r>
            <a:r>
              <a:rPr lang="en-US" altLang="en-US" sz="33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300" b="1" dirty="0" err="1">
                <a:solidFill>
                  <a:srgbClr val="0000FF"/>
                </a:solidFill>
                <a:latin typeface="Times New Roman" pitchFamily="18" charset="0"/>
              </a:rPr>
              <a:t>viết</a:t>
            </a:r>
            <a:r>
              <a:rPr lang="en-US" altLang="en-US" sz="33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300" b="1" dirty="0" err="1">
                <a:solidFill>
                  <a:srgbClr val="0000FF"/>
                </a:solidFill>
                <a:latin typeface="Times New Roman" pitchFamily="18" charset="0"/>
              </a:rPr>
              <a:t>vào</a:t>
            </a:r>
            <a:r>
              <a:rPr lang="en-US" altLang="en-US" sz="3300" b="1" dirty="0">
                <a:solidFill>
                  <a:srgbClr val="0000FF"/>
                </a:solidFill>
                <a:latin typeface="Times New Roman" pitchFamily="18" charset="0"/>
              </a:rPr>
              <a:t> ô </a:t>
            </a:r>
            <a:r>
              <a:rPr lang="en-US" altLang="en-US" sz="3300" b="1" dirty="0" err="1">
                <a:solidFill>
                  <a:srgbClr val="0000FF"/>
                </a:solidFill>
                <a:latin typeface="Times New Roman" pitchFamily="18" charset="0"/>
              </a:rPr>
              <a:t>trống</a:t>
            </a:r>
            <a:r>
              <a:rPr lang="en-US" altLang="en-US" sz="3300" b="1" dirty="0">
                <a:solidFill>
                  <a:srgbClr val="0000FF"/>
                </a:solidFill>
                <a:latin typeface="Times New Roman" pitchFamily="18" charset="0"/>
              </a:rPr>
              <a:t> ( </a:t>
            </a:r>
            <a:r>
              <a:rPr lang="en-US" altLang="en-US" sz="3300" b="1" dirty="0" err="1">
                <a:solidFill>
                  <a:srgbClr val="0000FF"/>
                </a:solidFill>
                <a:latin typeface="Times New Roman" pitchFamily="18" charset="0"/>
              </a:rPr>
              <a:t>theo</a:t>
            </a:r>
            <a:r>
              <a:rPr lang="en-US" altLang="en-US" sz="33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300" b="1" dirty="0" err="1">
                <a:solidFill>
                  <a:srgbClr val="0000FF"/>
                </a:solidFill>
                <a:latin typeface="Times New Roman" pitchFamily="18" charset="0"/>
              </a:rPr>
              <a:t>mẫu</a:t>
            </a:r>
            <a:r>
              <a:rPr lang="en-US" altLang="en-US" sz="3300" b="1" dirty="0">
                <a:solidFill>
                  <a:srgbClr val="0000FF"/>
                </a:solidFill>
                <a:latin typeface="Times New Roman" pitchFamily="18" charset="0"/>
              </a:rPr>
              <a:t>):</a:t>
            </a:r>
          </a:p>
        </p:txBody>
      </p:sp>
    </p:spTree>
    <p:extLst>
      <p:ext uri="{BB962C8B-B14F-4D97-AF65-F5344CB8AC3E}">
        <p14:creationId xmlns:p14="http://schemas.microsoft.com/office/powerpoint/2010/main" val="164159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2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42" grpId="0"/>
      <p:bldP spid="52343" grpId="0"/>
      <p:bldP spid="52344" grpId="0"/>
      <p:bldP spid="523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55576" y="1038225"/>
            <a:ext cx="418941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x 9       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025901" y="1144191"/>
            <a:ext cx="53863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26 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4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(10 - 1)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025900" y="1763316"/>
            <a:ext cx="551973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26 x 10 - </a:t>
            </a:r>
            <a:r>
              <a:rPr lang="en-US" alt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x 1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025901" y="2358629"/>
            <a:ext cx="47021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260 – 26 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234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55576" y="103585"/>
            <a:ext cx="8818563" cy="1077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6" tIns="45709" rIns="91416" bIns="45709"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</p:txBody>
      </p:sp>
    </p:spTree>
    <p:extLst>
      <p:ext uri="{BB962C8B-B14F-4D97-AF65-F5344CB8AC3E}">
        <p14:creationId xmlns:p14="http://schemas.microsoft.com/office/powerpoint/2010/main" val="93195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246064" y="184548"/>
            <a:ext cx="38703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 x 9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720977" y="361950"/>
            <a:ext cx="52498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47 X  (10 - 1)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641600" y="946547"/>
            <a:ext cx="551973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 x 10 -  47 x 1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674938" y="1591866"/>
            <a:ext cx="47037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470 - 47 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423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381000" y="2183607"/>
            <a:ext cx="2667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x 99</a:t>
            </a: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2779714" y="2252663"/>
            <a:ext cx="57356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24 x (100 - 1)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2752726" y="2876550"/>
            <a:ext cx="65706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24 x 100 - 24 x 1</a:t>
            </a: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2779714" y="3452813"/>
            <a:ext cx="51450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   2400 - 24 </a:t>
            </a:r>
          </a:p>
        </p:txBody>
      </p:sp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6599238" y="3449241"/>
            <a:ext cx="19288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2376</a:t>
            </a:r>
          </a:p>
        </p:txBody>
      </p:sp>
    </p:spTree>
    <p:extLst>
      <p:ext uri="{BB962C8B-B14F-4D97-AF65-F5344CB8AC3E}">
        <p14:creationId xmlns:p14="http://schemas.microsoft.com/office/powerpoint/2010/main" val="346634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0" y="184548"/>
            <a:ext cx="411638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b)138 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9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674938" y="253602"/>
            <a:ext cx="531754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138 X  (10 - 1)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641600" y="946547"/>
            <a:ext cx="55197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138 x 10 - 138 x 1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674938" y="1591866"/>
            <a:ext cx="52498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1380 - 138 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1242 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82551" y="2183607"/>
            <a:ext cx="3870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123 x 99</a:t>
            </a: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2779714" y="2252663"/>
            <a:ext cx="57356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123 x (100 - 1)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2752726" y="2876550"/>
            <a:ext cx="65706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123 x 100 - 123 x 1</a:t>
            </a: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2779714" y="3452813"/>
            <a:ext cx="51450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   12300 - 123 </a:t>
            </a:r>
          </a:p>
        </p:txBody>
      </p:sp>
      <p:sp>
        <p:nvSpPr>
          <p:cNvPr id="12" name="Text Box 26"/>
          <p:cNvSpPr txBox="1">
            <a:spLocks noChangeArrowheads="1"/>
          </p:cNvSpPr>
          <p:nvPr/>
        </p:nvSpPr>
        <p:spPr bwMode="auto">
          <a:xfrm>
            <a:off x="6599238" y="3449241"/>
            <a:ext cx="19288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12177</a:t>
            </a:r>
          </a:p>
        </p:txBody>
      </p:sp>
    </p:spTree>
    <p:extLst>
      <p:ext uri="{BB962C8B-B14F-4D97-AF65-F5344CB8AC3E}">
        <p14:creationId xmlns:p14="http://schemas.microsoft.com/office/powerpoint/2010/main" val="352400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1174</Words>
  <Application>Microsoft Office PowerPoint</Application>
  <PresentationFormat>On-screen Show (16:9)</PresentationFormat>
  <Paragraphs>158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Nguyen Linh</cp:lastModifiedBy>
  <cp:revision>38</cp:revision>
  <dcterms:created xsi:type="dcterms:W3CDTF">2021-11-24T16:51:33Z</dcterms:created>
  <dcterms:modified xsi:type="dcterms:W3CDTF">2022-11-22T01:25:37Z</dcterms:modified>
</cp:coreProperties>
</file>