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7"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3399"/>
    <a:srgbClr val="99FF99"/>
    <a:srgbClr val="FF5050"/>
    <a:srgbClr val="FFCC00"/>
    <a:srgbClr val="FF9999"/>
    <a:srgbClr val="996600"/>
    <a:srgbClr val="00FFCC"/>
    <a:srgbClr val="FF7C8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701EB0-18CA-46AA-B95D-004C2468C59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D8062-20A7-4D9F-9703-B0B083B3603A}" type="slidenum">
              <a:rPr lang="en-US" smtClean="0"/>
              <a:t>‹#›</a:t>
            </a:fld>
            <a:endParaRPr lang="en-US"/>
          </a:p>
        </p:txBody>
      </p:sp>
    </p:spTree>
    <p:extLst>
      <p:ext uri="{BB962C8B-B14F-4D97-AF65-F5344CB8AC3E}">
        <p14:creationId xmlns:p14="http://schemas.microsoft.com/office/powerpoint/2010/main" val="328932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701EB0-18CA-46AA-B95D-004C2468C59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D8062-20A7-4D9F-9703-B0B083B3603A}" type="slidenum">
              <a:rPr lang="en-US" smtClean="0"/>
              <a:t>‹#›</a:t>
            </a:fld>
            <a:endParaRPr lang="en-US"/>
          </a:p>
        </p:txBody>
      </p:sp>
    </p:spTree>
    <p:extLst>
      <p:ext uri="{BB962C8B-B14F-4D97-AF65-F5344CB8AC3E}">
        <p14:creationId xmlns:p14="http://schemas.microsoft.com/office/powerpoint/2010/main" val="3908759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701EB0-18CA-46AA-B95D-004C2468C59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D8062-20A7-4D9F-9703-B0B083B3603A}" type="slidenum">
              <a:rPr lang="en-US" smtClean="0"/>
              <a:t>‹#›</a:t>
            </a:fld>
            <a:endParaRPr lang="en-US"/>
          </a:p>
        </p:txBody>
      </p:sp>
    </p:spTree>
    <p:extLst>
      <p:ext uri="{BB962C8B-B14F-4D97-AF65-F5344CB8AC3E}">
        <p14:creationId xmlns:p14="http://schemas.microsoft.com/office/powerpoint/2010/main" val="302323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701EB0-18CA-46AA-B95D-004C2468C59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D8062-20A7-4D9F-9703-B0B083B3603A}" type="slidenum">
              <a:rPr lang="en-US" smtClean="0"/>
              <a:t>‹#›</a:t>
            </a:fld>
            <a:endParaRPr lang="en-US"/>
          </a:p>
        </p:txBody>
      </p:sp>
    </p:spTree>
    <p:extLst>
      <p:ext uri="{BB962C8B-B14F-4D97-AF65-F5344CB8AC3E}">
        <p14:creationId xmlns:p14="http://schemas.microsoft.com/office/powerpoint/2010/main" val="88098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701EB0-18CA-46AA-B95D-004C2468C59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D8062-20A7-4D9F-9703-B0B083B3603A}" type="slidenum">
              <a:rPr lang="en-US" smtClean="0"/>
              <a:t>‹#›</a:t>
            </a:fld>
            <a:endParaRPr lang="en-US"/>
          </a:p>
        </p:txBody>
      </p:sp>
    </p:spTree>
    <p:extLst>
      <p:ext uri="{BB962C8B-B14F-4D97-AF65-F5344CB8AC3E}">
        <p14:creationId xmlns:p14="http://schemas.microsoft.com/office/powerpoint/2010/main" val="3908256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701EB0-18CA-46AA-B95D-004C2468C59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D8062-20A7-4D9F-9703-B0B083B3603A}" type="slidenum">
              <a:rPr lang="en-US" smtClean="0"/>
              <a:t>‹#›</a:t>
            </a:fld>
            <a:endParaRPr lang="en-US"/>
          </a:p>
        </p:txBody>
      </p:sp>
    </p:spTree>
    <p:extLst>
      <p:ext uri="{BB962C8B-B14F-4D97-AF65-F5344CB8AC3E}">
        <p14:creationId xmlns:p14="http://schemas.microsoft.com/office/powerpoint/2010/main" val="235614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701EB0-18CA-46AA-B95D-004C2468C593}" type="datetimeFigureOut">
              <a:rPr lang="en-US" smtClean="0"/>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2D8062-20A7-4D9F-9703-B0B083B3603A}" type="slidenum">
              <a:rPr lang="en-US" smtClean="0"/>
              <a:t>‹#›</a:t>
            </a:fld>
            <a:endParaRPr lang="en-US"/>
          </a:p>
        </p:txBody>
      </p:sp>
    </p:spTree>
    <p:extLst>
      <p:ext uri="{BB962C8B-B14F-4D97-AF65-F5344CB8AC3E}">
        <p14:creationId xmlns:p14="http://schemas.microsoft.com/office/powerpoint/2010/main" val="3034237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701EB0-18CA-46AA-B95D-004C2468C593}"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2D8062-20A7-4D9F-9703-B0B083B3603A}" type="slidenum">
              <a:rPr lang="en-US" smtClean="0"/>
              <a:t>‹#›</a:t>
            </a:fld>
            <a:endParaRPr lang="en-US"/>
          </a:p>
        </p:txBody>
      </p:sp>
    </p:spTree>
    <p:extLst>
      <p:ext uri="{BB962C8B-B14F-4D97-AF65-F5344CB8AC3E}">
        <p14:creationId xmlns:p14="http://schemas.microsoft.com/office/powerpoint/2010/main" val="235963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01EB0-18CA-46AA-B95D-004C2468C593}" type="datetimeFigureOut">
              <a:rPr lang="en-US" smtClean="0"/>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2D8062-20A7-4D9F-9703-B0B083B3603A}" type="slidenum">
              <a:rPr lang="en-US" smtClean="0"/>
              <a:t>‹#›</a:t>
            </a:fld>
            <a:endParaRPr lang="en-US"/>
          </a:p>
        </p:txBody>
      </p:sp>
    </p:spTree>
    <p:extLst>
      <p:ext uri="{BB962C8B-B14F-4D97-AF65-F5344CB8AC3E}">
        <p14:creationId xmlns:p14="http://schemas.microsoft.com/office/powerpoint/2010/main" val="354515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701EB0-18CA-46AA-B95D-004C2468C59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D8062-20A7-4D9F-9703-B0B083B3603A}" type="slidenum">
              <a:rPr lang="en-US" smtClean="0"/>
              <a:t>‹#›</a:t>
            </a:fld>
            <a:endParaRPr lang="en-US"/>
          </a:p>
        </p:txBody>
      </p:sp>
    </p:spTree>
    <p:extLst>
      <p:ext uri="{BB962C8B-B14F-4D97-AF65-F5344CB8AC3E}">
        <p14:creationId xmlns:p14="http://schemas.microsoft.com/office/powerpoint/2010/main" val="62944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701EB0-18CA-46AA-B95D-004C2468C59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D8062-20A7-4D9F-9703-B0B083B3603A}" type="slidenum">
              <a:rPr lang="en-US" smtClean="0"/>
              <a:t>‹#›</a:t>
            </a:fld>
            <a:endParaRPr lang="en-US"/>
          </a:p>
        </p:txBody>
      </p:sp>
    </p:spTree>
    <p:extLst>
      <p:ext uri="{BB962C8B-B14F-4D97-AF65-F5344CB8AC3E}">
        <p14:creationId xmlns:p14="http://schemas.microsoft.com/office/powerpoint/2010/main" val="1270509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01EB0-18CA-46AA-B95D-004C2468C593}" type="datetimeFigureOut">
              <a:rPr lang="en-US" smtClean="0"/>
              <a:t>11/21/2022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D8062-20A7-4D9F-9703-B0B083B3603A}" type="slidenum">
              <a:rPr lang="en-US" smtClean="0"/>
              <a:t>‹#›</a:t>
            </a:fld>
            <a:endParaRPr lang="en-US"/>
          </a:p>
        </p:txBody>
      </p:sp>
    </p:spTree>
    <p:extLst>
      <p:ext uri="{BB962C8B-B14F-4D97-AF65-F5344CB8AC3E}">
        <p14:creationId xmlns:p14="http://schemas.microsoft.com/office/powerpoint/2010/main" val="1224342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8" name="Picture 4" descr="200+ hình nền slide mở đầu PowerPoint cực chuyên nghiệp, ấn tượng -  Thegioidido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1622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Top 75+ hình nền powerpoint học tập chất lượng full hd cực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2190155"/>
            <a:ext cx="6324600" cy="369332"/>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4.</a:t>
            </a:r>
            <a:r>
              <a:rPr lang="vi-VN" dirty="0">
                <a:solidFill>
                  <a:srgbClr val="FF0000"/>
                </a:solidFill>
                <a:latin typeface="Times New Roman" pitchFamily="18" charset="0"/>
                <a:cs typeface="Times New Roman" pitchFamily="18" charset="0"/>
              </a:rPr>
              <a:t>Theo em, nhờ đâu mà Bạch Thái Bưởi thành công?</a:t>
            </a:r>
            <a:endParaRPr lang="en-US" dirty="0">
              <a:solidFill>
                <a:srgbClr val="FF0000"/>
              </a:solidFill>
              <a:latin typeface="Times New Roman" pitchFamily="18" charset="0"/>
              <a:cs typeface="Times New Roman" pitchFamily="18" charset="0"/>
            </a:endParaRPr>
          </a:p>
        </p:txBody>
      </p:sp>
      <p:sp>
        <p:nvSpPr>
          <p:cNvPr id="7" name="TextBox 6"/>
          <p:cNvSpPr txBox="1"/>
          <p:nvPr/>
        </p:nvSpPr>
        <p:spPr>
          <a:xfrm>
            <a:off x="1524000" y="2743200"/>
            <a:ext cx="6324600" cy="1938992"/>
          </a:xfrm>
          <a:prstGeom prst="rect">
            <a:avLst/>
          </a:prstGeom>
          <a:noFill/>
        </p:spPr>
        <p:txBody>
          <a:bodyPr wrap="square" rtlCol="0">
            <a:spAutoFit/>
          </a:bodyPr>
          <a:lstStyle/>
          <a:p>
            <a:r>
              <a:rPr lang="en-US" sz="2000" dirty="0">
                <a:solidFill>
                  <a:srgbClr val="00B0F0"/>
                </a:solidFill>
                <a:latin typeface="Times New Roman" pitchFamily="18" charset="0"/>
                <a:cs typeface="Times New Roman" pitchFamily="18" charset="0"/>
                <a:sym typeface="Wingdings" pitchFamily="2" charset="2"/>
              </a:rPr>
              <a:t></a:t>
            </a:r>
            <a:r>
              <a:rPr lang="vi-VN" sz="2000" dirty="0">
                <a:solidFill>
                  <a:srgbClr val="00B0F0"/>
                </a:solidFill>
                <a:latin typeface="Times New Roman" pitchFamily="18" charset="0"/>
                <a:cs typeface="Times New Roman" pitchFamily="18" charset="0"/>
              </a:rPr>
              <a:t>Bạch Thái Bưởi thành công là nhờ lòng vững chí vươn lên, thất bại không chán nản. Ngoài ra ông còn biết khơi dậy tinh thần dân tộc của hành khách người Việt và nhất là biết tổ chức công việc kinh doanh của mình.</a:t>
            </a:r>
            <a:br>
              <a:rPr lang="vi-VN" sz="2000" dirty="0">
                <a:solidFill>
                  <a:srgbClr val="00B0F0"/>
                </a:solidFill>
                <a:latin typeface="Times New Roman" pitchFamily="18" charset="0"/>
                <a:cs typeface="Times New Roman" pitchFamily="18" charset="0"/>
              </a:rPr>
            </a:br>
            <a:br>
              <a:rPr lang="vi-VN" sz="2000" dirty="0">
                <a:solidFill>
                  <a:srgbClr val="00B0F0"/>
                </a:solidFill>
                <a:latin typeface="Times New Roman" pitchFamily="18" charset="0"/>
                <a:cs typeface="Times New Roman" pitchFamily="18" charset="0"/>
              </a:rPr>
            </a:br>
            <a:endParaRPr lang="vi-VN" sz="2000"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10007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Top 75+ hình nền powerpoint học tập chất lượng full hd cực đẹ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34475" cy="6629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463531"/>
            <a:ext cx="8534400" cy="954107"/>
          </a:xfrm>
          <a:prstGeom prst="rect">
            <a:avLst/>
          </a:prstGeom>
        </p:spPr>
        <p:txBody>
          <a:bodyPr wrap="square">
            <a:spAutoFit/>
          </a:bodyPr>
          <a:lstStyle/>
          <a:p>
            <a:r>
              <a:rPr lang="vi-VN" sz="2800" dirty="0">
                <a:solidFill>
                  <a:srgbClr val="FF0066"/>
                </a:solidFill>
                <a:latin typeface="Times New Roman" pitchFamily="18" charset="0"/>
                <a:cs typeface="Times New Roman" pitchFamily="18" charset="0"/>
              </a:rPr>
              <a:t>Qua đây các em hãy cho cô biết nội dung bài tập đọc nay là gì?</a:t>
            </a:r>
            <a:endParaRPr lang="en-US" sz="2800" dirty="0">
              <a:solidFill>
                <a:srgbClr val="FF0066"/>
              </a:solidFill>
              <a:latin typeface="Times New Roman" pitchFamily="18" charset="0"/>
              <a:cs typeface="Times New Roman" pitchFamily="18" charset="0"/>
            </a:endParaRPr>
          </a:p>
        </p:txBody>
      </p:sp>
      <p:sp>
        <p:nvSpPr>
          <p:cNvPr id="6" name="Rectangle 5"/>
          <p:cNvSpPr/>
          <p:nvPr/>
        </p:nvSpPr>
        <p:spPr>
          <a:xfrm>
            <a:off x="457200" y="1692276"/>
            <a:ext cx="8229600" cy="3785652"/>
          </a:xfrm>
          <a:prstGeom prst="rect">
            <a:avLst/>
          </a:prstGeom>
        </p:spPr>
        <p:txBody>
          <a:bodyPr wrap="square">
            <a:spAutoFit/>
          </a:bodyPr>
          <a:lstStyle/>
          <a:p>
            <a:r>
              <a:rPr lang="en-US" sz="4800" dirty="0" err="1">
                <a:highlight>
                  <a:srgbClr val="FFFF00"/>
                </a:highlight>
                <a:latin typeface="Times New Roman" pitchFamily="18" charset="0"/>
                <a:cs typeface="Times New Roman" pitchFamily="18" charset="0"/>
              </a:rPr>
              <a:t>Nội</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dung:Ca</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ngợi</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Bạch</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Thái</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Bưởi</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từ</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một</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cậu</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bé</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mồ</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côi</a:t>
            </a:r>
            <a:r>
              <a:rPr lang="en-US" sz="4800" dirty="0">
                <a:highlight>
                  <a:srgbClr val="FFFF00"/>
                </a:highlight>
                <a:latin typeface="Times New Roman" pitchFamily="18" charset="0"/>
                <a:cs typeface="Times New Roman" pitchFamily="18" charset="0"/>
              </a:rPr>
              <a:t> cha </a:t>
            </a:r>
            <a:r>
              <a:rPr lang="en-US" sz="4800" dirty="0" err="1">
                <a:highlight>
                  <a:srgbClr val="FFFF00"/>
                </a:highlight>
                <a:latin typeface="Times New Roman" pitchFamily="18" charset="0"/>
                <a:cs typeface="Times New Roman" pitchFamily="18" charset="0"/>
              </a:rPr>
              <a:t>từ</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nhỏ</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nhưng</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nhờ</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giàu</a:t>
            </a:r>
            <a:r>
              <a:rPr lang="en-US" sz="4800" dirty="0">
                <a:highlight>
                  <a:srgbClr val="FFFF00"/>
                </a:highlight>
                <a:latin typeface="Times New Roman" pitchFamily="18" charset="0"/>
                <a:cs typeface="Times New Roman" pitchFamily="18" charset="0"/>
              </a:rPr>
              <a:t> ý </a:t>
            </a:r>
            <a:r>
              <a:rPr lang="en-US" sz="4800" dirty="0" err="1">
                <a:highlight>
                  <a:srgbClr val="FFFF00"/>
                </a:highlight>
                <a:latin typeface="Times New Roman" pitchFamily="18" charset="0"/>
                <a:cs typeface="Times New Roman" pitchFamily="18" charset="0"/>
              </a:rPr>
              <a:t>chí</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và</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nghị</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lực</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nên</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đã</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trở</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thành</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một</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nhà</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kinh</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doanh</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tài</a:t>
            </a:r>
            <a:r>
              <a:rPr lang="en-US" sz="4800" dirty="0">
                <a:highlight>
                  <a:srgbClr val="FFFF00"/>
                </a:highlight>
                <a:latin typeface="Times New Roman" pitchFamily="18" charset="0"/>
                <a:cs typeface="Times New Roman" pitchFamily="18" charset="0"/>
              </a:rPr>
              <a:t> </a:t>
            </a:r>
            <a:r>
              <a:rPr lang="en-US" sz="4800" dirty="0" err="1">
                <a:highlight>
                  <a:srgbClr val="FFFF00"/>
                </a:highlight>
                <a:latin typeface="Times New Roman" pitchFamily="18" charset="0"/>
                <a:cs typeface="Times New Roman" pitchFamily="18" charset="0"/>
              </a:rPr>
              <a:t>giỏi</a:t>
            </a:r>
            <a:r>
              <a:rPr lang="en-US" sz="4800" dirty="0">
                <a:highlight>
                  <a:srgbClr val="FFFF00"/>
                </a:highlight>
                <a:latin typeface="Times New Roman" pitchFamily="18" charset="0"/>
                <a:cs typeface="Times New Roman" pitchFamily="18" charset="0"/>
              </a:rPr>
              <a:t>.</a:t>
            </a:r>
          </a:p>
        </p:txBody>
      </p:sp>
    </p:spTree>
    <p:extLst>
      <p:ext uri="{BB962C8B-B14F-4D97-AF65-F5344CB8AC3E}">
        <p14:creationId xmlns:p14="http://schemas.microsoft.com/office/powerpoint/2010/main" val="35073448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pic>
        <p:nvPicPr>
          <p:cNvPr id="2052" name="Picture 4" descr="99+ Background Đẹp Chất Lượng Cao, Nét Căng, Đa Chủ Đ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6" y="0"/>
            <a:ext cx="916258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96400" y="311758"/>
            <a:ext cx="8077200" cy="1077218"/>
          </a:xfrm>
          <a:prstGeom prst="rect">
            <a:avLst/>
          </a:prstGeom>
          <a:noFill/>
        </p:spPr>
        <p:txBody>
          <a:bodyPr wrap="square" rtlCol="0">
            <a:spAutoFit/>
          </a:bodyPr>
          <a:lstStyle/>
          <a:p>
            <a:pPr algn="ct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t>
            </a:r>
            <a:r>
              <a:rPr lang="en-US" sz="32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H</a:t>
            </a:r>
            <a:r>
              <a:rPr lang="en-US" sz="32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À</a:t>
            </a:r>
            <a:r>
              <a:rPr lang="en-US" sz="3200"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O</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M</a:t>
            </a:r>
            <a:r>
              <a:rPr lang="en-US" sz="3200" dirty="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Ừ</a:t>
            </a:r>
            <a:r>
              <a:rPr lang="en-US" sz="3200" dirty="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N</a:t>
            </a:r>
            <a:r>
              <a:rPr lang="en-US" sz="3200" dirty="0">
                <a:solidFill>
                  <a:srgbClr val="990033"/>
                </a:solidFill>
                <a:effectLst>
                  <a:outerShdw blurRad="38100" dist="38100" dir="2700000" algn="tl">
                    <a:srgbClr val="000000">
                      <a:alpha val="43137"/>
                    </a:srgbClr>
                  </a:outerShdw>
                </a:effectLst>
                <a:latin typeface="Times New Roman" pitchFamily="18" charset="0"/>
                <a:cs typeface="Times New Roman" pitchFamily="18" charset="0"/>
              </a:rPr>
              <a:t>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a:solidFill>
                  <a:schemeClr val="accent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C</a:t>
            </a:r>
            <a:r>
              <a:rPr lang="en-US" sz="3200" dirty="0">
                <a:solidFill>
                  <a:srgbClr val="99FF99"/>
                </a:solidFill>
                <a:effectLst>
                  <a:outerShdw blurRad="38100" dist="38100" dir="2700000" algn="tl">
                    <a:srgbClr val="000000">
                      <a:alpha val="43137"/>
                    </a:srgbClr>
                  </a:outerShdw>
                </a:effectLst>
                <a:latin typeface="Times New Roman" pitchFamily="18" charset="0"/>
                <a:cs typeface="Times New Roman" pitchFamily="18" charset="0"/>
              </a:rPr>
              <a:t>Á</a:t>
            </a:r>
            <a:r>
              <a:rPr lang="en-US" sz="3200" dirty="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E</a:t>
            </a:r>
            <a:r>
              <a:rPr lang="en-US" sz="3200" dirty="0">
                <a:solidFill>
                  <a:srgbClr val="FF7C80"/>
                </a:solidFill>
                <a:effectLst>
                  <a:outerShdw blurRad="38100" dist="38100" dir="2700000" algn="tl">
                    <a:srgbClr val="000000">
                      <a:alpha val="43137"/>
                    </a:srgbClr>
                  </a:outerShdw>
                </a:effectLst>
                <a:latin typeface="Times New Roman" pitchFamily="18" charset="0"/>
                <a:cs typeface="Times New Roman" pitchFamily="18" charset="0"/>
              </a:rPr>
              <a:t>M</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a:solidFill>
                  <a:srgbClr val="CCFF66"/>
                </a:solidFill>
                <a:effectLst>
                  <a:outerShdw blurRad="38100" dist="38100" dir="2700000" algn="tl">
                    <a:srgbClr val="000000">
                      <a:alpha val="43137"/>
                    </a:srgbClr>
                  </a:outerShdw>
                </a:effectLst>
                <a:latin typeface="Times New Roman" pitchFamily="18" charset="0"/>
                <a:cs typeface="Times New Roman" pitchFamily="18" charset="0"/>
              </a:rPr>
              <a:t>Đ</a:t>
            </a:r>
            <a:r>
              <a:rPr lang="en-US" sz="3200" dirty="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ẾN</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V</a:t>
            </a:r>
            <a:r>
              <a:rPr lang="en-US" sz="3200" dirty="0">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Ớ</a:t>
            </a:r>
            <a:r>
              <a:rPr lang="en-US" sz="3200" dirty="0">
                <a:solidFill>
                  <a:srgbClr val="99660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T</a:t>
            </a:r>
            <a:r>
              <a:rPr lang="en-US" sz="3200"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3200" dirty="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Ế</a:t>
            </a:r>
            <a:r>
              <a:rPr lang="en-US" sz="3200" dirty="0">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3200" dirty="0">
                <a:solidFill>
                  <a:srgbClr val="FFCC00"/>
                </a:solidFill>
                <a:effectLst>
                  <a:outerShdw blurRad="38100" dist="38100" dir="2700000" algn="tl">
                    <a:srgbClr val="000000">
                      <a:alpha val="43137"/>
                    </a:srgbClr>
                  </a:outerShdw>
                </a:effectLst>
                <a:latin typeface="Times New Roman" pitchFamily="18" charset="0"/>
                <a:cs typeface="Times New Roman" pitchFamily="18" charset="0"/>
              </a:rPr>
              <a:t>H</a:t>
            </a:r>
            <a:r>
              <a:rPr lang="en-US" sz="3200" dirty="0">
                <a:solidFill>
                  <a:srgbClr val="00FFCC"/>
                </a:solidFill>
                <a:effectLst>
                  <a:outerShdw blurRad="38100" dist="38100" dir="2700000" algn="tl">
                    <a:srgbClr val="000000">
                      <a:alpha val="43137"/>
                    </a:srgbClr>
                  </a:outerShdw>
                </a:effectLst>
                <a:latin typeface="Times New Roman" pitchFamily="18" charset="0"/>
                <a:cs typeface="Times New Roman" pitchFamily="18" charset="0"/>
              </a:rPr>
              <a:t>Ọ</a:t>
            </a:r>
            <a:r>
              <a:rPr lang="en-US" sz="3200" dirty="0">
                <a:solidFill>
                  <a:srgbClr val="996600"/>
                </a:solidFill>
                <a:effectLst>
                  <a:outerShdw blurRad="38100" dist="38100" dir="2700000" algn="tl">
                    <a:srgbClr val="000000">
                      <a:alpha val="43137"/>
                    </a:srgbClr>
                  </a:outerShdw>
                </a:effectLst>
                <a:latin typeface="Times New Roman" pitchFamily="18" charset="0"/>
                <a:cs typeface="Times New Roman" pitchFamily="18" charset="0"/>
              </a:rPr>
              <a:t>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a:solidFill>
                  <a:srgbClr val="00FFCC"/>
                </a:solidFill>
                <a:effectLst>
                  <a:outerShdw blurRad="38100" dist="38100" dir="2700000" algn="tl">
                    <a:srgbClr val="000000">
                      <a:alpha val="43137"/>
                    </a:srgbClr>
                  </a:outerShdw>
                </a:effectLst>
                <a:latin typeface="Times New Roman" pitchFamily="18" charset="0"/>
                <a:cs typeface="Times New Roman" pitchFamily="18" charset="0"/>
              </a:rPr>
              <a:t>N</a:t>
            </a:r>
            <a:r>
              <a:rPr lang="en-US" sz="3200" dirty="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G</a:t>
            </a:r>
            <a:r>
              <a:rPr lang="en-US" sz="32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À</a:t>
            </a:r>
            <a:r>
              <a:rPr lang="en-US" sz="3200" dirty="0">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Y</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H</a:t>
            </a:r>
            <a:r>
              <a:rPr lang="en-US" sz="3200" dirty="0">
                <a:solidFill>
                  <a:srgbClr val="00FFCC"/>
                </a:solidFill>
                <a:effectLst>
                  <a:outerShdw blurRad="38100" dist="38100" dir="2700000" algn="tl">
                    <a:srgbClr val="000000">
                      <a:alpha val="43137"/>
                    </a:srgbClr>
                  </a:outerShdw>
                </a:effectLst>
                <a:latin typeface="Times New Roman" pitchFamily="18" charset="0"/>
                <a:cs typeface="Times New Roman" pitchFamily="18" charset="0"/>
              </a:rPr>
              <a:t>Ô</a:t>
            </a:r>
            <a:r>
              <a:rPr lang="en-US" sz="3200" dirty="0">
                <a:solidFill>
                  <a:srgbClr val="FF7C80"/>
                </a:solidFill>
                <a:effectLst>
                  <a:outerShdw blurRad="38100" dist="38100" dir="2700000" algn="tl">
                    <a:srgbClr val="000000">
                      <a:alpha val="43137"/>
                    </a:srgbClr>
                  </a:outerShdw>
                </a:effectLst>
                <a:latin typeface="Times New Roman" pitchFamily="18" charset="0"/>
                <a:cs typeface="Times New Roman" pitchFamily="18" charset="0"/>
              </a:rPr>
              <a:t>M</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a:solidFill>
                  <a:srgbClr val="00FFCC"/>
                </a:solidFill>
                <a:effectLst>
                  <a:outerShdw blurRad="38100" dist="38100" dir="2700000" algn="tl">
                    <a:srgbClr val="000000">
                      <a:alpha val="43137"/>
                    </a:srgbClr>
                  </a:outerShdw>
                </a:effectLst>
                <a:latin typeface="Times New Roman" pitchFamily="18" charset="0"/>
                <a:cs typeface="Times New Roman" pitchFamily="18" charset="0"/>
              </a:rPr>
              <a:t>N</a:t>
            </a:r>
            <a:r>
              <a:rPr lang="en-US" sz="3200" dirty="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A</a:t>
            </a:r>
            <a:r>
              <a:rPr lang="en-US" sz="3200" dirty="0">
                <a:solidFill>
                  <a:srgbClr val="996600"/>
                </a:solidFill>
                <a:effectLst>
                  <a:outerShdw blurRad="38100" dist="38100" dir="2700000" algn="tl">
                    <a:srgbClr val="000000">
                      <a:alpha val="43137"/>
                    </a:srgbClr>
                  </a:outerShdw>
                </a:effectLst>
                <a:latin typeface="Times New Roman" pitchFamily="18" charset="0"/>
                <a:cs typeface="Times New Roman" pitchFamily="18" charset="0"/>
              </a:rPr>
              <a:t>Y</a:t>
            </a:r>
          </a:p>
        </p:txBody>
      </p:sp>
      <p:sp>
        <p:nvSpPr>
          <p:cNvPr id="6" name="TextBox 5"/>
          <p:cNvSpPr txBox="1"/>
          <p:nvPr/>
        </p:nvSpPr>
        <p:spPr>
          <a:xfrm>
            <a:off x="2772006" y="2133600"/>
            <a:ext cx="3581400" cy="1015663"/>
          </a:xfrm>
          <a:prstGeom prst="rect">
            <a:avLst/>
          </a:prstGeom>
          <a:noFill/>
        </p:spPr>
        <p:txBody>
          <a:bodyPr wrap="square" rtlCol="0">
            <a:spAutoFit/>
          </a:bodyPr>
          <a:lstStyle/>
          <a:p>
            <a:pPr algn="ctr"/>
            <a:r>
              <a:rPr lang="en-US" sz="6000" dirty="0" err="1">
                <a:solidFill>
                  <a:srgbClr val="FF0000"/>
                </a:solidFill>
                <a:latin typeface="Times New Roman" pitchFamily="18" charset="0"/>
                <a:cs typeface="Times New Roman" pitchFamily="18" charset="0"/>
              </a:rPr>
              <a:t>Tập</a:t>
            </a:r>
            <a:r>
              <a:rPr lang="en-US" sz="6000" dirty="0">
                <a:solidFill>
                  <a:srgbClr val="FF0000"/>
                </a:solidFill>
                <a:latin typeface="Times New Roman" pitchFamily="18" charset="0"/>
                <a:cs typeface="Times New Roman" pitchFamily="18" charset="0"/>
              </a:rPr>
              <a:t> </a:t>
            </a:r>
            <a:r>
              <a:rPr lang="en-US" sz="6000" dirty="0" err="1">
                <a:solidFill>
                  <a:srgbClr val="FF0000"/>
                </a:solidFill>
                <a:latin typeface="Times New Roman" pitchFamily="18" charset="0"/>
                <a:cs typeface="Times New Roman" pitchFamily="18" charset="0"/>
              </a:rPr>
              <a:t>đọc</a:t>
            </a:r>
            <a:endParaRPr lang="en-US" sz="6000" dirty="0">
              <a:solidFill>
                <a:srgbClr val="FF0000"/>
              </a:solidFill>
              <a:latin typeface="Times New Roman" pitchFamily="18" charset="0"/>
              <a:cs typeface="Times New Roman" pitchFamily="18" charset="0"/>
            </a:endParaRPr>
          </a:p>
        </p:txBody>
      </p:sp>
      <p:sp>
        <p:nvSpPr>
          <p:cNvPr id="9" name="TextBox 8"/>
          <p:cNvSpPr txBox="1"/>
          <p:nvPr/>
        </p:nvSpPr>
        <p:spPr>
          <a:xfrm>
            <a:off x="1286106" y="3581400"/>
            <a:ext cx="6553200" cy="1446550"/>
          </a:xfrm>
          <a:prstGeom prst="rect">
            <a:avLst/>
          </a:prstGeom>
          <a:noFill/>
        </p:spPr>
        <p:txBody>
          <a:bodyPr wrap="square" rtlCol="0">
            <a:spAutoFit/>
          </a:bodyPr>
          <a:lstStyle/>
          <a:p>
            <a:pPr algn="ctr"/>
            <a:r>
              <a:rPr lang="en-US" sz="4400" dirty="0">
                <a:solidFill>
                  <a:srgbClr val="FF9999"/>
                </a:solidFill>
                <a:latin typeface="Times New Roman" pitchFamily="18" charset="0"/>
                <a:cs typeface="Times New Roman" pitchFamily="18" charset="0"/>
              </a:rPr>
              <a:t>“</a:t>
            </a:r>
            <a:r>
              <a:rPr lang="en-US" sz="4400" dirty="0" err="1">
                <a:solidFill>
                  <a:srgbClr val="FF9999"/>
                </a:solidFill>
                <a:latin typeface="Times New Roman" pitchFamily="18" charset="0"/>
                <a:cs typeface="Times New Roman" pitchFamily="18" charset="0"/>
              </a:rPr>
              <a:t>Vua</a:t>
            </a:r>
            <a:r>
              <a:rPr lang="en-US" sz="4400" dirty="0">
                <a:solidFill>
                  <a:srgbClr val="FF9999"/>
                </a:solidFill>
                <a:latin typeface="Times New Roman" pitchFamily="18" charset="0"/>
                <a:cs typeface="Times New Roman" pitchFamily="18" charset="0"/>
              </a:rPr>
              <a:t> </a:t>
            </a:r>
            <a:r>
              <a:rPr lang="en-US" sz="4400" dirty="0" err="1">
                <a:solidFill>
                  <a:srgbClr val="FF9999"/>
                </a:solidFill>
                <a:latin typeface="Times New Roman" pitchFamily="18" charset="0"/>
                <a:cs typeface="Times New Roman" pitchFamily="18" charset="0"/>
              </a:rPr>
              <a:t>tàu</a:t>
            </a:r>
            <a:r>
              <a:rPr lang="en-US" sz="4400" dirty="0">
                <a:solidFill>
                  <a:srgbClr val="FF9999"/>
                </a:solidFill>
                <a:latin typeface="Times New Roman" pitchFamily="18" charset="0"/>
                <a:cs typeface="Times New Roman" pitchFamily="18" charset="0"/>
              </a:rPr>
              <a:t> </a:t>
            </a:r>
            <a:r>
              <a:rPr lang="en-US" sz="4400" dirty="0" err="1">
                <a:solidFill>
                  <a:srgbClr val="FF9999"/>
                </a:solidFill>
                <a:latin typeface="Times New Roman" pitchFamily="18" charset="0"/>
                <a:cs typeface="Times New Roman" pitchFamily="18" charset="0"/>
              </a:rPr>
              <a:t>thủy”Bạch</a:t>
            </a:r>
            <a:r>
              <a:rPr lang="en-US" sz="4400" dirty="0">
                <a:solidFill>
                  <a:srgbClr val="FF9999"/>
                </a:solidFill>
                <a:latin typeface="Times New Roman" pitchFamily="18" charset="0"/>
                <a:cs typeface="Times New Roman" pitchFamily="18" charset="0"/>
              </a:rPr>
              <a:t> </a:t>
            </a:r>
            <a:r>
              <a:rPr lang="en-US" sz="4400" dirty="0" err="1">
                <a:solidFill>
                  <a:srgbClr val="FF9999"/>
                </a:solidFill>
                <a:latin typeface="Times New Roman" pitchFamily="18" charset="0"/>
                <a:cs typeface="Times New Roman" pitchFamily="18" charset="0"/>
              </a:rPr>
              <a:t>Thái</a:t>
            </a:r>
            <a:r>
              <a:rPr lang="en-US" sz="4400" dirty="0">
                <a:solidFill>
                  <a:srgbClr val="FF9999"/>
                </a:solidFill>
                <a:latin typeface="Times New Roman" pitchFamily="18" charset="0"/>
                <a:cs typeface="Times New Roman" pitchFamily="18" charset="0"/>
              </a:rPr>
              <a:t> </a:t>
            </a:r>
            <a:r>
              <a:rPr lang="en-US" sz="4400" dirty="0" err="1">
                <a:solidFill>
                  <a:srgbClr val="FF9999"/>
                </a:solidFill>
                <a:latin typeface="Times New Roman" pitchFamily="18" charset="0"/>
                <a:cs typeface="Times New Roman" pitchFamily="18" charset="0"/>
              </a:rPr>
              <a:t>Bưởi</a:t>
            </a:r>
            <a:endParaRPr lang="en-US" sz="4400" dirty="0">
              <a:solidFill>
                <a:srgbClr val="FF9999"/>
              </a:solidFill>
              <a:latin typeface="Times New Roman" pitchFamily="18" charset="0"/>
              <a:cs typeface="Times New Roman" pitchFamily="18" charset="0"/>
            </a:endParaRPr>
          </a:p>
        </p:txBody>
      </p:sp>
    </p:spTree>
    <p:extLst>
      <p:ext uri="{BB962C8B-B14F-4D97-AF65-F5344CB8AC3E}">
        <p14:creationId xmlns:p14="http://schemas.microsoft.com/office/powerpoint/2010/main" val="21108946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44166 -0.00162 L -0.975 -0.00162 " pathEditMode="relative" rAng="0" ptsTypes="AA">
                                      <p:cBhvr>
                                        <p:cTn id="6" dur="2000" fill="hold"/>
                                        <p:tgtEl>
                                          <p:spTgt spid="5"/>
                                        </p:tgtEl>
                                        <p:attrNameLst>
                                          <p:attrName>ppt_x</p:attrName>
                                          <p:attrName>ppt_y</p:attrName>
                                        </p:attrNameLst>
                                      </p:cBhvr>
                                      <p:rCtr x="-26667" y="0"/>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70+ hình nền PowerPoint học tập, giáo dục, trường học có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29543" y="533400"/>
            <a:ext cx="5562600" cy="1446550"/>
          </a:xfrm>
          <a:prstGeom prst="rect">
            <a:avLst/>
          </a:prstGeom>
          <a:noFill/>
        </p:spPr>
        <p:txBody>
          <a:bodyPr wrap="square" rtlCol="0">
            <a:spAutoFit/>
          </a:bodyPr>
          <a:lstStyle/>
          <a:p>
            <a:pPr algn="ctr"/>
            <a:r>
              <a:rPr lang="en-US" sz="4400" dirty="0" err="1">
                <a:solidFill>
                  <a:srgbClr val="FF5050"/>
                </a:solidFill>
                <a:latin typeface="Times New Roman" pitchFamily="18" charset="0"/>
                <a:cs typeface="Times New Roman" pitchFamily="18" charset="0"/>
              </a:rPr>
              <a:t>Mình</a:t>
            </a:r>
            <a:r>
              <a:rPr lang="en-US" sz="4400" dirty="0">
                <a:solidFill>
                  <a:srgbClr val="FF5050"/>
                </a:solidFill>
                <a:latin typeface="Times New Roman" pitchFamily="18" charset="0"/>
                <a:cs typeface="Times New Roman" pitchFamily="18" charset="0"/>
              </a:rPr>
              <a:t> </a:t>
            </a:r>
            <a:r>
              <a:rPr lang="en-US" sz="4400" dirty="0" err="1">
                <a:solidFill>
                  <a:srgbClr val="FF5050"/>
                </a:solidFill>
                <a:latin typeface="Times New Roman" pitchFamily="18" charset="0"/>
                <a:cs typeface="Times New Roman" pitchFamily="18" charset="0"/>
              </a:rPr>
              <a:t>cùng</a:t>
            </a:r>
            <a:r>
              <a:rPr lang="en-US" sz="4400" dirty="0">
                <a:solidFill>
                  <a:srgbClr val="FF5050"/>
                </a:solidFill>
                <a:latin typeface="Times New Roman" pitchFamily="18" charset="0"/>
                <a:cs typeface="Times New Roman" pitchFamily="18" charset="0"/>
              </a:rPr>
              <a:t> </a:t>
            </a:r>
            <a:r>
              <a:rPr lang="en-US" sz="4400" dirty="0" err="1">
                <a:solidFill>
                  <a:srgbClr val="FF5050"/>
                </a:solidFill>
                <a:latin typeface="Times New Roman" pitchFamily="18" charset="0"/>
                <a:cs typeface="Times New Roman" pitchFamily="18" charset="0"/>
              </a:rPr>
              <a:t>xem</a:t>
            </a:r>
            <a:r>
              <a:rPr lang="en-US" sz="4400" dirty="0">
                <a:solidFill>
                  <a:srgbClr val="FF5050"/>
                </a:solidFill>
                <a:latin typeface="Times New Roman" pitchFamily="18" charset="0"/>
                <a:cs typeface="Times New Roman" pitchFamily="18" charset="0"/>
              </a:rPr>
              <a:t> </a:t>
            </a:r>
            <a:r>
              <a:rPr lang="en-US" sz="4400" dirty="0" err="1">
                <a:solidFill>
                  <a:srgbClr val="FF5050"/>
                </a:solidFill>
                <a:latin typeface="Times New Roman" pitchFamily="18" charset="0"/>
                <a:cs typeface="Times New Roman" pitchFamily="18" charset="0"/>
              </a:rPr>
              <a:t>hình</a:t>
            </a:r>
            <a:r>
              <a:rPr lang="en-US" sz="4400" dirty="0">
                <a:solidFill>
                  <a:srgbClr val="FF5050"/>
                </a:solidFill>
                <a:latin typeface="Times New Roman" pitchFamily="18" charset="0"/>
                <a:cs typeface="Times New Roman" pitchFamily="18" charset="0"/>
              </a:rPr>
              <a:t> </a:t>
            </a:r>
            <a:r>
              <a:rPr lang="en-US" sz="4400" dirty="0" err="1">
                <a:solidFill>
                  <a:srgbClr val="FF5050"/>
                </a:solidFill>
                <a:latin typeface="Times New Roman" pitchFamily="18" charset="0"/>
                <a:cs typeface="Times New Roman" pitchFamily="18" charset="0"/>
              </a:rPr>
              <a:t>ảnh</a:t>
            </a:r>
            <a:r>
              <a:rPr lang="en-US" sz="4400" dirty="0">
                <a:solidFill>
                  <a:srgbClr val="FF5050"/>
                </a:solidFill>
                <a:latin typeface="Times New Roman" pitchFamily="18" charset="0"/>
                <a:cs typeface="Times New Roman" pitchFamily="18" charset="0"/>
              </a:rPr>
              <a:t> </a:t>
            </a:r>
            <a:r>
              <a:rPr lang="en-US" sz="4400" dirty="0" err="1">
                <a:solidFill>
                  <a:srgbClr val="FF5050"/>
                </a:solidFill>
                <a:latin typeface="Times New Roman" pitchFamily="18" charset="0"/>
                <a:cs typeface="Times New Roman" pitchFamily="18" charset="0"/>
              </a:rPr>
              <a:t>sau</a:t>
            </a:r>
            <a:r>
              <a:rPr lang="en-US" sz="4400" dirty="0">
                <a:solidFill>
                  <a:srgbClr val="FF5050"/>
                </a:solidFill>
                <a:latin typeface="Times New Roman" pitchFamily="18" charset="0"/>
                <a:cs typeface="Times New Roman" pitchFamily="18" charset="0"/>
              </a:rPr>
              <a:t> </a:t>
            </a:r>
            <a:r>
              <a:rPr lang="en-US" sz="4400" dirty="0" err="1">
                <a:solidFill>
                  <a:srgbClr val="FF5050"/>
                </a:solidFill>
                <a:latin typeface="Times New Roman" pitchFamily="18" charset="0"/>
                <a:cs typeface="Times New Roman" pitchFamily="18" charset="0"/>
              </a:rPr>
              <a:t>nhé</a:t>
            </a:r>
            <a:r>
              <a:rPr lang="en-US" sz="4400" dirty="0">
                <a:solidFill>
                  <a:srgbClr val="FF5050"/>
                </a:solidFill>
                <a:latin typeface="Times New Roman" pitchFamily="18" charset="0"/>
                <a:cs typeface="Times New Roman" pitchFamily="18" charset="0"/>
              </a:rPr>
              <a:t>!</a:t>
            </a:r>
          </a:p>
        </p:txBody>
      </p:sp>
      <p:pic>
        <p:nvPicPr>
          <p:cNvPr id="3076" name="Picture 4" descr="Tập đọc &quot;Vua tàu thủy&quot; Bạch Thái Bưởi (trang 115) - Tiếng Việt 4 tậ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1"/>
            <a:ext cx="9067799"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0382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heel(1)">
                                      <p:cBhvr>
                                        <p:cTn id="1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Tổng hợp hơn 60 hình nền slide đẹp nhất - Hình nền máy tính | Hình nền,  Hình ảnh,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2"/>
            <a:ext cx="9144000"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88571" y="152400"/>
            <a:ext cx="7543800" cy="584775"/>
          </a:xfrm>
          <a:prstGeom prst="rect">
            <a:avLst/>
          </a:prstGeom>
          <a:noFill/>
        </p:spPr>
        <p:txBody>
          <a:bodyPr wrap="square" rtlCol="0">
            <a:spAutoFit/>
          </a:bodyPr>
          <a:lstStyle/>
          <a:p>
            <a:r>
              <a:rPr lang="en-US" sz="3200" dirty="0" err="1">
                <a:solidFill>
                  <a:srgbClr val="CC3399"/>
                </a:solidFill>
                <a:latin typeface="Times New Roman" pitchFamily="18" charset="0"/>
                <a:cs typeface="Times New Roman" pitchFamily="18" charset="0"/>
              </a:rPr>
              <a:t>Mình</a:t>
            </a:r>
            <a:r>
              <a:rPr lang="en-US" sz="3200" dirty="0">
                <a:solidFill>
                  <a:srgbClr val="CC3399"/>
                </a:solidFill>
                <a:latin typeface="Times New Roman" pitchFamily="18" charset="0"/>
                <a:cs typeface="Times New Roman" pitchFamily="18" charset="0"/>
              </a:rPr>
              <a:t> </a:t>
            </a:r>
            <a:r>
              <a:rPr lang="en-US" sz="3200" dirty="0" err="1">
                <a:solidFill>
                  <a:srgbClr val="CC3399"/>
                </a:solidFill>
                <a:latin typeface="Times New Roman" pitchFamily="18" charset="0"/>
                <a:cs typeface="Times New Roman" pitchFamily="18" charset="0"/>
              </a:rPr>
              <a:t>cùng</a:t>
            </a:r>
            <a:r>
              <a:rPr lang="en-US" sz="3200" dirty="0">
                <a:solidFill>
                  <a:srgbClr val="CC3399"/>
                </a:solidFill>
                <a:latin typeface="Times New Roman" pitchFamily="18" charset="0"/>
                <a:cs typeface="Times New Roman" pitchFamily="18" charset="0"/>
              </a:rPr>
              <a:t> </a:t>
            </a:r>
            <a:r>
              <a:rPr lang="en-US" sz="3200" dirty="0" err="1">
                <a:solidFill>
                  <a:srgbClr val="CC3399"/>
                </a:solidFill>
                <a:latin typeface="Times New Roman" pitchFamily="18" charset="0"/>
                <a:cs typeface="Times New Roman" pitchFamily="18" charset="0"/>
              </a:rPr>
              <a:t>đọc</a:t>
            </a:r>
            <a:r>
              <a:rPr lang="en-US" sz="3200" dirty="0">
                <a:solidFill>
                  <a:srgbClr val="CC3399"/>
                </a:solidFill>
                <a:latin typeface="Times New Roman" pitchFamily="18" charset="0"/>
                <a:cs typeface="Times New Roman" pitchFamily="18" charset="0"/>
              </a:rPr>
              <a:t> </a:t>
            </a:r>
            <a:r>
              <a:rPr lang="en-US" sz="3200" dirty="0" err="1">
                <a:solidFill>
                  <a:srgbClr val="CC3399"/>
                </a:solidFill>
                <a:latin typeface="Times New Roman" pitchFamily="18" charset="0"/>
                <a:cs typeface="Times New Roman" pitchFamily="18" charset="0"/>
              </a:rPr>
              <a:t>và</a:t>
            </a:r>
            <a:r>
              <a:rPr lang="en-US" sz="3200" dirty="0">
                <a:solidFill>
                  <a:srgbClr val="CC3399"/>
                </a:solidFill>
                <a:latin typeface="Times New Roman" pitchFamily="18" charset="0"/>
                <a:cs typeface="Times New Roman" pitchFamily="18" charset="0"/>
              </a:rPr>
              <a:t> </a:t>
            </a:r>
            <a:r>
              <a:rPr lang="en-US" sz="3200" dirty="0" err="1">
                <a:solidFill>
                  <a:srgbClr val="CC3399"/>
                </a:solidFill>
                <a:latin typeface="Times New Roman" pitchFamily="18" charset="0"/>
                <a:cs typeface="Times New Roman" pitchFamily="18" charset="0"/>
              </a:rPr>
              <a:t>tìm</a:t>
            </a:r>
            <a:r>
              <a:rPr lang="en-US" sz="3200" dirty="0">
                <a:solidFill>
                  <a:srgbClr val="CC3399"/>
                </a:solidFill>
                <a:latin typeface="Times New Roman" pitchFamily="18" charset="0"/>
                <a:cs typeface="Times New Roman" pitchFamily="18" charset="0"/>
              </a:rPr>
              <a:t> </a:t>
            </a:r>
            <a:r>
              <a:rPr lang="en-US" sz="3200" dirty="0" err="1">
                <a:solidFill>
                  <a:srgbClr val="CC3399"/>
                </a:solidFill>
                <a:latin typeface="Times New Roman" pitchFamily="18" charset="0"/>
                <a:cs typeface="Times New Roman" pitchFamily="18" charset="0"/>
              </a:rPr>
              <a:t>hiểu</a:t>
            </a:r>
            <a:r>
              <a:rPr lang="en-US" sz="3200" dirty="0">
                <a:solidFill>
                  <a:srgbClr val="CC3399"/>
                </a:solidFill>
                <a:latin typeface="Times New Roman" pitchFamily="18" charset="0"/>
                <a:cs typeface="Times New Roman" pitchFamily="18" charset="0"/>
              </a:rPr>
              <a:t> </a:t>
            </a:r>
            <a:r>
              <a:rPr lang="en-US" sz="3200" dirty="0" err="1">
                <a:solidFill>
                  <a:srgbClr val="CC3399"/>
                </a:solidFill>
                <a:latin typeface="Times New Roman" pitchFamily="18" charset="0"/>
                <a:cs typeface="Times New Roman" pitchFamily="18" charset="0"/>
              </a:rPr>
              <a:t>bài</a:t>
            </a:r>
            <a:r>
              <a:rPr lang="en-US" sz="3200" dirty="0">
                <a:solidFill>
                  <a:srgbClr val="CC3399"/>
                </a:solidFill>
                <a:latin typeface="Times New Roman" pitchFamily="18" charset="0"/>
                <a:cs typeface="Times New Roman" pitchFamily="18" charset="0"/>
              </a:rPr>
              <a:t> </a:t>
            </a:r>
            <a:r>
              <a:rPr lang="en-US" sz="3200" dirty="0" err="1">
                <a:solidFill>
                  <a:srgbClr val="CC3399"/>
                </a:solidFill>
                <a:latin typeface="Times New Roman" pitchFamily="18" charset="0"/>
                <a:cs typeface="Times New Roman" pitchFamily="18" charset="0"/>
              </a:rPr>
              <a:t>nào</a:t>
            </a:r>
            <a:r>
              <a:rPr lang="en-US" sz="3200" dirty="0">
                <a:solidFill>
                  <a:srgbClr val="CC3399"/>
                </a:solidFill>
                <a:latin typeface="Times New Roman" pitchFamily="18" charset="0"/>
                <a:cs typeface="Times New Roman" pitchFamily="18" charset="0"/>
              </a:rPr>
              <a:t>!!!!</a:t>
            </a: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81088"/>
            <a:ext cx="7315200" cy="524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2228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4101"/>
                                        </p:tgtEl>
                                        <p:attrNameLst>
                                          <p:attrName>style.visibility</p:attrName>
                                        </p:attrNameLst>
                                      </p:cBhvr>
                                      <p:to>
                                        <p:strVal val="visible"/>
                                      </p:to>
                                    </p:set>
                                    <p:animEffect transition="in" filter="fade">
                                      <p:cBhvr>
                                        <p:cTn id="25" dur="2000"/>
                                        <p:tgtEl>
                                          <p:spTgt spid="4101"/>
                                        </p:tgtEl>
                                      </p:cBhvr>
                                    </p:animEffect>
                                    <p:anim calcmode="lin" valueType="num">
                                      <p:cBhvr>
                                        <p:cTn id="26" dur="2000" fill="hold"/>
                                        <p:tgtEl>
                                          <p:spTgt spid="4101"/>
                                        </p:tgtEl>
                                        <p:attrNameLst>
                                          <p:attrName>ppt_w</p:attrName>
                                        </p:attrNameLst>
                                      </p:cBhvr>
                                      <p:tavLst>
                                        <p:tav tm="0" fmla="#ppt_w*sin(2.5*pi*$)">
                                          <p:val>
                                            <p:fltVal val="0"/>
                                          </p:val>
                                        </p:tav>
                                        <p:tav tm="100000">
                                          <p:val>
                                            <p:fltVal val="1"/>
                                          </p:val>
                                        </p:tav>
                                      </p:tavLst>
                                    </p:anim>
                                    <p:anim calcmode="lin" valueType="num">
                                      <p:cBhvr>
                                        <p:cTn id="27" dur="2000" fill="hold"/>
                                        <p:tgtEl>
                                          <p:spTgt spid="41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Top 75+ hình nền powerpoint học tập chất lượng full hd cực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6" y="0"/>
            <a:ext cx="9143999" cy="68471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42507" y="304800"/>
            <a:ext cx="3581400" cy="1015663"/>
          </a:xfrm>
          <a:prstGeom prst="rect">
            <a:avLst/>
          </a:prstGeom>
          <a:noFill/>
        </p:spPr>
        <p:txBody>
          <a:bodyPr wrap="square" rtlCol="0">
            <a:spAutoFit/>
          </a:bodyPr>
          <a:lstStyle/>
          <a:p>
            <a:pPr algn="ctr"/>
            <a:r>
              <a:rPr lang="en-US" sz="6000" dirty="0" err="1">
                <a:solidFill>
                  <a:srgbClr val="00B0F0"/>
                </a:solidFill>
                <a:latin typeface="Times New Roman" pitchFamily="18" charset="0"/>
                <a:cs typeface="Times New Roman" pitchFamily="18" charset="0"/>
              </a:rPr>
              <a:t>Luyện</a:t>
            </a:r>
            <a:r>
              <a:rPr lang="en-US" sz="6000" dirty="0">
                <a:solidFill>
                  <a:srgbClr val="00B0F0"/>
                </a:solidFill>
                <a:latin typeface="Times New Roman" pitchFamily="18" charset="0"/>
                <a:cs typeface="Times New Roman" pitchFamily="18" charset="0"/>
              </a:rPr>
              <a:t> </a:t>
            </a:r>
            <a:r>
              <a:rPr lang="en-US" sz="6000" dirty="0" err="1">
                <a:solidFill>
                  <a:srgbClr val="00B0F0"/>
                </a:solidFill>
                <a:latin typeface="Times New Roman" pitchFamily="18" charset="0"/>
                <a:cs typeface="Times New Roman" pitchFamily="18" charset="0"/>
              </a:rPr>
              <a:t>đọc</a:t>
            </a:r>
            <a:endParaRPr lang="en-US" sz="6000" dirty="0">
              <a:solidFill>
                <a:srgbClr val="00B0F0"/>
              </a:solidFill>
              <a:latin typeface="Times New Roman" pitchFamily="18" charset="0"/>
              <a:cs typeface="Times New Roman" pitchFamily="18" charset="0"/>
            </a:endParaRPr>
          </a:p>
        </p:txBody>
      </p:sp>
      <p:cxnSp>
        <p:nvCxnSpPr>
          <p:cNvPr id="6" name="Straight Connector 5"/>
          <p:cNvCxnSpPr/>
          <p:nvPr/>
        </p:nvCxnSpPr>
        <p:spPr>
          <a:xfrm flipH="1">
            <a:off x="4561114" y="1353120"/>
            <a:ext cx="1" cy="3570514"/>
          </a:xfrm>
          <a:prstGeom prst="line">
            <a:avLst/>
          </a:prstGeom>
        </p:spPr>
        <p:style>
          <a:lnRef idx="2">
            <a:schemeClr val="accent3"/>
          </a:lnRef>
          <a:fillRef idx="0">
            <a:schemeClr val="accent3"/>
          </a:fillRef>
          <a:effectRef idx="1">
            <a:schemeClr val="accent3"/>
          </a:effectRef>
          <a:fontRef idx="minor">
            <a:schemeClr val="tx1"/>
          </a:fontRef>
        </p:style>
      </p:cxnSp>
      <p:sp>
        <p:nvSpPr>
          <p:cNvPr id="7" name="TextBox 6"/>
          <p:cNvSpPr txBox="1"/>
          <p:nvPr/>
        </p:nvSpPr>
        <p:spPr>
          <a:xfrm>
            <a:off x="1094015" y="1684710"/>
            <a:ext cx="3467100" cy="769441"/>
          </a:xfrm>
          <a:prstGeom prst="rect">
            <a:avLst/>
          </a:prstGeom>
          <a:noFill/>
        </p:spPr>
        <p:txBody>
          <a:bodyPr wrap="square" rtlCol="0">
            <a:spAutoFit/>
          </a:bodyPr>
          <a:lstStyle/>
          <a:p>
            <a:r>
              <a:rPr lang="en-US" sz="4400" dirty="0" err="1">
                <a:solidFill>
                  <a:srgbClr val="FFCC00"/>
                </a:solidFill>
                <a:latin typeface="Times New Roman" pitchFamily="18" charset="0"/>
                <a:cs typeface="Times New Roman" pitchFamily="18" charset="0"/>
              </a:rPr>
              <a:t>Quẩy</a:t>
            </a:r>
            <a:r>
              <a:rPr lang="en-US" sz="4400" dirty="0">
                <a:solidFill>
                  <a:srgbClr val="FFCC00"/>
                </a:solidFill>
                <a:latin typeface="Times New Roman" pitchFamily="18" charset="0"/>
                <a:cs typeface="Times New Roman" pitchFamily="18" charset="0"/>
              </a:rPr>
              <a:t> </a:t>
            </a:r>
            <a:r>
              <a:rPr lang="en-US" sz="4400" dirty="0" err="1">
                <a:solidFill>
                  <a:srgbClr val="FFCC00"/>
                </a:solidFill>
                <a:latin typeface="Times New Roman" pitchFamily="18" charset="0"/>
                <a:cs typeface="Times New Roman" pitchFamily="18" charset="0"/>
              </a:rPr>
              <a:t>gánh</a:t>
            </a:r>
            <a:endParaRPr lang="en-US" sz="4400" dirty="0">
              <a:solidFill>
                <a:srgbClr val="FFCC00"/>
              </a:solidFill>
              <a:latin typeface="Times New Roman" pitchFamily="18" charset="0"/>
              <a:cs typeface="Times New Roman" pitchFamily="18" charset="0"/>
            </a:endParaRPr>
          </a:p>
        </p:txBody>
      </p:sp>
      <p:sp>
        <p:nvSpPr>
          <p:cNvPr id="9" name="TextBox 8"/>
          <p:cNvSpPr txBox="1"/>
          <p:nvPr/>
        </p:nvSpPr>
        <p:spPr>
          <a:xfrm>
            <a:off x="1094015" y="2486808"/>
            <a:ext cx="3467100" cy="769441"/>
          </a:xfrm>
          <a:prstGeom prst="rect">
            <a:avLst/>
          </a:prstGeom>
          <a:noFill/>
        </p:spPr>
        <p:txBody>
          <a:bodyPr wrap="square" rtlCol="0">
            <a:spAutoFit/>
          </a:bodyPr>
          <a:lstStyle/>
          <a:p>
            <a:r>
              <a:rPr lang="en-US" sz="4400" dirty="0" err="1">
                <a:solidFill>
                  <a:srgbClr val="FF5050"/>
                </a:solidFill>
                <a:latin typeface="Times New Roman" pitchFamily="18" charset="0"/>
                <a:cs typeface="Times New Roman" pitchFamily="18" charset="0"/>
              </a:rPr>
              <a:t>Hàng</a:t>
            </a:r>
            <a:r>
              <a:rPr lang="en-US" sz="4400" dirty="0">
                <a:solidFill>
                  <a:srgbClr val="FF5050"/>
                </a:solidFill>
                <a:latin typeface="Times New Roman" pitchFamily="18" charset="0"/>
                <a:cs typeface="Times New Roman" pitchFamily="18" charset="0"/>
              </a:rPr>
              <a:t> </a:t>
            </a:r>
            <a:r>
              <a:rPr lang="en-US" sz="4400" dirty="0" err="1">
                <a:solidFill>
                  <a:srgbClr val="FF5050"/>
                </a:solidFill>
                <a:latin typeface="Times New Roman" pitchFamily="18" charset="0"/>
                <a:cs typeface="Times New Roman" pitchFamily="18" charset="0"/>
              </a:rPr>
              <a:t>rong</a:t>
            </a:r>
            <a:endParaRPr lang="en-US" sz="4400" dirty="0">
              <a:solidFill>
                <a:srgbClr val="FF5050"/>
              </a:solidFill>
              <a:latin typeface="Times New Roman" pitchFamily="18" charset="0"/>
              <a:cs typeface="Times New Roman" pitchFamily="18" charset="0"/>
            </a:endParaRPr>
          </a:p>
        </p:txBody>
      </p:sp>
      <p:sp>
        <p:nvSpPr>
          <p:cNvPr id="8" name="TextBox 7"/>
          <p:cNvSpPr txBox="1"/>
          <p:nvPr/>
        </p:nvSpPr>
        <p:spPr>
          <a:xfrm>
            <a:off x="4838700" y="1669602"/>
            <a:ext cx="2705100" cy="769441"/>
          </a:xfrm>
          <a:prstGeom prst="rect">
            <a:avLst/>
          </a:prstGeom>
          <a:noFill/>
        </p:spPr>
        <p:txBody>
          <a:bodyPr wrap="square" rtlCol="0">
            <a:spAutoFit/>
          </a:bodyPr>
          <a:lstStyle/>
          <a:p>
            <a:r>
              <a:rPr lang="en-US" sz="4400" dirty="0" err="1">
                <a:solidFill>
                  <a:srgbClr val="CC3399"/>
                </a:solidFill>
                <a:latin typeface="Times New Roman" pitchFamily="18" charset="0"/>
                <a:cs typeface="Times New Roman" pitchFamily="18" charset="0"/>
              </a:rPr>
              <a:t>Hãng</a:t>
            </a:r>
            <a:r>
              <a:rPr lang="en-US" sz="4400" dirty="0">
                <a:solidFill>
                  <a:srgbClr val="CC3399"/>
                </a:solidFill>
                <a:latin typeface="Times New Roman" pitchFamily="18" charset="0"/>
                <a:cs typeface="Times New Roman" pitchFamily="18" charset="0"/>
              </a:rPr>
              <a:t> </a:t>
            </a:r>
            <a:r>
              <a:rPr lang="en-US" sz="4400" dirty="0" err="1">
                <a:solidFill>
                  <a:srgbClr val="CC3399"/>
                </a:solidFill>
                <a:latin typeface="Times New Roman" pitchFamily="18" charset="0"/>
                <a:cs typeface="Times New Roman" pitchFamily="18" charset="0"/>
              </a:rPr>
              <a:t>buôn</a:t>
            </a:r>
            <a:endParaRPr lang="en-US" sz="4400" dirty="0">
              <a:solidFill>
                <a:srgbClr val="CC3399"/>
              </a:solidFill>
              <a:latin typeface="Times New Roman" pitchFamily="18" charset="0"/>
              <a:cs typeface="Times New Roman" pitchFamily="18" charset="0"/>
            </a:endParaRPr>
          </a:p>
        </p:txBody>
      </p:sp>
      <p:sp>
        <p:nvSpPr>
          <p:cNvPr id="11" name="TextBox 10"/>
          <p:cNvSpPr txBox="1"/>
          <p:nvPr/>
        </p:nvSpPr>
        <p:spPr>
          <a:xfrm>
            <a:off x="4838700" y="2623066"/>
            <a:ext cx="3467100" cy="769441"/>
          </a:xfrm>
          <a:prstGeom prst="rect">
            <a:avLst/>
          </a:prstGeom>
          <a:noFill/>
        </p:spPr>
        <p:txBody>
          <a:bodyPr wrap="square" rtlCol="0">
            <a:spAutoFit/>
          </a:bodyPr>
          <a:lstStyle/>
          <a:p>
            <a:r>
              <a:rPr lang="en-US" sz="4400" dirty="0" err="1">
                <a:solidFill>
                  <a:schemeClr val="accent6"/>
                </a:solidFill>
                <a:latin typeface="Times New Roman" pitchFamily="18" charset="0"/>
                <a:cs typeface="Times New Roman" pitchFamily="18" charset="0"/>
              </a:rPr>
              <a:t>Trông</a:t>
            </a:r>
            <a:r>
              <a:rPr lang="en-US" sz="4400" dirty="0">
                <a:solidFill>
                  <a:schemeClr val="accent6"/>
                </a:solidFill>
                <a:latin typeface="Times New Roman" pitchFamily="18" charset="0"/>
                <a:cs typeface="Times New Roman" pitchFamily="18" charset="0"/>
              </a:rPr>
              <a:t> nom</a:t>
            </a:r>
          </a:p>
        </p:txBody>
      </p:sp>
    </p:spTree>
    <p:extLst>
      <p:ext uri="{BB962C8B-B14F-4D97-AF65-F5344CB8AC3E}">
        <p14:creationId xmlns:p14="http://schemas.microsoft.com/office/powerpoint/2010/main" val="1785858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55+ Hình Nền Powerpoint Đẹp, Hấp Dẫn Như Lực Hút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19050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53886" y="-130628"/>
            <a:ext cx="6629400" cy="830997"/>
          </a:xfrm>
          <a:prstGeom prst="rect">
            <a:avLst/>
          </a:prstGeom>
        </p:spPr>
        <p:txBody>
          <a:bodyPr wrap="square">
            <a:spAutoFit/>
          </a:bodyPr>
          <a:lstStyle/>
          <a:p>
            <a:pPr algn="ctr"/>
            <a:r>
              <a:rPr lang="en-US" sz="4800" dirty="0" err="1">
                <a:solidFill>
                  <a:srgbClr val="2E18D2"/>
                </a:solidFill>
                <a:latin typeface="Times New Roman" pitchFamily="18" charset="0"/>
                <a:cs typeface="Times New Roman" pitchFamily="18" charset="0"/>
              </a:rPr>
              <a:t>Giải</a:t>
            </a:r>
            <a:r>
              <a:rPr lang="en-US" sz="4800" dirty="0">
                <a:solidFill>
                  <a:srgbClr val="2E18D2"/>
                </a:solidFill>
                <a:latin typeface="Times New Roman" pitchFamily="18" charset="0"/>
                <a:cs typeface="Times New Roman" pitchFamily="18" charset="0"/>
              </a:rPr>
              <a:t> </a:t>
            </a:r>
            <a:r>
              <a:rPr lang="en-US" sz="4800" dirty="0" err="1">
                <a:solidFill>
                  <a:srgbClr val="2E18D2"/>
                </a:solidFill>
                <a:latin typeface="Times New Roman" pitchFamily="18" charset="0"/>
                <a:cs typeface="Times New Roman" pitchFamily="18" charset="0"/>
              </a:rPr>
              <a:t>thích</a:t>
            </a:r>
            <a:r>
              <a:rPr lang="en-US" sz="4800" dirty="0">
                <a:solidFill>
                  <a:srgbClr val="2E18D2"/>
                </a:solidFill>
                <a:latin typeface="Times New Roman" pitchFamily="18" charset="0"/>
                <a:cs typeface="Times New Roman" pitchFamily="18" charset="0"/>
              </a:rPr>
              <a:t> </a:t>
            </a:r>
            <a:r>
              <a:rPr lang="en-US" sz="4800" dirty="0" err="1">
                <a:solidFill>
                  <a:srgbClr val="2E18D2"/>
                </a:solidFill>
                <a:latin typeface="Times New Roman" pitchFamily="18" charset="0"/>
                <a:cs typeface="Times New Roman" pitchFamily="18" charset="0"/>
              </a:rPr>
              <a:t>từ</a:t>
            </a:r>
            <a:r>
              <a:rPr lang="en-US" sz="4800" dirty="0">
                <a:solidFill>
                  <a:srgbClr val="2E18D2"/>
                </a:solidFill>
                <a:latin typeface="Times New Roman" pitchFamily="18" charset="0"/>
                <a:cs typeface="Times New Roman" pitchFamily="18" charset="0"/>
              </a:rPr>
              <a:t> </a:t>
            </a:r>
            <a:r>
              <a:rPr lang="en-US" sz="4800" dirty="0" err="1">
                <a:solidFill>
                  <a:srgbClr val="2E18D2"/>
                </a:solidFill>
                <a:latin typeface="Times New Roman" pitchFamily="18" charset="0"/>
                <a:cs typeface="Times New Roman" pitchFamily="18" charset="0"/>
              </a:rPr>
              <a:t>ngữ</a:t>
            </a:r>
            <a:endParaRPr lang="en-US" sz="4800" dirty="0">
              <a:solidFill>
                <a:srgbClr val="2E18D2"/>
              </a:solidFill>
              <a:latin typeface="Times New Roman" pitchFamily="18" charset="0"/>
              <a:cs typeface="Times New Roman" pitchFamily="18" charset="0"/>
            </a:endParaRPr>
          </a:p>
        </p:txBody>
      </p:sp>
      <p:sp>
        <p:nvSpPr>
          <p:cNvPr id="5" name="TextBox 4"/>
          <p:cNvSpPr txBox="1"/>
          <p:nvPr/>
        </p:nvSpPr>
        <p:spPr>
          <a:xfrm>
            <a:off x="609600" y="1154668"/>
            <a:ext cx="6705600" cy="707886"/>
          </a:xfrm>
          <a:prstGeom prst="rect">
            <a:avLst/>
          </a:prstGeom>
          <a:noFill/>
        </p:spPr>
        <p:txBody>
          <a:bodyPr wrap="square" rtlCol="0">
            <a:spAutoFit/>
          </a:bodyPr>
          <a:lstStyle/>
          <a:p>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Cửa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tiền</a:t>
            </a:r>
            <a:r>
              <a:rPr lang="en-US" sz="2000" dirty="0">
                <a:latin typeface="Times New Roman" pitchFamily="18" charset="0"/>
                <a:cs typeface="Times New Roman" pitchFamily="18" charset="0"/>
              </a:rPr>
              <a:t>.</a:t>
            </a:r>
          </a:p>
        </p:txBody>
      </p:sp>
      <p:sp>
        <p:nvSpPr>
          <p:cNvPr id="8" name="TextBox 7"/>
          <p:cNvSpPr txBox="1"/>
          <p:nvPr/>
        </p:nvSpPr>
        <p:spPr>
          <a:xfrm>
            <a:off x="794657" y="2784429"/>
            <a:ext cx="6705600" cy="400110"/>
          </a:xfrm>
          <a:prstGeom prst="rect">
            <a:avLst/>
          </a:prstGeom>
          <a:noFill/>
        </p:spPr>
        <p:txBody>
          <a:bodyPr wrap="square" rtlCol="0">
            <a:spAutoFit/>
          </a:bodyPr>
          <a:lstStyle/>
          <a:p>
            <a:r>
              <a:rPr lang="en-US" sz="2000" dirty="0" err="1">
                <a:latin typeface="Times New Roman" pitchFamily="18" charset="0"/>
                <a:cs typeface="Times New Roman" pitchFamily="18" charset="0"/>
              </a:rPr>
              <a:t>Trắng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endParaRPr lang="en-US" sz="2000" dirty="0">
              <a:latin typeface="Times New Roman" pitchFamily="18" charset="0"/>
              <a:cs typeface="Times New Roman" pitchFamily="18" charset="0"/>
            </a:endParaRPr>
          </a:p>
        </p:txBody>
      </p:sp>
      <p:sp>
        <p:nvSpPr>
          <p:cNvPr id="9" name="TextBox 8"/>
          <p:cNvSpPr txBox="1"/>
          <p:nvPr/>
        </p:nvSpPr>
        <p:spPr>
          <a:xfrm>
            <a:off x="838199" y="3276600"/>
            <a:ext cx="6705600" cy="400110"/>
          </a:xfrm>
          <a:prstGeom prst="rect">
            <a:avLst/>
          </a:prstGeom>
          <a:noFill/>
        </p:spPr>
        <p:txBody>
          <a:bodyPr wrap="square" rtlCol="0">
            <a:spAutoFit/>
          </a:bodyPr>
          <a:lstStyle/>
          <a:p>
            <a:r>
              <a:rPr lang="en-US" sz="2000" dirty="0" err="1">
                <a:latin typeface="Times New Roman" pitchFamily="18" charset="0"/>
                <a:cs typeface="Times New Roman" pitchFamily="18" charset="0"/>
              </a:rPr>
              <a:t>Độc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chia </a:t>
            </a:r>
            <a:r>
              <a:rPr lang="en-US" sz="2000" dirty="0" err="1">
                <a:latin typeface="Times New Roman" pitchFamily="18" charset="0"/>
                <a:cs typeface="Times New Roman" pitchFamily="18" charset="0"/>
              </a:rPr>
              <a:t>sẻ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ai</a:t>
            </a:r>
            <a:endParaRPr lang="en-US" sz="2000" dirty="0">
              <a:latin typeface="Times New Roman" pitchFamily="18" charset="0"/>
              <a:cs typeface="Times New Roman" pitchFamily="18" charset="0"/>
            </a:endParaRPr>
          </a:p>
        </p:txBody>
      </p:sp>
      <p:sp>
        <p:nvSpPr>
          <p:cNvPr id="10" name="TextBox 9"/>
          <p:cNvSpPr txBox="1"/>
          <p:nvPr/>
        </p:nvSpPr>
        <p:spPr>
          <a:xfrm>
            <a:off x="805542" y="3810000"/>
            <a:ext cx="6705600" cy="400110"/>
          </a:xfrm>
          <a:prstGeom prst="rect">
            <a:avLst/>
          </a:prstGeom>
          <a:noFill/>
        </p:spPr>
        <p:txBody>
          <a:bodyPr wrap="square" rtlCol="0">
            <a:spAutoFit/>
          </a:bodyPr>
          <a:lstStyle/>
          <a:p>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nhằm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truyền</a:t>
            </a:r>
            <a:endParaRPr lang="en-US" sz="2000" dirty="0">
              <a:latin typeface="Times New Roman" pitchFamily="18" charset="0"/>
              <a:cs typeface="Times New Roman" pitchFamily="18" charset="0"/>
            </a:endParaRPr>
          </a:p>
        </p:txBody>
      </p:sp>
      <p:sp>
        <p:nvSpPr>
          <p:cNvPr id="11" name="TextBox 10"/>
          <p:cNvSpPr txBox="1"/>
          <p:nvPr/>
        </p:nvSpPr>
        <p:spPr>
          <a:xfrm>
            <a:off x="892627" y="4398220"/>
            <a:ext cx="6705600" cy="400110"/>
          </a:xfrm>
          <a:prstGeom prst="rect">
            <a:avLst/>
          </a:prstGeom>
          <a:noFill/>
        </p:spPr>
        <p:txBody>
          <a:bodyPr wrap="square" rtlCol="0">
            <a:spAutoFit/>
          </a:bodyPr>
          <a:lstStyle/>
          <a:p>
            <a:r>
              <a:rPr lang="en-US" sz="2000" dirty="0" err="1">
                <a:latin typeface="Times New Roman" pitchFamily="18" charset="0"/>
                <a:cs typeface="Times New Roman" pitchFamily="18" charset="0"/>
              </a:rPr>
              <a:t>Thịnh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mạnh,giàu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endParaRPr lang="en-US" sz="2000" dirty="0">
              <a:latin typeface="Times New Roman" pitchFamily="18" charset="0"/>
              <a:cs typeface="Times New Roman" pitchFamily="18" charset="0"/>
            </a:endParaRPr>
          </a:p>
        </p:txBody>
      </p:sp>
      <p:pic>
        <p:nvPicPr>
          <p:cNvPr id="6150" name="Picture 6" descr="03 Vấn Đề Khi Làm Bảng Hiệu Dịch Vụ Cầm Đồ Nên Biết - Làm bảng hiệu Nguyễn  Long Id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508611"/>
            <a:ext cx="2188028" cy="127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5172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animEffect transition="in" filter="randombar(horizontal)">
                                      <p:cBhvr>
                                        <p:cTn id="19" dur="500"/>
                                        <p:tgtEl>
                                          <p:spTgt spid="61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50++ hình nền powerpoint đẹp long lanh"/>
          <p:cNvPicPr/>
          <p:nvPr/>
        </p:nvPicPr>
        <p:blipFill>
          <a:blip r:embed="rId2">
            <a:extLst>
              <a:ext uri="{28A0092B-C50C-407E-A947-70E740481C1C}">
                <a14:useLocalDpi xmlns:a14="http://schemas.microsoft.com/office/drawing/2010/main" val="0"/>
              </a:ext>
            </a:extLst>
          </a:blip>
          <a:srcRect/>
          <a:stretch>
            <a:fillRect/>
          </a:stretch>
        </p:blipFill>
        <p:spPr bwMode="auto">
          <a:xfrm>
            <a:off x="38100" y="-4762"/>
            <a:ext cx="9144000" cy="6862762"/>
          </a:xfrm>
          <a:prstGeom prst="rect">
            <a:avLst/>
          </a:prstGeom>
          <a:noFill/>
          <a:ln>
            <a:noFill/>
          </a:ln>
        </p:spPr>
      </p:pic>
      <p:sp>
        <p:nvSpPr>
          <p:cNvPr id="7" name="TextBox 6"/>
          <p:cNvSpPr txBox="1"/>
          <p:nvPr/>
        </p:nvSpPr>
        <p:spPr>
          <a:xfrm>
            <a:off x="1009650" y="1767900"/>
            <a:ext cx="5562600" cy="584775"/>
          </a:xfrm>
          <a:prstGeom prst="rect">
            <a:avLst/>
          </a:prstGeom>
          <a:noFill/>
        </p:spPr>
        <p:txBody>
          <a:bodyPr wrap="square" rtlCol="0">
            <a:spAutoFit/>
          </a:bodyPr>
          <a:lstStyle/>
          <a:p>
            <a:r>
              <a:rPr lang="en-US" sz="3200" dirty="0">
                <a:solidFill>
                  <a:srgbClr val="FF0000"/>
                </a:solidFill>
                <a:latin typeface="Times New Roman" pitchFamily="18" charset="0"/>
                <a:cs typeface="Times New Roman" pitchFamily="18" charset="0"/>
              </a:rPr>
              <a:t>+</a:t>
            </a:r>
            <a:r>
              <a:rPr lang="en-US" sz="3200" dirty="0" err="1">
                <a:solidFill>
                  <a:srgbClr val="FF0000"/>
                </a:solidFill>
                <a:latin typeface="Times New Roman" pitchFamily="18" charset="0"/>
                <a:cs typeface="Times New Roman" pitchFamily="18" charset="0"/>
              </a:rPr>
              <a:t>Đoạn</a:t>
            </a:r>
            <a:r>
              <a:rPr lang="en-US" sz="3200" dirty="0">
                <a:solidFill>
                  <a:srgbClr val="FF0000"/>
                </a:solidFill>
                <a:latin typeface="Times New Roman" pitchFamily="18" charset="0"/>
                <a:cs typeface="Times New Roman" pitchFamily="18" charset="0"/>
              </a:rPr>
              <a:t> 1 :</a:t>
            </a:r>
            <a:r>
              <a:rPr lang="en-US" sz="3200" dirty="0" err="1">
                <a:solidFill>
                  <a:srgbClr val="FF0000"/>
                </a:solidFill>
                <a:latin typeface="Times New Roman" pitchFamily="18" charset="0"/>
                <a:cs typeface="Times New Roman" pitchFamily="18" charset="0"/>
              </a:rPr>
              <a:t>Từ</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đầu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đến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ăn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học</a:t>
            </a:r>
            <a:endParaRPr lang="en-US" sz="3200" dirty="0">
              <a:solidFill>
                <a:srgbClr val="FF0000"/>
              </a:solidFill>
              <a:latin typeface="Times New Roman" pitchFamily="18" charset="0"/>
              <a:cs typeface="Times New Roman" pitchFamily="18" charset="0"/>
            </a:endParaRPr>
          </a:p>
        </p:txBody>
      </p:sp>
      <p:sp>
        <p:nvSpPr>
          <p:cNvPr id="8" name="TextBox 7"/>
          <p:cNvSpPr txBox="1"/>
          <p:nvPr/>
        </p:nvSpPr>
        <p:spPr>
          <a:xfrm>
            <a:off x="1162050" y="1219200"/>
            <a:ext cx="6477000" cy="584775"/>
          </a:xfrm>
          <a:prstGeom prst="rect">
            <a:avLst/>
          </a:prstGeom>
          <a:noFill/>
        </p:spPr>
        <p:txBody>
          <a:bodyPr wrap="square" rtlCol="0">
            <a:spAutoFit/>
          </a:bodyPr>
          <a:lstStyle/>
          <a:p>
            <a:r>
              <a:rPr lang="en-US" sz="3200" dirty="0" err="1">
                <a:solidFill>
                  <a:srgbClr val="00B050"/>
                </a:solidFill>
                <a:latin typeface="Times New Roman" pitchFamily="18" charset="0"/>
                <a:cs typeface="Times New Roman" pitchFamily="18" charset="0"/>
              </a:rPr>
              <a:t>Có</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thể</a:t>
            </a:r>
            <a:r>
              <a:rPr lang="en-US" sz="3200" dirty="0">
                <a:solidFill>
                  <a:srgbClr val="00B050"/>
                </a:solidFill>
                <a:latin typeface="Times New Roman" pitchFamily="18" charset="0"/>
                <a:cs typeface="Times New Roman" pitchFamily="18" charset="0"/>
              </a:rPr>
              <a:t> chia </a:t>
            </a:r>
            <a:r>
              <a:rPr lang="en-US" sz="3200" dirty="0" err="1">
                <a:solidFill>
                  <a:srgbClr val="00B050"/>
                </a:solidFill>
                <a:latin typeface="Times New Roman" pitchFamily="18" charset="0"/>
                <a:cs typeface="Times New Roman" pitchFamily="18" charset="0"/>
              </a:rPr>
              <a:t>bài</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này</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thành</a:t>
            </a:r>
            <a:r>
              <a:rPr lang="en-US" sz="3200" dirty="0">
                <a:solidFill>
                  <a:srgbClr val="00B050"/>
                </a:solidFill>
                <a:latin typeface="Times New Roman" pitchFamily="18" charset="0"/>
                <a:cs typeface="Times New Roman" pitchFamily="18" charset="0"/>
              </a:rPr>
              <a:t> 4 </a:t>
            </a:r>
            <a:r>
              <a:rPr lang="en-US" sz="3200" dirty="0" err="1">
                <a:solidFill>
                  <a:srgbClr val="00B050"/>
                </a:solidFill>
                <a:latin typeface="Times New Roman" pitchFamily="18" charset="0"/>
                <a:cs typeface="Times New Roman" pitchFamily="18" charset="0"/>
              </a:rPr>
              <a:t>đoạn</a:t>
            </a:r>
            <a:r>
              <a:rPr lang="en-US" sz="3200" dirty="0">
                <a:solidFill>
                  <a:srgbClr val="00B050"/>
                </a:solidFill>
                <a:latin typeface="Times New Roman" pitchFamily="18" charset="0"/>
                <a:cs typeface="Times New Roman" pitchFamily="18" charset="0"/>
              </a:rPr>
              <a:t>:</a:t>
            </a:r>
          </a:p>
        </p:txBody>
      </p:sp>
      <p:sp>
        <p:nvSpPr>
          <p:cNvPr id="9" name="TextBox 8"/>
          <p:cNvSpPr txBox="1"/>
          <p:nvPr/>
        </p:nvSpPr>
        <p:spPr>
          <a:xfrm>
            <a:off x="971550" y="2362200"/>
            <a:ext cx="6477000" cy="1569660"/>
          </a:xfrm>
          <a:prstGeom prst="rect">
            <a:avLst/>
          </a:prstGeom>
          <a:noFill/>
        </p:spPr>
        <p:txBody>
          <a:bodyPr wrap="square" rtlCol="0">
            <a:spAutoFit/>
          </a:bodyPr>
          <a:lstStyle/>
          <a:p>
            <a:r>
              <a:rPr lang="en-US" sz="3200" dirty="0">
                <a:solidFill>
                  <a:srgbClr val="00B0F0"/>
                </a:solidFill>
                <a:latin typeface="Times New Roman" pitchFamily="18" charset="0"/>
                <a:cs typeface="Times New Roman" pitchFamily="18" charset="0"/>
              </a:rPr>
              <a:t>+</a:t>
            </a:r>
            <a:r>
              <a:rPr lang="en-US" sz="3200" dirty="0" err="1">
                <a:solidFill>
                  <a:srgbClr val="00B0F0"/>
                </a:solidFill>
                <a:latin typeface="Times New Roman" pitchFamily="18" charset="0"/>
                <a:cs typeface="Times New Roman" pitchFamily="18" charset="0"/>
              </a:rPr>
              <a:t>Đoạn</a:t>
            </a:r>
            <a:r>
              <a:rPr lang="en-US" sz="3200" dirty="0">
                <a:solidFill>
                  <a:srgbClr val="00B0F0"/>
                </a:solidFill>
                <a:latin typeface="Times New Roman" pitchFamily="18" charset="0"/>
                <a:cs typeface="Times New Roman" pitchFamily="18" charset="0"/>
              </a:rPr>
              <a:t> 2:Năm 21 </a:t>
            </a:r>
            <a:r>
              <a:rPr lang="en-US" sz="3200" dirty="0" err="1">
                <a:solidFill>
                  <a:srgbClr val="00B0F0"/>
                </a:solidFill>
                <a:latin typeface="Times New Roman" pitchFamily="18" charset="0"/>
                <a:cs typeface="Times New Roman" pitchFamily="18" charset="0"/>
              </a:rPr>
              <a:t>tuổi</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đến</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không</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nản</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lòng</a:t>
            </a:r>
            <a:endParaRPr lang="en-US" sz="3200" dirty="0">
              <a:solidFill>
                <a:srgbClr val="00B0F0"/>
              </a:solidFill>
              <a:latin typeface="Times New Roman" pitchFamily="18" charset="0"/>
              <a:cs typeface="Times New Roman" pitchFamily="18" charset="0"/>
            </a:endParaRPr>
          </a:p>
          <a:p>
            <a:endParaRPr lang="en-US" sz="3200" dirty="0">
              <a:solidFill>
                <a:srgbClr val="00B0F0"/>
              </a:solidFill>
            </a:endParaRPr>
          </a:p>
        </p:txBody>
      </p:sp>
      <p:sp>
        <p:nvSpPr>
          <p:cNvPr id="10" name="TextBox 9"/>
          <p:cNvSpPr txBox="1"/>
          <p:nvPr/>
        </p:nvSpPr>
        <p:spPr>
          <a:xfrm>
            <a:off x="1009650" y="3358515"/>
            <a:ext cx="6477000" cy="1569660"/>
          </a:xfrm>
          <a:prstGeom prst="rect">
            <a:avLst/>
          </a:prstGeom>
          <a:noFill/>
        </p:spPr>
        <p:txBody>
          <a:bodyPr wrap="square" rtlCol="0">
            <a:spAutoFit/>
          </a:bodyPr>
          <a:lstStyle/>
          <a:p>
            <a:r>
              <a:rPr lang="en-US" sz="3200" dirty="0">
                <a:solidFill>
                  <a:srgbClr val="CC3399"/>
                </a:solidFill>
                <a:latin typeface="Times New Roman" pitchFamily="18" charset="0"/>
                <a:cs typeface="Times New Roman" pitchFamily="18" charset="0"/>
              </a:rPr>
              <a:t>+</a:t>
            </a:r>
            <a:r>
              <a:rPr lang="en-US" sz="3200" dirty="0" err="1">
                <a:solidFill>
                  <a:srgbClr val="CC3399"/>
                </a:solidFill>
                <a:latin typeface="Times New Roman" pitchFamily="18" charset="0"/>
                <a:cs typeface="Times New Roman" pitchFamily="18" charset="0"/>
              </a:rPr>
              <a:t>Đoạn</a:t>
            </a:r>
            <a:r>
              <a:rPr lang="en-US" sz="3200" dirty="0">
                <a:solidFill>
                  <a:srgbClr val="CC3399"/>
                </a:solidFill>
                <a:latin typeface="Times New Roman" pitchFamily="18" charset="0"/>
                <a:cs typeface="Times New Roman" pitchFamily="18" charset="0"/>
              </a:rPr>
              <a:t> 3:</a:t>
            </a:r>
            <a:r>
              <a:rPr lang="vi-VN" sz="3200" dirty="0">
                <a:solidFill>
                  <a:srgbClr val="CC3399"/>
                </a:solidFill>
                <a:latin typeface="Times New Roman" pitchFamily="18" charset="0"/>
                <a:cs typeface="Times New Roman" pitchFamily="18" charset="0"/>
              </a:rPr>
              <a:t>Từ Bạch Thái Bưởi mở công ti đến Trung Nhị,...</a:t>
            </a:r>
            <a:endParaRPr lang="en-US" sz="3200" dirty="0">
              <a:solidFill>
                <a:srgbClr val="CC3399"/>
              </a:solidFill>
              <a:latin typeface="Times New Roman" pitchFamily="18" charset="0"/>
              <a:cs typeface="Times New Roman" pitchFamily="18" charset="0"/>
            </a:endParaRPr>
          </a:p>
          <a:p>
            <a:endParaRPr lang="en-US" sz="3200" dirty="0">
              <a:solidFill>
                <a:srgbClr val="CC3399"/>
              </a:solidFill>
            </a:endParaRPr>
          </a:p>
        </p:txBody>
      </p:sp>
      <p:sp>
        <p:nvSpPr>
          <p:cNvPr id="11" name="TextBox 10"/>
          <p:cNvSpPr txBox="1"/>
          <p:nvPr/>
        </p:nvSpPr>
        <p:spPr>
          <a:xfrm>
            <a:off x="1038225" y="4419600"/>
            <a:ext cx="6477000" cy="584775"/>
          </a:xfrm>
          <a:prstGeom prst="rect">
            <a:avLst/>
          </a:prstGeom>
          <a:noFill/>
        </p:spPr>
        <p:txBody>
          <a:bodyPr wrap="square" rtlCol="0">
            <a:spAutoFit/>
          </a:bodyPr>
          <a:lstStyle/>
          <a:p>
            <a:r>
              <a:rPr lang="en-US" sz="3200" dirty="0">
                <a:solidFill>
                  <a:srgbClr val="FF6600"/>
                </a:solidFill>
                <a:latin typeface="Times New Roman" pitchFamily="18" charset="0"/>
                <a:cs typeface="Times New Roman" pitchFamily="18" charset="0"/>
              </a:rPr>
              <a:t>+</a:t>
            </a:r>
            <a:r>
              <a:rPr lang="en-US" sz="3200" dirty="0" err="1">
                <a:solidFill>
                  <a:srgbClr val="FF6600"/>
                </a:solidFill>
                <a:latin typeface="Times New Roman" pitchFamily="18" charset="0"/>
                <a:cs typeface="Times New Roman" pitchFamily="18" charset="0"/>
              </a:rPr>
              <a:t>Đoạn</a:t>
            </a:r>
            <a:r>
              <a:rPr lang="en-US" sz="3200" dirty="0">
                <a:solidFill>
                  <a:srgbClr val="FF6600"/>
                </a:solidFill>
                <a:latin typeface="Times New Roman" pitchFamily="18" charset="0"/>
                <a:cs typeface="Times New Roman" pitchFamily="18" charset="0"/>
              </a:rPr>
              <a:t> 4:Còn </a:t>
            </a:r>
            <a:r>
              <a:rPr lang="en-US" sz="3200" dirty="0" err="1">
                <a:solidFill>
                  <a:srgbClr val="FF6600"/>
                </a:solidFill>
                <a:latin typeface="Times New Roman" pitchFamily="18" charset="0"/>
                <a:cs typeface="Times New Roman" pitchFamily="18" charset="0"/>
              </a:rPr>
              <a:t>lại</a:t>
            </a:r>
            <a:endParaRPr lang="en-US" sz="3200" dirty="0">
              <a:solidFill>
                <a:srgbClr val="FF6600"/>
              </a:solidFill>
              <a:latin typeface="Times New Roman" pitchFamily="18" charset="0"/>
              <a:cs typeface="Times New Roman" pitchFamily="18" charset="0"/>
            </a:endParaRPr>
          </a:p>
        </p:txBody>
      </p:sp>
      <p:sp>
        <p:nvSpPr>
          <p:cNvPr id="13" name="Cloud Callout 12"/>
          <p:cNvSpPr/>
          <p:nvPr/>
        </p:nvSpPr>
        <p:spPr>
          <a:xfrm>
            <a:off x="4210050" y="1603105"/>
            <a:ext cx="4822930" cy="3647028"/>
          </a:xfrm>
          <a:prstGeom prst="cloudCallout">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tab pos="1385888"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Theo</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em</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bài</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này</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có</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thể</a:t>
            </a:r>
            <a:r>
              <a:rPr lang="en-US" sz="2000" dirty="0">
                <a:solidFill>
                  <a:prstClr val="black"/>
                </a:solidFill>
                <a:latin typeface="Times New Roman" panose="02020603050405020304" pitchFamily="18" charset="0"/>
                <a:cs typeface="Times New Roman" panose="02020603050405020304" pitchFamily="18" charset="0"/>
              </a:rPr>
              <a:t> chia </a:t>
            </a:r>
            <a:r>
              <a:rPr lang="en-US" sz="2000" dirty="0" err="1">
                <a:solidFill>
                  <a:prstClr val="black"/>
                </a:solidFill>
                <a:latin typeface="Times New Roman" panose="02020603050405020304" pitchFamily="18" charset="0"/>
                <a:cs typeface="Times New Roman" panose="02020603050405020304" pitchFamily="18" charset="0"/>
              </a:rPr>
              <a:t>thành</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mấy</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đoạn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và</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là</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những</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đoạn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nào</a:t>
            </a:r>
            <a:r>
              <a:rPr lang="en-US" sz="2000" dirty="0">
                <a:solidFill>
                  <a:prstClr val="black"/>
                </a:solidFill>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495179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3"/>
                                        </p:tgtEl>
                                      </p:cBhvr>
                                    </p:animEffect>
                                    <p:anim calcmode="lin" valueType="num">
                                      <p:cBhvr>
                                        <p:cTn id="7" dur="1000"/>
                                        <p:tgtEl>
                                          <p:spTgt spid="13"/>
                                        </p:tgtEl>
                                        <p:attrNameLst>
                                          <p:attrName>ppt_x</p:attrName>
                                        </p:attrNameLst>
                                      </p:cBhvr>
                                      <p:tavLst>
                                        <p:tav tm="0">
                                          <p:val>
                                            <p:strVal val="ppt_x"/>
                                          </p:val>
                                        </p:tav>
                                        <p:tav tm="100000">
                                          <p:val>
                                            <p:strVal val="ppt_x"/>
                                          </p:val>
                                        </p:tav>
                                      </p:tavLst>
                                    </p:anim>
                                    <p:anim calcmode="lin" valueType="num">
                                      <p:cBhvr>
                                        <p:cTn id="8" dur="1000"/>
                                        <p:tgtEl>
                                          <p:spTgt spid="13"/>
                                        </p:tgtEl>
                                        <p:attrNameLst>
                                          <p:attrName>ppt_y</p:attrName>
                                        </p:attrNameLst>
                                      </p:cBhvr>
                                      <p:tavLst>
                                        <p:tav tm="0">
                                          <p:val>
                                            <p:strVal val="ppt_y"/>
                                          </p:val>
                                        </p:tav>
                                        <p:tav tm="100000">
                                          <p:val>
                                            <p:strVal val="ppt_y+.1"/>
                                          </p:val>
                                        </p:tav>
                                      </p:tavLst>
                                    </p:anim>
                                    <p:set>
                                      <p:cBhvr>
                                        <p:cTn id="9" dur="1" fill="hold">
                                          <p:stCondLst>
                                            <p:cond delay="999"/>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105+ Hình Nền Powerpoint Tuyệt Đẹp, Ấn Tượng Khó Qu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95745" y="32657"/>
            <a:ext cx="6307283" cy="646331"/>
          </a:xfrm>
          <a:prstGeom prst="rect">
            <a:avLst/>
          </a:prstGeom>
          <a:noFill/>
        </p:spPr>
        <p:txBody>
          <a:bodyPr wrap="square" rtlCol="0">
            <a:spAutoFit/>
          </a:bodyPr>
          <a:lstStyle/>
          <a:p>
            <a:r>
              <a:rPr lang="vi-VN" sz="3600" dirty="0">
                <a:solidFill>
                  <a:schemeClr val="accent6"/>
                </a:solidFill>
                <a:latin typeface="Times New Roman" pitchFamily="18" charset="0"/>
                <a:cs typeface="Times New Roman" pitchFamily="18" charset="0"/>
              </a:rPr>
              <a:t>Tìm hiểu bài và trả lời câu hỏi</a:t>
            </a:r>
            <a:endParaRPr lang="en-US" sz="3600" dirty="0">
              <a:solidFill>
                <a:schemeClr val="accent6"/>
              </a:solidFill>
              <a:latin typeface="Times New Roman" pitchFamily="18" charset="0"/>
              <a:cs typeface="Times New Roman" pitchFamily="18" charset="0"/>
            </a:endParaRPr>
          </a:p>
        </p:txBody>
      </p:sp>
      <p:sp>
        <p:nvSpPr>
          <p:cNvPr id="4" name="TextBox 3"/>
          <p:cNvSpPr txBox="1"/>
          <p:nvPr/>
        </p:nvSpPr>
        <p:spPr>
          <a:xfrm>
            <a:off x="1371600" y="1295400"/>
            <a:ext cx="184731" cy="369332"/>
          </a:xfrm>
          <a:prstGeom prst="rect">
            <a:avLst/>
          </a:prstGeom>
          <a:noFill/>
        </p:spPr>
        <p:txBody>
          <a:bodyPr wrap="none" rtlCol="0">
            <a:spAutoFit/>
          </a:bodyPr>
          <a:lstStyle/>
          <a:p>
            <a:endParaRPr lang="en-US" dirty="0"/>
          </a:p>
        </p:txBody>
      </p:sp>
      <p:sp>
        <p:nvSpPr>
          <p:cNvPr id="6" name="TextBox 5"/>
          <p:cNvSpPr txBox="1"/>
          <p:nvPr/>
        </p:nvSpPr>
        <p:spPr>
          <a:xfrm>
            <a:off x="1006929" y="1064567"/>
            <a:ext cx="7086600" cy="830997"/>
          </a:xfrm>
          <a:prstGeom prst="rect">
            <a:avLst/>
          </a:prstGeom>
          <a:noFill/>
        </p:spPr>
        <p:txBody>
          <a:bodyPr wrap="square" rtlCol="0">
            <a:spAutoFit/>
          </a:bodyPr>
          <a:lstStyle/>
          <a:p>
            <a:r>
              <a:rPr lang="en-US" sz="2400" dirty="0">
                <a:solidFill>
                  <a:srgbClr val="00B0F0"/>
                </a:solidFill>
                <a:latin typeface="Times New Roman" pitchFamily="18" charset="0"/>
                <a:cs typeface="Times New Roman" pitchFamily="18" charset="0"/>
              </a:rPr>
              <a:t>1.Trước </a:t>
            </a:r>
            <a:r>
              <a:rPr lang="en-US" sz="2400" dirty="0" err="1">
                <a:solidFill>
                  <a:srgbClr val="00B0F0"/>
                </a:solidFill>
                <a:latin typeface="Times New Roman" pitchFamily="18" charset="0"/>
                <a:cs typeface="Times New Roman" pitchFamily="18" charset="0"/>
              </a:rPr>
              <a:t>khi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mở</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công</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vận</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tải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đường</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thủy,Bạch</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Thái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Bưởi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đẵ</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làm</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những</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công</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việc</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gì</a:t>
            </a:r>
            <a:r>
              <a:rPr lang="en-US" sz="2400" dirty="0">
                <a:solidFill>
                  <a:srgbClr val="00B0F0"/>
                </a:solidFill>
                <a:latin typeface="Times New Roman" pitchFamily="18" charset="0"/>
                <a:cs typeface="Times New Roman" pitchFamily="18" charset="0"/>
              </a:rPr>
              <a:t>?</a:t>
            </a:r>
          </a:p>
        </p:txBody>
      </p:sp>
      <p:sp>
        <p:nvSpPr>
          <p:cNvPr id="8" name="TextBox 7"/>
          <p:cNvSpPr txBox="1"/>
          <p:nvPr/>
        </p:nvSpPr>
        <p:spPr>
          <a:xfrm>
            <a:off x="1159329" y="2047964"/>
            <a:ext cx="7086600" cy="2677656"/>
          </a:xfrm>
          <a:prstGeom prst="rect">
            <a:avLst/>
          </a:prstGeom>
          <a:noFill/>
        </p:spPr>
        <p:txBody>
          <a:bodyPr wrap="square" rtlCol="0">
            <a:spAutoFit/>
          </a:bodyPr>
          <a:lstStyle/>
          <a:p>
            <a:r>
              <a:rPr lang="en-US" sz="2400" dirty="0">
                <a:solidFill>
                  <a:srgbClr val="FF5050"/>
                </a:solidFill>
                <a:latin typeface="Times New Roman" pitchFamily="18" charset="0"/>
                <a:cs typeface="Times New Roman" pitchFamily="18" charset="0"/>
                <a:sym typeface="Wingdings" pitchFamily="2" charset="2"/>
              </a:rPr>
              <a:t></a:t>
            </a:r>
            <a:r>
              <a:rPr lang="vi-VN" sz="2400" dirty="0">
                <a:solidFill>
                  <a:srgbClr val="FF5050"/>
                </a:solidFill>
                <a:latin typeface="Times New Roman" pitchFamily="18" charset="0"/>
                <a:cs typeface="Times New Roman" pitchFamily="18" charset="0"/>
              </a:rPr>
              <a:t>Trước khi chạy tàu thủy, Bạch Thái Bưởi đã phải lăn lộn với cuộc sống và trải qua nhiều nghề. Mồ côi cha từ nhỏ, quẩy gánh hàng rong theo mẹ, làm con nuôi nhà họ Bạch; năm 21 tuổi làm thư kí cho hiệu buôn, sau đó kinh doanh, trải đủ mọi nghề: buôn gỗ, buôn ngô, mở hiệu cầm đồ, lập nhà in, khai thác mỏ...</a:t>
            </a:r>
            <a:br>
              <a:rPr lang="vi-VN" sz="2400" dirty="0"/>
            </a:b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32108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descr="Top 75+ hình nền powerpoint học tập chất lượng full hd cực đẹp"/>
          <p:cNvPicPr/>
          <p:nvPr/>
        </p:nvPicPr>
        <p:blipFill>
          <a:blip r:embed="rId2">
            <a:extLst>
              <a:ext uri="{28A0092B-C50C-407E-A947-70E740481C1C}">
                <a14:useLocalDpi xmlns:a14="http://schemas.microsoft.com/office/drawing/2010/main" val="0"/>
              </a:ext>
            </a:extLst>
          </a:blip>
          <a:srcRect/>
          <a:stretch>
            <a:fillRect/>
          </a:stretch>
        </p:blipFill>
        <p:spPr bwMode="auto">
          <a:xfrm>
            <a:off x="-38100" y="-9525"/>
            <a:ext cx="9144000" cy="6858000"/>
          </a:xfrm>
          <a:prstGeom prst="rect">
            <a:avLst/>
          </a:prstGeom>
          <a:noFill/>
          <a:ln>
            <a:noFill/>
          </a:ln>
        </p:spPr>
      </p:pic>
      <p:sp>
        <p:nvSpPr>
          <p:cNvPr id="7" name="TextBox 6"/>
          <p:cNvSpPr txBox="1"/>
          <p:nvPr/>
        </p:nvSpPr>
        <p:spPr>
          <a:xfrm>
            <a:off x="1323975" y="1730514"/>
            <a:ext cx="6324600" cy="707886"/>
          </a:xfrm>
          <a:prstGeom prst="rect">
            <a:avLst/>
          </a:prstGeom>
          <a:noFill/>
        </p:spPr>
        <p:txBody>
          <a:bodyPr wrap="square" rtlCol="0">
            <a:spAutoFit/>
          </a:bodyPr>
          <a:lstStyle/>
          <a:p>
            <a:r>
              <a:rPr lang="en-US" sz="2000" dirty="0">
                <a:solidFill>
                  <a:srgbClr val="FF5050"/>
                </a:solidFill>
                <a:latin typeface="Times New Roman" pitchFamily="18" charset="0"/>
                <a:cs typeface="Times New Roman" pitchFamily="18" charset="0"/>
              </a:rPr>
              <a:t>2.</a:t>
            </a:r>
            <a:r>
              <a:rPr lang="vi-VN" sz="2000" dirty="0">
                <a:solidFill>
                  <a:srgbClr val="FF5050"/>
                </a:solidFill>
                <a:latin typeface="Times New Roman" pitchFamily="18" charset="0"/>
                <a:cs typeface="Times New Roman" pitchFamily="18" charset="0"/>
              </a:rPr>
              <a:t> Bạch Thái Bưởi đã thắng trong cuộc cạnh tranh không ngang sức với các chủ tàu người nước ngoài như thế nào</a:t>
            </a:r>
            <a:r>
              <a:rPr lang="vi-VN" dirty="0"/>
              <a:t>?</a:t>
            </a:r>
            <a:endParaRPr lang="en-US" dirty="0"/>
          </a:p>
        </p:txBody>
      </p:sp>
      <p:sp>
        <p:nvSpPr>
          <p:cNvPr id="8" name="TextBox 7"/>
          <p:cNvSpPr txBox="1"/>
          <p:nvPr/>
        </p:nvSpPr>
        <p:spPr>
          <a:xfrm>
            <a:off x="1343025" y="2438400"/>
            <a:ext cx="6324600" cy="1477328"/>
          </a:xfrm>
          <a:prstGeom prst="rect">
            <a:avLst/>
          </a:prstGeom>
          <a:noFill/>
        </p:spPr>
        <p:txBody>
          <a:bodyPr wrap="square" rtlCol="0">
            <a:spAutoFit/>
          </a:bodyPr>
          <a:lstStyle/>
          <a:p>
            <a:r>
              <a:rPr lang="en-US" dirty="0">
                <a:solidFill>
                  <a:srgbClr val="00B0F0"/>
                </a:solidFill>
                <a:latin typeface="Times New Roman" pitchFamily="18" charset="0"/>
                <a:cs typeface="Times New Roman" pitchFamily="18" charset="0"/>
                <a:sym typeface="Wingdings" pitchFamily="2" charset="2"/>
              </a:rPr>
              <a:t></a:t>
            </a:r>
            <a:r>
              <a:rPr lang="vi-VN" dirty="0">
                <a:solidFill>
                  <a:srgbClr val="00B0F0"/>
                </a:solidFill>
                <a:latin typeface="Times New Roman" pitchFamily="18" charset="0"/>
                <a:cs typeface="Times New Roman" pitchFamily="18" charset="0"/>
              </a:rPr>
              <a:t>Bạch Thái Bưởi đã có nhiều sáng kiến để thu hút và giành lại khách hàng. Ông còn mua xưởng sửa chữa tàu, thuê kĩ sư giỏi trông nom. Ông giỏi tổ chức kinh doanh nên chỉ trong vòng 10 năm đã được người đương thời ca ngợi là "một bậc anh hùng kinh tế".</a:t>
            </a:r>
          </a:p>
        </p:txBody>
      </p:sp>
      <p:sp>
        <p:nvSpPr>
          <p:cNvPr id="9" name="TextBox 8"/>
          <p:cNvSpPr txBox="1"/>
          <p:nvPr/>
        </p:nvSpPr>
        <p:spPr>
          <a:xfrm>
            <a:off x="1323975" y="3907156"/>
            <a:ext cx="6324600" cy="707886"/>
          </a:xfrm>
          <a:prstGeom prst="rect">
            <a:avLst/>
          </a:prstGeom>
          <a:noFill/>
        </p:spPr>
        <p:txBody>
          <a:bodyPr wrap="square" rtlCol="0">
            <a:spAutoFit/>
          </a:bodyPr>
          <a:lstStyle/>
          <a:p>
            <a:r>
              <a:rPr lang="en-US" sz="2000" dirty="0">
                <a:solidFill>
                  <a:srgbClr val="FF0000"/>
                </a:solidFill>
                <a:latin typeface="Times New Roman" pitchFamily="18" charset="0"/>
                <a:cs typeface="Times New Roman" pitchFamily="18" charset="0"/>
              </a:rPr>
              <a:t>3.Em </a:t>
            </a:r>
            <a:r>
              <a:rPr lang="en-US" sz="2000" dirty="0" err="1">
                <a:solidFill>
                  <a:srgbClr val="FF0000"/>
                </a:solidFill>
                <a:latin typeface="Times New Roman" pitchFamily="18" charset="0"/>
                <a:cs typeface="Times New Roman" pitchFamily="18" charset="0"/>
              </a:rPr>
              <a:t>hiểu</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thế</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nào</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là</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một</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bậc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anh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hùng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kinh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tế</a:t>
            </a:r>
            <a:r>
              <a:rPr lang="en-US" sz="2000" dirty="0">
                <a:solidFill>
                  <a:srgbClr val="FF0000"/>
                </a:solidFill>
                <a:latin typeface="Times New Roman" pitchFamily="18" charset="0"/>
                <a:cs typeface="Times New Roman" pitchFamily="18" charset="0"/>
              </a:rPr>
              <a:t>"</a:t>
            </a:r>
            <a:br>
              <a:rPr lang="en-US" sz="2000" dirty="0">
                <a:solidFill>
                  <a:srgbClr val="FF0000"/>
                </a:solidFill>
                <a:latin typeface="Times New Roman" pitchFamily="18" charset="0"/>
                <a:cs typeface="Times New Roman" pitchFamily="18" charset="0"/>
              </a:rPr>
            </a:br>
            <a:endParaRPr lang="en-US" sz="2000" dirty="0">
              <a:solidFill>
                <a:srgbClr val="FF0000"/>
              </a:solidFill>
              <a:latin typeface="Times New Roman" pitchFamily="18" charset="0"/>
              <a:cs typeface="Times New Roman" pitchFamily="18" charset="0"/>
            </a:endParaRPr>
          </a:p>
        </p:txBody>
      </p:sp>
      <p:sp>
        <p:nvSpPr>
          <p:cNvPr id="10" name="TextBox 9"/>
          <p:cNvSpPr txBox="1"/>
          <p:nvPr/>
        </p:nvSpPr>
        <p:spPr>
          <a:xfrm>
            <a:off x="1323975" y="4343400"/>
            <a:ext cx="6324600" cy="646331"/>
          </a:xfrm>
          <a:prstGeom prst="rect">
            <a:avLst/>
          </a:prstGeom>
          <a:noFill/>
        </p:spPr>
        <p:txBody>
          <a:bodyPr wrap="square" rtlCol="0">
            <a:spAutoFit/>
          </a:bodyPr>
          <a:lstStyle/>
          <a:p>
            <a:r>
              <a:rPr lang="en-US" dirty="0">
                <a:solidFill>
                  <a:srgbClr val="00B0F0"/>
                </a:solidFill>
                <a:latin typeface="Times New Roman" pitchFamily="18" charset="0"/>
                <a:cs typeface="Times New Roman" pitchFamily="18" charset="0"/>
                <a:sym typeface="Wingdings" pitchFamily="2" charset="2"/>
              </a:rPr>
              <a:t></a:t>
            </a:r>
            <a:r>
              <a:rPr lang="vi-VN" dirty="0">
                <a:solidFill>
                  <a:srgbClr val="00B0F0"/>
                </a:solidFill>
                <a:latin typeface="Times New Roman" pitchFamily="18" charset="0"/>
                <a:cs typeface="Times New Roman" pitchFamily="18" charset="0"/>
              </a:rPr>
              <a:t>“Một bậc anh hùng kinh tế” là người giành được những thành tích lớn, những thắng lợi phi thường trong lĩnh vực kinh doanh.</a:t>
            </a:r>
          </a:p>
        </p:txBody>
      </p:sp>
    </p:spTree>
    <p:extLst>
      <p:ext uri="{BB962C8B-B14F-4D97-AF65-F5344CB8AC3E}">
        <p14:creationId xmlns:p14="http://schemas.microsoft.com/office/powerpoint/2010/main" val="32862829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542</Words>
  <Application>Microsoft Office PowerPoint</Application>
  <PresentationFormat>On-screen Show (4:3)</PresentationFormat>
  <Paragraphs>34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 Linh</cp:lastModifiedBy>
  <cp:revision>12</cp:revision>
  <dcterms:created xsi:type="dcterms:W3CDTF">2022-11-16T14:07:41Z</dcterms:created>
  <dcterms:modified xsi:type="dcterms:W3CDTF">2022-11-21T02:02:32Z</dcterms:modified>
</cp:coreProperties>
</file>