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7" r:id="rId4"/>
    <p:sldId id="386" r:id="rId5"/>
    <p:sldId id="387" r:id="rId6"/>
    <p:sldId id="388" r:id="rId7"/>
    <p:sldId id="321" r:id="rId8"/>
    <p:sldId id="352" r:id="rId9"/>
    <p:sldId id="358" r:id="rId10"/>
    <p:sldId id="359" r:id="rId11"/>
    <p:sldId id="360" r:id="rId12"/>
    <p:sldId id="361" r:id="rId13"/>
    <p:sldId id="362" r:id="rId14"/>
    <p:sldId id="363" r:id="rId15"/>
    <p:sldId id="364" r:id="rId16"/>
    <p:sldId id="365" r:id="rId17"/>
    <p:sldId id="366" r:id="rId18"/>
    <p:sldId id="367" r:id="rId19"/>
    <p:sldId id="350" r:id="rId20"/>
    <p:sldId id="3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4BE"/>
    <a:srgbClr val="F7ABC6"/>
    <a:srgbClr val="F3C86F"/>
    <a:srgbClr val="FFF1BB"/>
    <a:srgbClr val="F44A6E"/>
    <a:srgbClr val="48BCEB"/>
    <a:srgbClr val="6F3507"/>
    <a:srgbClr val="D3FFBE"/>
    <a:srgbClr val="633006"/>
    <a:srgbClr val="562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88454" autoAdjust="0"/>
  </p:normalViewPr>
  <p:slideViewPr>
    <p:cSldViewPr snapToGrid="0">
      <p:cViewPr varScale="1">
        <p:scale>
          <a:sx n="78" d="100"/>
          <a:sy n="78" d="100"/>
        </p:scale>
        <p:origin x="1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113FE-E468-4D4E-AC21-33248DC190B4}" type="datetimeFigureOut">
              <a:rPr lang="en-US" smtClean="0"/>
              <a:t>11/18/23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B113D-90BC-4CA8-B8AC-FCEF3FAF9A00}" type="slidenum">
              <a:rPr lang="en-US" smtClean="0"/>
              <a:t>‹#›</a:t>
            </a:fld>
            <a:endParaRPr lang="en-US"/>
          </a:p>
        </p:txBody>
      </p:sp>
    </p:spTree>
    <p:extLst>
      <p:ext uri="{BB962C8B-B14F-4D97-AF65-F5344CB8AC3E}">
        <p14:creationId xmlns:p14="http://schemas.microsoft.com/office/powerpoint/2010/main" val="398604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a:t>
            </a:fld>
            <a:endParaRPr lang="en-US"/>
          </a:p>
        </p:txBody>
      </p:sp>
    </p:spTree>
    <p:extLst>
      <p:ext uri="{BB962C8B-B14F-4D97-AF65-F5344CB8AC3E}">
        <p14:creationId xmlns:p14="http://schemas.microsoft.com/office/powerpoint/2010/main" val="146278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19</a:t>
            </a:fld>
            <a:endParaRPr lang="en-US"/>
          </a:p>
        </p:txBody>
      </p:sp>
    </p:spTree>
    <p:extLst>
      <p:ext uri="{BB962C8B-B14F-4D97-AF65-F5344CB8AC3E}">
        <p14:creationId xmlns:p14="http://schemas.microsoft.com/office/powerpoint/2010/main" val="277895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9D29D7-356F-48B7-9256-138F6FFF07F3}"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935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5768260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797843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9496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509278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3619161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9D29D7-356F-48B7-9256-138F6FFF07F3}"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021329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D29D7-356F-48B7-9256-138F6FFF07F3}"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7279544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D29D7-356F-48B7-9256-138F6FFF07F3}" type="datetimeFigureOut">
              <a:rPr lang="en-US" smtClean="0"/>
              <a:t>11/18/23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7397914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D29D7-356F-48B7-9256-138F6FFF07F3}" type="datetimeFigureOut">
              <a:rPr lang="en-US" smtClean="0"/>
              <a:t>11/18/23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9121181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D29D7-356F-48B7-9256-138F6FFF07F3}" type="datetimeFigureOut">
              <a:rPr lang="en-US" smtClean="0"/>
              <a:t>11/18/23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849009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2445890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25719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D29D7-356F-48B7-9256-138F6FFF07F3}" type="datetimeFigureOut">
              <a:rPr lang="en-US" smtClean="0"/>
              <a:t>11/18/23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97776-62C2-4470-ACDA-2DD47B5166D3}" type="slidenum">
              <a:rPr lang="en-US" smtClean="0"/>
              <a:t>‹#›</a:t>
            </a:fld>
            <a:endParaRPr lang="en-US"/>
          </a:p>
        </p:txBody>
      </p:sp>
      <p:pic>
        <p:nvPicPr>
          <p:cNvPr id="7" name="Picture 6">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1"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2"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308216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6"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7"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2946678779"/>
      </p:ext>
    </p:extLst>
  </p:cSld>
  <p:clrMap bg1="lt1" tx1="dk1" bg2="lt2" tx2="dk2" accent1="accent1" accent2="accent2" accent3="accent3" accent4="accent4" accent5="accent5" accent6="accent6" hlink="hlink" folHlink="folHlink"/>
  <p:sldLayoutIdLst>
    <p:sldLayoutId id="2147483661" r:id="rId1"/>
    <p:sldLayoutId id="2147483676" r:id="rId2"/>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34.sv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7.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8.svg"/></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097977">
            <a:off x="-2394212" y="-894991"/>
            <a:ext cx="6561378" cy="4115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26" name="Picture 25">
            <a:extLst>
              <a:ext uri="{FF2B5EF4-FFF2-40B4-BE49-F238E27FC236}">
                <a16:creationId xmlns:a16="http://schemas.microsoft.com/office/drawing/2014/main" id="{C3995082-9DB2-9D41-8B43-8803D696634A}"/>
              </a:ext>
            </a:extLst>
          </p:cNvPr>
          <p:cNvPicPr>
            <a:picLocks noChangeAspect="1"/>
          </p:cNvPicPr>
          <p:nvPr/>
        </p:nvPicPr>
        <p:blipFill>
          <a:blip r:embed="rId9"/>
          <a:stretch>
            <a:fillRect/>
          </a:stretch>
        </p:blipFill>
        <p:spPr>
          <a:xfrm>
            <a:off x="246800" y="907392"/>
            <a:ext cx="11976100" cy="4254500"/>
          </a:xfrm>
          <a:prstGeom prst="rect">
            <a:avLst/>
          </a:prstGeom>
        </p:spPr>
      </p:pic>
    </p:spTree>
    <p:extLst>
      <p:ext uri="{BB962C8B-B14F-4D97-AF65-F5344CB8AC3E}">
        <p14:creationId xmlns:p14="http://schemas.microsoft.com/office/powerpoint/2010/main" val="9011955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39"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9" name="Group 28">
            <a:extLst>
              <a:ext uri="{FF2B5EF4-FFF2-40B4-BE49-F238E27FC236}">
                <a16:creationId xmlns:a16="http://schemas.microsoft.com/office/drawing/2014/main" id="{F3B5D189-C791-CC43-A4B8-F4B682F7F498}"/>
              </a:ext>
            </a:extLst>
          </p:cNvPr>
          <p:cNvGrpSpPr/>
          <p:nvPr/>
        </p:nvGrpSpPr>
        <p:grpSpPr>
          <a:xfrm>
            <a:off x="1233416" y="2263548"/>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e. Trẻ em có bổn phận làm những việc phù hợp với khả năng</a:t>
              </a:r>
              <a:endParaRPr lang="en-US" sz="32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CD8C9875-E94A-8B44-A668-C26F34CCD8CD}"/>
              </a:ext>
            </a:extLst>
          </p:cNvPr>
          <p:cNvSpPr txBox="1"/>
          <p:nvPr/>
        </p:nvSpPr>
        <p:spPr>
          <a:xfrm>
            <a:off x="1810681" y="4233638"/>
            <a:ext cx="8570635" cy="1569660"/>
          </a:xfrm>
          <a:prstGeom prst="rect">
            <a:avLst/>
          </a:prstGeom>
          <a:noFill/>
        </p:spPr>
        <p:txBody>
          <a:bodyPr wrap="square" rtlCol="0">
            <a:spAutoFit/>
          </a:bodyPr>
          <a:lstStyle/>
          <a:p>
            <a:pPr algn="just"/>
            <a:r>
              <a:rPr lang="vi-VN" sz="3200" dirty="0">
                <a:solidFill>
                  <a:srgbClr val="C00000"/>
                </a:solidFill>
                <a:latin typeface="Cambria" panose="02040503050406030204" pitchFamily="18" charset="0"/>
              </a:rPr>
              <a:t>ĐÚNG. </a:t>
            </a:r>
            <a:r>
              <a:rPr lang="vi-VN" sz="3200" dirty="0">
                <a:latin typeface="Cambria" panose="02040503050406030204" pitchFamily="18" charset="0"/>
              </a:rPr>
              <a:t>B</a:t>
            </a:r>
            <a:r>
              <a:rPr lang="vi-VN" sz="3200" b="0" i="0" dirty="0">
                <a:effectLst/>
                <a:latin typeface="Cambria" panose="02040503050406030204" pitchFamily="18" charset="0"/>
              </a:rPr>
              <a:t>ởi vì trẻ em nên hình thành thói quen lao động từ sớm để khi lớn lên chúng sẽ không ỷ lại vào người lớn. </a:t>
            </a:r>
            <a:endParaRPr lang="en-VN" sz="3200" dirty="0">
              <a:latin typeface="Cambria" panose="02040503050406030204" pitchFamily="18" charset="0"/>
            </a:endParaRPr>
          </a:p>
        </p:txBody>
      </p:sp>
      <p:pic>
        <p:nvPicPr>
          <p:cNvPr id="10" name="Picture 9"/>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8037414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3027634" y="2648510"/>
            <a:ext cx="5781443" cy="3830318"/>
          </a:xfrm>
          <a:prstGeom prst="rect">
            <a:avLst/>
          </a:prstGeom>
        </p:spPr>
      </p:pic>
      <p:sp>
        <p:nvSpPr>
          <p:cNvPr id="36" name="Freeform 9">
            <a:extLst>
              <a:ext uri="{FF2B5EF4-FFF2-40B4-BE49-F238E27FC236}">
                <a16:creationId xmlns:a16="http://schemas.microsoft.com/office/drawing/2014/main" id="{356D0B34-7270-FC45-8DF0-262A8A83947E}"/>
              </a:ext>
            </a:extLst>
          </p:cNvPr>
          <p:cNvSpPr/>
          <p:nvPr/>
        </p:nvSpPr>
        <p:spPr>
          <a:xfrm>
            <a:off x="214852" y="3212140"/>
            <a:ext cx="2656890" cy="3369669"/>
          </a:xfrm>
          <a:custGeom>
            <a:avLst/>
            <a:gdLst/>
            <a:ahLst/>
            <a:cxnLst/>
            <a:rect l="l" t="t" r="r" b="b"/>
            <a:pathLst>
              <a:path w="2501011" h="3206424">
                <a:moveTo>
                  <a:pt x="0" y="0"/>
                </a:moveTo>
                <a:lnTo>
                  <a:pt x="2501011" y="0"/>
                </a:lnTo>
                <a:lnTo>
                  <a:pt x="2501011" y="3206424"/>
                </a:lnTo>
                <a:lnTo>
                  <a:pt x="0" y="3206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7" name="Freeform 6">
            <a:extLst>
              <a:ext uri="{FF2B5EF4-FFF2-40B4-BE49-F238E27FC236}">
                <a16:creationId xmlns:a16="http://schemas.microsoft.com/office/drawing/2014/main" id="{6AB455F1-6CF4-A04C-90CB-69F24D733433}"/>
              </a:ext>
            </a:extLst>
          </p:cNvPr>
          <p:cNvSpPr/>
          <p:nvPr/>
        </p:nvSpPr>
        <p:spPr>
          <a:xfrm>
            <a:off x="9120848" y="4139379"/>
            <a:ext cx="2656890" cy="2531595"/>
          </a:xfrm>
          <a:custGeom>
            <a:avLst/>
            <a:gdLst/>
            <a:ahLst/>
            <a:cxnLst/>
            <a:rect l="l" t="t" r="r" b="b"/>
            <a:pathLst>
              <a:path w="4114800" h="3368992">
                <a:moveTo>
                  <a:pt x="0" y="0"/>
                </a:moveTo>
                <a:lnTo>
                  <a:pt x="4114800" y="0"/>
                </a:lnTo>
                <a:lnTo>
                  <a:pt x="4114800" y="3368992"/>
                </a:lnTo>
                <a:lnTo>
                  <a:pt x="0" y="3368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2" name="Picture 1"/>
          <p:cNvPicPr>
            <a:picLocks noChangeAspect="1"/>
          </p:cNvPicPr>
          <p:nvPr/>
        </p:nvPicPr>
        <p:blipFill>
          <a:blip r:embed="rId9"/>
          <a:stretch>
            <a:fillRect/>
          </a:stretch>
        </p:blipFill>
        <p:spPr>
          <a:xfrm>
            <a:off x="709717" y="664495"/>
            <a:ext cx="10772566" cy="1847248"/>
          </a:xfrm>
          <a:prstGeom prst="rect">
            <a:avLst/>
          </a:prstGeom>
        </p:spPr>
      </p:pic>
      <p:pic>
        <p:nvPicPr>
          <p:cNvPr id="34" name="Picture 33">
            <a:extLst>
              <a:ext uri="{FF2B5EF4-FFF2-40B4-BE49-F238E27FC236}">
                <a16:creationId xmlns:a16="http://schemas.microsoft.com/office/drawing/2014/main" id="{B92ECD0E-832F-7B48-BE29-7867E1F13DE9}"/>
              </a:ext>
            </a:extLst>
          </p:cNvPr>
          <p:cNvPicPr>
            <a:picLocks noChangeAspect="1"/>
          </p:cNvPicPr>
          <p:nvPr/>
        </p:nvPicPr>
        <p:blipFill>
          <a:blip r:embed="rId10"/>
          <a:stretch>
            <a:fillRect/>
          </a:stretch>
        </p:blipFill>
        <p:spPr>
          <a:xfrm>
            <a:off x="8784343" y="1536798"/>
            <a:ext cx="2993395" cy="1390008"/>
          </a:xfrm>
          <a:prstGeom prst="rect">
            <a:avLst/>
          </a:prstGeom>
        </p:spPr>
      </p:pic>
    </p:spTree>
    <p:extLst>
      <p:ext uri="{BB962C8B-B14F-4D97-AF65-F5344CB8AC3E}">
        <p14:creationId xmlns:p14="http://schemas.microsoft.com/office/powerpoint/2010/main" val="12987980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909515"/>
            <a:ext cx="4367619" cy="5693866"/>
          </a:xfrm>
          <a:prstGeom prst="rect">
            <a:avLst/>
          </a:prstGeom>
          <a:noFill/>
        </p:spPr>
        <p:txBody>
          <a:bodyPr wrap="square" rtlCol="0">
            <a:spAutoFit/>
          </a:bodyPr>
          <a:lstStyle/>
          <a:p>
            <a:pPr marL="514350" indent="-514350" algn="l">
              <a:buAutoNum type="alphaLcPeriod"/>
            </a:pPr>
            <a:r>
              <a:rPr lang="vi-VN" sz="2800" b="0" i="0" dirty="0">
                <a:effectLst/>
                <a:latin typeface="Cambria" panose="02040503050406030204" pitchFamily="18" charset="0"/>
              </a:rPr>
              <a:t>Đồng tình với việc làm của Long vì Long đã biết phụ giúp bố mẹ việc nhà và đã hình thành thói quen lao động từ sớm là một điều rất tốt. </a:t>
            </a:r>
          </a:p>
          <a:p>
            <a:pPr marL="514350" indent="-514350" algn="l">
              <a:buAutoNum type="alphaLcPeriod"/>
            </a:pPr>
            <a:endParaRPr lang="vi-VN" sz="2800" dirty="0">
              <a:latin typeface="Cambria" panose="02040503050406030204" pitchFamily="18" charset="0"/>
            </a:endParaRPr>
          </a:p>
          <a:p>
            <a:pPr marL="514350" indent="-514350" algn="l">
              <a:buAutoNum type="alphaLcPeriod"/>
            </a:pPr>
            <a:r>
              <a:rPr lang="vi-VN" sz="2800" b="0" i="0" dirty="0">
                <a:effectLst/>
                <a:latin typeface="Cambria" panose="02040503050406030204" pitchFamily="18" charset="0"/>
              </a:rPr>
              <a:t>Không đồng tình với việc làm của Kiên vì nó cho thấy bạn là một người vô trách nhiệm, làm ăn cẩu thả. </a:t>
            </a:r>
          </a:p>
          <a:p>
            <a:endParaRPr lang="en-VN" sz="2800" dirty="0">
              <a:latin typeface="Cambria" panose="02040503050406030204" pitchFamily="18" charset="0"/>
            </a:endParaRPr>
          </a:p>
        </p:txBody>
      </p:sp>
    </p:spTree>
    <p:extLst>
      <p:ext uri="{BB962C8B-B14F-4D97-AF65-F5344CB8AC3E}">
        <p14:creationId xmlns:p14="http://schemas.microsoft.com/office/powerpoint/2010/main" val="1066012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1012954"/>
            <a:ext cx="4367619" cy="4832092"/>
          </a:xfrm>
          <a:prstGeom prst="rect">
            <a:avLst/>
          </a:prstGeom>
          <a:noFill/>
        </p:spPr>
        <p:txBody>
          <a:bodyPr wrap="square" rtlCol="0">
            <a:spAutoFit/>
          </a:bodyPr>
          <a:lstStyle/>
          <a:p>
            <a:pPr algn="l"/>
            <a:r>
              <a:rPr lang="vi-VN" sz="2800" dirty="0">
                <a:latin typeface="Cambria" panose="02040503050406030204" pitchFamily="18" charset="0"/>
              </a:rPr>
              <a:t>c. </a:t>
            </a:r>
            <a:r>
              <a:rPr lang="vi-VN" sz="2800" b="0" i="0" dirty="0">
                <a:effectLst/>
                <a:latin typeface="Cambria" panose="02040503050406030204" pitchFamily="18" charset="0"/>
              </a:rPr>
              <a:t>Đồng tình với việc làm của Mai vì Mai đã có tinh thần lao động rất cao và không cần ai phải nhắc nhở, phê bình. </a:t>
            </a:r>
          </a:p>
          <a:p>
            <a:pPr algn="l"/>
            <a:endParaRPr lang="vi-VN" sz="2800" b="0" i="0" dirty="0">
              <a:effectLst/>
              <a:latin typeface="Cambria" panose="02040503050406030204" pitchFamily="18" charset="0"/>
            </a:endParaRPr>
          </a:p>
          <a:p>
            <a:pPr algn="l"/>
            <a:r>
              <a:rPr lang="vi-VN" sz="2800" b="0" i="0" dirty="0">
                <a:effectLst/>
                <a:latin typeface="Cambria" panose="02040503050406030204" pitchFamily="18" charset="0"/>
              </a:rPr>
              <a:t>d. Không đồng tình với việc làm của Tuấn vì đã cho thấy bạn là một người ích kỷ, chỉ biết nghĩ cho bản thân mình. </a:t>
            </a:r>
          </a:p>
        </p:txBody>
      </p:sp>
    </p:spTree>
    <p:extLst>
      <p:ext uri="{BB962C8B-B14F-4D97-AF65-F5344CB8AC3E}">
        <p14:creationId xmlns:p14="http://schemas.microsoft.com/office/powerpoint/2010/main" val="73344378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1443841"/>
            <a:ext cx="4367619" cy="3970318"/>
          </a:xfrm>
          <a:prstGeom prst="rect">
            <a:avLst/>
          </a:prstGeom>
          <a:noFill/>
        </p:spPr>
        <p:txBody>
          <a:bodyPr wrap="square" rtlCol="0">
            <a:spAutoFit/>
          </a:bodyPr>
          <a:lstStyle/>
          <a:p>
            <a:pPr algn="l"/>
            <a:r>
              <a:rPr lang="en-US" sz="2800" b="0" i="0" dirty="0">
                <a:solidFill>
                  <a:srgbClr val="000000"/>
                </a:solidFill>
                <a:effectLst/>
                <a:latin typeface="Cambria" panose="02040503050406030204" pitchFamily="18" charset="0"/>
              </a:rPr>
              <a:t>e. </a:t>
            </a:r>
            <a:r>
              <a:rPr lang="en-US" sz="2800" b="0" i="0" dirty="0" err="1">
                <a:solidFill>
                  <a:srgbClr val="000000"/>
                </a:solidFill>
                <a:effectLst/>
                <a:latin typeface="Cambria" panose="02040503050406030204" pitchFamily="18" charset="0"/>
              </a:rPr>
              <a:t>Đồng</a:t>
            </a:r>
            <a:r>
              <a:rPr lang="en-US" sz="2800" b="0" i="0" dirty="0">
                <a:solidFill>
                  <a:srgbClr val="000000"/>
                </a:solidFill>
                <a:effectLst/>
                <a:latin typeface="Cambria" panose="02040503050406030204" pitchFamily="18" charset="0"/>
              </a:rPr>
              <a:t> </a:t>
            </a:r>
            <a:r>
              <a:rPr lang="vi-VN" sz="2800" b="0" i="0" dirty="0">
                <a:effectLst/>
                <a:latin typeface="Cambria" panose="02040503050406030204" pitchFamily="18" charset="0"/>
              </a:rPr>
              <a:t>tình với việc làm của Nam vì </a:t>
            </a:r>
            <a:r>
              <a:rPr lang="en-US" sz="2800" b="0" i="0" dirty="0" err="1">
                <a:solidFill>
                  <a:srgbClr val="000000"/>
                </a:solidFill>
                <a:effectLst/>
                <a:latin typeface="Cambria" panose="02040503050406030204" pitchFamily="18" charset="0"/>
              </a:rPr>
              <a:t>hành</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của</a:t>
            </a:r>
            <a:r>
              <a:rPr lang="en-US" sz="2800" b="0" i="0" dirty="0">
                <a:solidFill>
                  <a:srgbClr val="000000"/>
                </a:solidFill>
                <a:effectLst/>
                <a:latin typeface="Cambria" panose="02040503050406030204" pitchFamily="18" charset="0"/>
              </a:rPr>
              <a:t> Nam </a:t>
            </a:r>
            <a:r>
              <a:rPr lang="en-US" sz="2800" b="0" i="0" dirty="0" err="1">
                <a:solidFill>
                  <a:srgbClr val="000000"/>
                </a:solidFill>
                <a:effectLst/>
                <a:latin typeface="Cambria" panose="02040503050406030204" pitchFamily="18" charset="0"/>
              </a:rPr>
              <a:t>thể</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hiện</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việc</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yêu</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lao</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a:t>
            </a:r>
          </a:p>
          <a:p>
            <a:pPr algn="l"/>
            <a:endParaRPr lang="en-US" sz="2800" b="0" i="0" dirty="0">
              <a:solidFill>
                <a:srgbClr val="000000"/>
              </a:solidFill>
              <a:effectLst/>
              <a:latin typeface="Cambria" panose="02040503050406030204" pitchFamily="18" charset="0"/>
            </a:endParaRPr>
          </a:p>
          <a:p>
            <a:pPr algn="l"/>
            <a:r>
              <a:rPr lang="en-US" sz="2800" b="0" i="0" dirty="0">
                <a:solidFill>
                  <a:srgbClr val="000000"/>
                </a:solidFill>
                <a:effectLst/>
                <a:latin typeface="Cambria" panose="02040503050406030204" pitchFamily="18" charset="0"/>
              </a:rPr>
              <a:t>g. </a:t>
            </a:r>
            <a:r>
              <a:rPr lang="en-US" sz="2800" b="0" i="0" dirty="0" err="1">
                <a:solidFill>
                  <a:srgbClr val="000000"/>
                </a:solidFill>
                <a:effectLst/>
                <a:latin typeface="Cambria" panose="02040503050406030204" pitchFamily="18" charset="0"/>
              </a:rPr>
              <a:t>Không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đồng</a:t>
            </a:r>
            <a:r>
              <a:rPr lang="en-US" sz="2800" b="0" i="0" dirty="0">
                <a:solidFill>
                  <a:srgbClr val="000000"/>
                </a:solidFill>
                <a:effectLst/>
                <a:latin typeface="Cambria" panose="02040503050406030204" pitchFamily="18" charset="0"/>
              </a:rPr>
              <a:t> </a:t>
            </a:r>
            <a:r>
              <a:rPr lang="vi-VN" sz="2800" b="0" i="0" dirty="0">
                <a:effectLst/>
                <a:latin typeface="Cambria" panose="02040503050406030204" pitchFamily="18" charset="0"/>
              </a:rPr>
              <a:t>tình với việc làm của Hương vì </a:t>
            </a:r>
            <a:r>
              <a:rPr lang="en-US" sz="2800" b="0" i="0" dirty="0" err="1">
                <a:solidFill>
                  <a:srgbClr val="000000"/>
                </a:solidFill>
                <a:effectLst/>
                <a:latin typeface="Cambria" panose="02040503050406030204" pitchFamily="18" charset="0"/>
              </a:rPr>
              <a:t>đây</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là</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hành</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nói</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dối</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để</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trốn</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việc</a:t>
            </a:r>
            <a:r>
              <a:rPr lang="en-US" sz="2800" b="0" i="0" dirty="0">
                <a:solidFill>
                  <a:srgbClr val="000000"/>
                </a:solidFill>
                <a:effectLst/>
                <a:latin typeface="Cambria" panose="02040503050406030204" pitchFamily="18" charset="0"/>
              </a:rPr>
              <a:t>.</a:t>
            </a:r>
          </a:p>
        </p:txBody>
      </p:sp>
    </p:spTree>
    <p:extLst>
      <p:ext uri="{BB962C8B-B14F-4D97-AF65-F5344CB8AC3E}">
        <p14:creationId xmlns:p14="http://schemas.microsoft.com/office/powerpoint/2010/main" val="15496403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a:blip r:embed="rId4"/>
          <a:stretch>
            <a:fillRect/>
          </a:stretch>
        </p:blipFill>
        <p:spPr>
          <a:xfrm>
            <a:off x="4775125" y="2486419"/>
            <a:ext cx="6427516" cy="3850586"/>
          </a:xfrm>
          <a:prstGeom prst="rect">
            <a:avLst/>
          </a:prstGeom>
        </p:spPr>
      </p:pic>
      <p:pic>
        <p:nvPicPr>
          <p:cNvPr id="13" name="Picture 12">
            <a:extLst>
              <a:ext uri="{FF2B5EF4-FFF2-40B4-BE49-F238E27FC236}">
                <a16:creationId xmlns:a16="http://schemas.microsoft.com/office/drawing/2014/main" id="{3275A0CA-13EC-674F-9AC6-20DB34E1165F}"/>
              </a:ext>
            </a:extLst>
          </p:cNvPr>
          <p:cNvPicPr>
            <a:picLocks noChangeAspect="1"/>
          </p:cNvPicPr>
          <p:nvPr/>
        </p:nvPicPr>
        <p:blipFill>
          <a:blip r:embed="rId5"/>
          <a:stretch>
            <a:fillRect/>
          </a:stretch>
        </p:blipFill>
        <p:spPr>
          <a:xfrm>
            <a:off x="224390" y="4953386"/>
            <a:ext cx="4550735" cy="1617361"/>
          </a:xfrm>
          <a:prstGeom prst="rect">
            <a:avLst/>
          </a:prstGeom>
        </p:spPr>
      </p:pic>
      <p:sp>
        <p:nvSpPr>
          <p:cNvPr id="14" name="Freeform 2">
            <a:extLst>
              <a:ext uri="{FF2B5EF4-FFF2-40B4-BE49-F238E27FC236}">
                <a16:creationId xmlns:a16="http://schemas.microsoft.com/office/drawing/2014/main" id="{F2EC4469-6578-D344-8DE9-9EFDD78EA6CF}"/>
              </a:ext>
            </a:extLst>
          </p:cNvPr>
          <p:cNvSpPr/>
          <p:nvPr/>
        </p:nvSpPr>
        <p:spPr>
          <a:xfrm>
            <a:off x="1121011" y="2376170"/>
            <a:ext cx="2811785" cy="2540112"/>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3" name="Picture 2"/>
          <p:cNvPicPr>
            <a:picLocks noChangeAspect="1"/>
          </p:cNvPicPr>
          <p:nvPr/>
        </p:nvPicPr>
        <p:blipFill>
          <a:blip r:embed="rId8"/>
          <a:stretch>
            <a:fillRect/>
          </a:stretch>
        </p:blipFill>
        <p:spPr>
          <a:xfrm>
            <a:off x="640671" y="804362"/>
            <a:ext cx="13637934" cy="1286367"/>
          </a:xfrm>
          <a:prstGeom prst="rect">
            <a:avLst/>
          </a:prstGeom>
        </p:spPr>
      </p:pic>
      <p:pic>
        <p:nvPicPr>
          <p:cNvPr id="12" name="Picture 11">
            <a:extLst>
              <a:ext uri="{FF2B5EF4-FFF2-40B4-BE49-F238E27FC236}">
                <a16:creationId xmlns:a16="http://schemas.microsoft.com/office/drawing/2014/main" id="{9C8B4BAD-80BD-2446-B0C6-1F820332ED0D}"/>
              </a:ext>
            </a:extLst>
          </p:cNvPr>
          <p:cNvPicPr>
            <a:picLocks noChangeAspect="1"/>
          </p:cNvPicPr>
          <p:nvPr/>
        </p:nvPicPr>
        <p:blipFill>
          <a:blip r:embed="rId9"/>
          <a:stretch>
            <a:fillRect/>
          </a:stretch>
        </p:blipFill>
        <p:spPr>
          <a:xfrm>
            <a:off x="640671" y="287253"/>
            <a:ext cx="3292125" cy="1518036"/>
          </a:xfrm>
          <a:prstGeom prst="rect">
            <a:avLst/>
          </a:prstGeom>
        </p:spPr>
      </p:pic>
    </p:spTree>
    <p:extLst>
      <p:ext uri="{BB962C8B-B14F-4D97-AF65-F5344CB8AC3E}">
        <p14:creationId xmlns:p14="http://schemas.microsoft.com/office/powerpoint/2010/main" val="3225655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r="48868" b="48866"/>
          <a:stretch/>
        </p:blipFill>
        <p:spPr>
          <a:xfrm>
            <a:off x="825021" y="710643"/>
            <a:ext cx="4209050" cy="2521655"/>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399384" y="799293"/>
            <a:ext cx="5837747" cy="5693866"/>
          </a:xfrm>
          <a:prstGeom prst="rect">
            <a:avLst/>
          </a:prstGeom>
          <a:noFill/>
        </p:spPr>
        <p:txBody>
          <a:bodyPr wrap="square" rtlCol="0">
            <a:spAutoFit/>
          </a:bodyPr>
          <a:lstStyle/>
          <a:p>
            <a:pPr marL="514350" indent="-514350" algn="l">
              <a:buAutoNum type="alphaLcPeriod"/>
            </a:pPr>
            <a:r>
              <a:rPr lang="vi-VN" sz="2800" b="0" i="0" dirty="0">
                <a:solidFill>
                  <a:srgbClr val="000000"/>
                </a:solidFill>
                <a:effectLst/>
                <a:latin typeface="Cambria" panose="02040503050406030204" pitchFamily="18" charset="0"/>
              </a:rPr>
              <a:t>Huy nên tham gia các hoạt động để rèn luyện thêm các kĩ năng khác ngoài kiến thức trên lớp. Ngoài việc có thể phát triển thêm các kĩ năng, việc tham gia hoạt động sẽ giúp Huy làm quen được nhiều bạn hơn, có thể cùng nhau trao đổi, học tập.</a:t>
            </a:r>
          </a:p>
          <a:p>
            <a:pPr marL="514350" indent="-514350" algn="l">
              <a:buAutoNum type="alphaLcPeriod"/>
            </a:pPr>
            <a:endParaRPr lang="vi-VN" sz="2800" b="0" i="0" dirty="0">
              <a:solidFill>
                <a:srgbClr val="000000"/>
              </a:solidFill>
              <a:effectLst/>
              <a:latin typeface="Cambria" panose="02040503050406030204" pitchFamily="18" charset="0"/>
            </a:endParaRPr>
          </a:p>
          <a:p>
            <a:pPr marL="514350" indent="-514350" algn="l">
              <a:buAutoNum type="alphaLcPeriod"/>
            </a:pPr>
            <a:r>
              <a:rPr lang="vi-VN" sz="2800" b="0" i="0" dirty="0">
                <a:solidFill>
                  <a:srgbClr val="000000"/>
                </a:solidFill>
                <a:effectLst/>
                <a:latin typeface="Cambria" panose="02040503050406030204" pitchFamily="18" charset="0"/>
              </a:rPr>
              <a:t>Việc nào cũng đáng khen. Việc Hùng tích cực giữ gìn vệ sinh trường lớp cũng là một việc tốt và đáng để tuyên dương.</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52902" t="1617" r="2219" b="47249"/>
          <a:stretch/>
        </p:blipFill>
        <p:spPr>
          <a:xfrm>
            <a:off x="867966" y="3374974"/>
            <a:ext cx="4489168" cy="3064159"/>
          </a:xfrm>
          <a:prstGeom prst="rect">
            <a:avLst/>
          </a:prstGeom>
        </p:spPr>
      </p:pic>
    </p:spTree>
    <p:extLst>
      <p:ext uri="{BB962C8B-B14F-4D97-AF65-F5344CB8AC3E}">
        <p14:creationId xmlns:p14="http://schemas.microsoft.com/office/powerpoint/2010/main" val="1507919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l="-7334" t="51043" r="61860" b="3990"/>
          <a:stretch/>
        </p:blipFill>
        <p:spPr>
          <a:xfrm>
            <a:off x="570141" y="738794"/>
            <a:ext cx="4209049" cy="2493504"/>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409091" y="1014736"/>
            <a:ext cx="5837747" cy="5262979"/>
          </a:xfrm>
          <a:prstGeom prst="rect">
            <a:avLst/>
          </a:prstGeom>
          <a:noFill/>
        </p:spPr>
        <p:txBody>
          <a:bodyPr wrap="square" rtlCol="0">
            <a:spAutoFit/>
          </a:bodyPr>
          <a:lstStyle/>
          <a:p>
            <a:pPr algn="l"/>
            <a:r>
              <a:rPr lang="vi-VN" sz="2800" b="0" i="0" dirty="0">
                <a:solidFill>
                  <a:srgbClr val="000000"/>
                </a:solidFill>
                <a:effectLst/>
                <a:latin typeface="Cambria" panose="02040503050406030204" pitchFamily="18" charset="0"/>
              </a:rPr>
              <a:t>c. Quỳnh nên giúp đỡ bố mẹ việc nhà lúc rảnh rỗi vì việc đó sẽ giúp bố mẹ đỡ vất vả, bận rộn hơn.</a:t>
            </a:r>
          </a:p>
          <a:p>
            <a:pPr algn="l"/>
            <a:endParaRPr lang="vi-VN" sz="2800" b="0" i="0" dirty="0">
              <a:solidFill>
                <a:srgbClr val="000000"/>
              </a:solidFill>
              <a:effectLst/>
              <a:latin typeface="Cambria" panose="02040503050406030204" pitchFamily="18" charset="0"/>
            </a:endParaRPr>
          </a:p>
          <a:p>
            <a:pPr algn="l"/>
            <a:r>
              <a:rPr lang="vi-VN" sz="2800" b="0" i="0" dirty="0">
                <a:solidFill>
                  <a:srgbClr val="000000"/>
                </a:solidFill>
                <a:effectLst/>
                <a:latin typeface="Cambria" panose="02040503050406030204" pitchFamily="18" charset="0"/>
              </a:rPr>
              <a:t>d. Nếu không thể mang cờ, hoa vì lí do hợp lí thì Hường nên nhận một công việc khác phù hợp hơn. Còn nếu như có thể thì bạn nên nhận công việc được phân công vì cùng tham gia hoạt động sẽ giúp tình đoàn kết của mọi thành viên trở nên khăng khít hơn.</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40823" t="50825" r="3439" b="-1959"/>
          <a:stretch/>
        </p:blipFill>
        <p:spPr>
          <a:xfrm>
            <a:off x="872057" y="3660301"/>
            <a:ext cx="4537034" cy="2493504"/>
          </a:xfrm>
          <a:prstGeom prst="rect">
            <a:avLst/>
          </a:prstGeom>
        </p:spPr>
      </p:pic>
    </p:spTree>
    <p:extLst>
      <p:ext uri="{BB962C8B-B14F-4D97-AF65-F5344CB8AC3E}">
        <p14:creationId xmlns:p14="http://schemas.microsoft.com/office/powerpoint/2010/main" val="13258424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071E9A-65D0-F14D-911B-E63FABB0A9B3}"/>
              </a:ext>
            </a:extLst>
          </p:cNvPr>
          <p:cNvGrpSpPr/>
          <p:nvPr/>
        </p:nvGrpSpPr>
        <p:grpSpPr>
          <a:xfrm>
            <a:off x="1146577" y="768823"/>
            <a:ext cx="9898846" cy="2288995"/>
            <a:chOff x="1422904" y="5739964"/>
            <a:chExt cx="9898846" cy="2288995"/>
          </a:xfrm>
        </p:grpSpPr>
        <p:grpSp>
          <p:nvGrpSpPr>
            <p:cNvPr id="10" name="Group 3">
              <a:extLst>
                <a:ext uri="{FF2B5EF4-FFF2-40B4-BE49-F238E27FC236}">
                  <a16:creationId xmlns:a16="http://schemas.microsoft.com/office/drawing/2014/main" id="{6FFCA43E-3CC0-EC48-9C8C-3BACC782C7DB}"/>
                </a:ext>
              </a:extLst>
            </p:cNvPr>
            <p:cNvGrpSpPr/>
            <p:nvPr/>
          </p:nvGrpSpPr>
          <p:grpSpPr>
            <a:xfrm>
              <a:off x="1422904" y="5739964"/>
              <a:ext cx="9898846" cy="2288995"/>
              <a:chOff x="0" y="0"/>
              <a:chExt cx="57687799" cy="31248294"/>
            </a:xfrm>
            <a:solidFill>
              <a:schemeClr val="accent2">
                <a:lumMod val="20000"/>
                <a:lumOff val="80000"/>
              </a:schemeClr>
            </a:solidFill>
          </p:grpSpPr>
          <p:sp>
            <p:nvSpPr>
              <p:cNvPr id="11" name="Freeform 4">
                <a:extLst>
                  <a:ext uri="{FF2B5EF4-FFF2-40B4-BE49-F238E27FC236}">
                    <a16:creationId xmlns:a16="http://schemas.microsoft.com/office/drawing/2014/main" id="{A94B5761-6944-0147-BEB8-89B04B48F87E}"/>
                  </a:ext>
                </a:extLst>
              </p:cNvPr>
              <p:cNvSpPr/>
              <p:nvPr/>
            </p:nvSpPr>
            <p:spPr>
              <a:xfrm>
                <a:off x="72389" y="72367"/>
                <a:ext cx="57615410" cy="31175927"/>
              </a:xfrm>
              <a:custGeom>
                <a:avLst/>
                <a:gdLst/>
                <a:ahLst/>
                <a:cxnLst/>
                <a:rect l="l" t="t" r="r" b="b"/>
                <a:pathLst>
                  <a:path w="57470634" h="31103515">
                    <a:moveTo>
                      <a:pt x="0" y="0"/>
                    </a:moveTo>
                    <a:lnTo>
                      <a:pt x="57470634" y="0"/>
                    </a:lnTo>
                    <a:lnTo>
                      <a:pt x="57470634" y="31103515"/>
                    </a:lnTo>
                    <a:lnTo>
                      <a:pt x="0" y="31103515"/>
                    </a:lnTo>
                    <a:lnTo>
                      <a:pt x="0" y="0"/>
                    </a:lnTo>
                    <a:close/>
                  </a:path>
                </a:pathLst>
              </a:custGeom>
              <a:grpFill/>
              <a:ln>
                <a:solidFill>
                  <a:schemeClr val="tx1"/>
                </a:solidFill>
              </a:ln>
            </p:spPr>
          </p:sp>
          <p:sp>
            <p:nvSpPr>
              <p:cNvPr id="12" name="Freeform 5">
                <a:extLst>
                  <a:ext uri="{FF2B5EF4-FFF2-40B4-BE49-F238E27FC236}">
                    <a16:creationId xmlns:a16="http://schemas.microsoft.com/office/drawing/2014/main" id="{431E5DA4-C746-D94B-B147-413919091048}"/>
                  </a:ext>
                </a:extLst>
              </p:cNvPr>
              <p:cNvSpPr/>
              <p:nvPr/>
            </p:nvSpPr>
            <p:spPr>
              <a:xfrm>
                <a:off x="0" y="0"/>
                <a:ext cx="57615410" cy="31248294"/>
              </a:xfrm>
              <a:custGeom>
                <a:avLst/>
                <a:gdLst/>
                <a:ahLst/>
                <a:cxnLst/>
                <a:rect l="l" t="t" r="r" b="b"/>
                <a:pathLst>
                  <a:path w="57615410" h="31248294">
                    <a:moveTo>
                      <a:pt x="57470632" y="31103512"/>
                    </a:moveTo>
                    <a:lnTo>
                      <a:pt x="57615410" y="31103512"/>
                    </a:lnTo>
                    <a:lnTo>
                      <a:pt x="57615410" y="31248294"/>
                    </a:lnTo>
                    <a:lnTo>
                      <a:pt x="57470632" y="31248294"/>
                    </a:lnTo>
                    <a:lnTo>
                      <a:pt x="57470632" y="31103512"/>
                    </a:lnTo>
                    <a:close/>
                    <a:moveTo>
                      <a:pt x="0" y="144780"/>
                    </a:moveTo>
                    <a:lnTo>
                      <a:pt x="144780" y="144780"/>
                    </a:lnTo>
                    <a:lnTo>
                      <a:pt x="144780" y="31103512"/>
                    </a:lnTo>
                    <a:lnTo>
                      <a:pt x="0" y="31103512"/>
                    </a:lnTo>
                    <a:lnTo>
                      <a:pt x="0" y="144780"/>
                    </a:lnTo>
                    <a:close/>
                    <a:moveTo>
                      <a:pt x="0" y="31103512"/>
                    </a:moveTo>
                    <a:lnTo>
                      <a:pt x="144780" y="31103512"/>
                    </a:lnTo>
                    <a:lnTo>
                      <a:pt x="144780" y="31248294"/>
                    </a:lnTo>
                    <a:lnTo>
                      <a:pt x="0" y="31248294"/>
                    </a:lnTo>
                    <a:lnTo>
                      <a:pt x="0" y="31103512"/>
                    </a:lnTo>
                    <a:close/>
                    <a:moveTo>
                      <a:pt x="57470632" y="144780"/>
                    </a:moveTo>
                    <a:lnTo>
                      <a:pt x="57615410" y="144780"/>
                    </a:lnTo>
                    <a:lnTo>
                      <a:pt x="57615410" y="31103512"/>
                    </a:lnTo>
                    <a:lnTo>
                      <a:pt x="57470632" y="31103512"/>
                    </a:lnTo>
                    <a:lnTo>
                      <a:pt x="57470632" y="144780"/>
                    </a:lnTo>
                    <a:close/>
                    <a:moveTo>
                      <a:pt x="144780" y="31103512"/>
                    </a:moveTo>
                    <a:lnTo>
                      <a:pt x="57470632" y="31103512"/>
                    </a:lnTo>
                    <a:lnTo>
                      <a:pt x="57470632" y="31248294"/>
                    </a:lnTo>
                    <a:lnTo>
                      <a:pt x="144780" y="31248294"/>
                    </a:lnTo>
                    <a:lnTo>
                      <a:pt x="144780" y="31103512"/>
                    </a:lnTo>
                    <a:close/>
                    <a:moveTo>
                      <a:pt x="57470632" y="0"/>
                    </a:moveTo>
                    <a:lnTo>
                      <a:pt x="57615410" y="0"/>
                    </a:lnTo>
                    <a:lnTo>
                      <a:pt x="57615410" y="144780"/>
                    </a:lnTo>
                    <a:lnTo>
                      <a:pt x="57470632" y="144780"/>
                    </a:lnTo>
                    <a:lnTo>
                      <a:pt x="57470632" y="0"/>
                    </a:lnTo>
                    <a:close/>
                    <a:moveTo>
                      <a:pt x="0" y="0"/>
                    </a:moveTo>
                    <a:lnTo>
                      <a:pt x="144780" y="0"/>
                    </a:lnTo>
                    <a:lnTo>
                      <a:pt x="144780" y="144780"/>
                    </a:lnTo>
                    <a:lnTo>
                      <a:pt x="0" y="144780"/>
                    </a:lnTo>
                    <a:lnTo>
                      <a:pt x="0" y="0"/>
                    </a:lnTo>
                    <a:close/>
                    <a:moveTo>
                      <a:pt x="144780" y="0"/>
                    </a:moveTo>
                    <a:lnTo>
                      <a:pt x="57470632" y="0"/>
                    </a:lnTo>
                    <a:lnTo>
                      <a:pt x="57470632" y="144780"/>
                    </a:lnTo>
                    <a:lnTo>
                      <a:pt x="144780" y="144780"/>
                    </a:lnTo>
                    <a:lnTo>
                      <a:pt x="144780" y="0"/>
                    </a:lnTo>
                    <a:close/>
                  </a:path>
                </a:pathLst>
              </a:custGeom>
              <a:grpFill/>
              <a:ln>
                <a:solidFill>
                  <a:schemeClr val="tx1"/>
                </a:solidFill>
              </a:ln>
            </p:spPr>
          </p:sp>
        </p:grpSp>
        <p:sp>
          <p:nvSpPr>
            <p:cNvPr id="13" name="TextBox 6">
              <a:extLst>
                <a:ext uri="{FF2B5EF4-FFF2-40B4-BE49-F238E27FC236}">
                  <a16:creationId xmlns:a16="http://schemas.microsoft.com/office/drawing/2014/main" id="{BFFCF282-C0EF-5B4F-83BE-DBE66184F4F4}"/>
                </a:ext>
              </a:extLst>
            </p:cNvPr>
            <p:cNvSpPr txBox="1"/>
            <p:nvPr/>
          </p:nvSpPr>
          <p:spPr>
            <a:xfrm>
              <a:off x="1822748" y="6515129"/>
              <a:ext cx="9111578" cy="738664"/>
            </a:xfrm>
            <a:prstGeom prst="rect">
              <a:avLst/>
            </a:prstGeom>
          </p:spPr>
          <p:txBody>
            <a:bodyPr wrap="square" lIns="0" tIns="0" rIns="0" bIns="0" rtlCol="0" anchor="t">
              <a:spAutoFit/>
            </a:bodyPr>
            <a:lstStyle/>
            <a:p>
              <a:pPr algn="ctr"/>
              <a:r>
                <a:rPr lang="en-US" sz="4800" b="1" dirty="0">
                  <a:solidFill>
                    <a:schemeClr val="accent2"/>
                  </a:solidFill>
                  <a:latin typeface="Cambria" panose="02040503050406030204" pitchFamily="18" charset="0"/>
                </a:rPr>
                <a:t>LAO ĐỘNG LÀ VINH QUANG</a:t>
              </a:r>
            </a:p>
          </p:txBody>
        </p:sp>
      </p:grpSp>
      <p:sp>
        <p:nvSpPr>
          <p:cNvPr id="14" name="Freeform 4">
            <a:extLst>
              <a:ext uri="{FF2B5EF4-FFF2-40B4-BE49-F238E27FC236}">
                <a16:creationId xmlns:a16="http://schemas.microsoft.com/office/drawing/2014/main" id="{B5FF51D1-0A53-F340-8375-B65DD5FCE91A}"/>
              </a:ext>
            </a:extLst>
          </p:cNvPr>
          <p:cNvSpPr/>
          <p:nvPr/>
        </p:nvSpPr>
        <p:spPr>
          <a:xfrm>
            <a:off x="340142" y="3429000"/>
            <a:ext cx="3338723" cy="3531435"/>
          </a:xfrm>
          <a:custGeom>
            <a:avLst/>
            <a:gdLst/>
            <a:ahLst/>
            <a:cxnLst/>
            <a:rect l="l" t="t" r="r" b="b"/>
            <a:pathLst>
              <a:path w="4114800" h="3826764">
                <a:moveTo>
                  <a:pt x="0" y="0"/>
                </a:moveTo>
                <a:lnTo>
                  <a:pt x="4114800" y="0"/>
                </a:lnTo>
                <a:lnTo>
                  <a:pt x="4114800" y="3826764"/>
                </a:lnTo>
                <a:lnTo>
                  <a:pt x="0" y="38267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6">
            <a:extLst>
              <a:ext uri="{FF2B5EF4-FFF2-40B4-BE49-F238E27FC236}">
                <a16:creationId xmlns:a16="http://schemas.microsoft.com/office/drawing/2014/main" id="{B24AFF25-E838-4546-929A-F429D0EBF5FA}"/>
              </a:ext>
            </a:extLst>
          </p:cNvPr>
          <p:cNvSpPr/>
          <p:nvPr/>
        </p:nvSpPr>
        <p:spPr>
          <a:xfrm>
            <a:off x="8516906" y="3474964"/>
            <a:ext cx="3530414" cy="3383036"/>
          </a:xfrm>
          <a:custGeom>
            <a:avLst/>
            <a:gdLst/>
            <a:ahLst/>
            <a:cxnLst/>
            <a:rect l="l" t="t" r="r" b="b"/>
            <a:pathLst>
              <a:path w="4114800" h="3368992">
                <a:moveTo>
                  <a:pt x="0" y="0"/>
                </a:moveTo>
                <a:lnTo>
                  <a:pt x="4114800" y="0"/>
                </a:lnTo>
                <a:lnTo>
                  <a:pt x="4114800" y="3368992"/>
                </a:lnTo>
                <a:lnTo>
                  <a:pt x="0" y="33689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VN" dirty="0"/>
          </a:p>
        </p:txBody>
      </p:sp>
      <p:sp>
        <p:nvSpPr>
          <p:cNvPr id="17" name="Freeform 3">
            <a:extLst>
              <a:ext uri="{FF2B5EF4-FFF2-40B4-BE49-F238E27FC236}">
                <a16:creationId xmlns:a16="http://schemas.microsoft.com/office/drawing/2014/main" id="{E0511DC1-1B21-CA44-B524-12BFE2A6DDFD}"/>
              </a:ext>
            </a:extLst>
          </p:cNvPr>
          <p:cNvSpPr/>
          <p:nvPr/>
        </p:nvSpPr>
        <p:spPr>
          <a:xfrm>
            <a:off x="3924754" y="3349005"/>
            <a:ext cx="4354911" cy="3611430"/>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137852551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097977">
            <a:off x="-2394212" y="-894991"/>
            <a:ext cx="6561378" cy="4115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8" name="Picture 7">
            <a:extLst>
              <a:ext uri="{FF2B5EF4-FFF2-40B4-BE49-F238E27FC236}">
                <a16:creationId xmlns:a16="http://schemas.microsoft.com/office/drawing/2014/main" id="{A22F6625-8359-934C-A08A-CBC464AD85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0345" y="772209"/>
            <a:ext cx="9474200" cy="3403600"/>
          </a:xfrm>
          <a:prstGeom prst="rect">
            <a:avLst/>
          </a:prstGeom>
        </p:spPr>
      </p:pic>
    </p:spTree>
    <p:extLst>
      <p:ext uri="{BB962C8B-B14F-4D97-AF65-F5344CB8AC3E}">
        <p14:creationId xmlns:p14="http://schemas.microsoft.com/office/powerpoint/2010/main" val="304452715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64E61-CC4F-DF46-84AA-C7AE84237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32" y="1101587"/>
            <a:ext cx="9220136" cy="4654826"/>
          </a:xfrm>
          <a:prstGeom prst="rect">
            <a:avLst/>
          </a:prstGeom>
        </p:spPr>
      </p:pic>
    </p:spTree>
    <p:extLst>
      <p:ext uri="{BB962C8B-B14F-4D97-AF65-F5344CB8AC3E}">
        <p14:creationId xmlns:p14="http://schemas.microsoft.com/office/powerpoint/2010/main" val="67273293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29" y="2163531"/>
            <a:ext cx="9922066" cy="1482695"/>
            <a:chOff x="1035432" y="1637371"/>
            <a:chExt cx="9922066"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53" name="Rectangle 52"/>
            <p:cNvSpPr/>
            <p:nvPr/>
          </p:nvSpPr>
          <p:spPr>
            <a:xfrm>
              <a:off x="1234502" y="1637371"/>
              <a:ext cx="952609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Hãy nêu các biểu hiện của việc yêu lao động</a:t>
              </a:r>
              <a:endParaRPr lang="en-US" sz="36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196077" y="4081380"/>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Vì sao cần phải yêu lao động?</a:t>
              </a:r>
              <a:endParaRPr lang="en-US" sz="3600" dirty="0">
                <a:solidFill>
                  <a:schemeClr val="tx1"/>
                </a:solidFill>
                <a:latin typeface="Cambria" panose="02040503050406030204" pitchFamily="18" charset="0"/>
              </a:endParaRPr>
            </a:p>
          </p:txBody>
        </p:sp>
      </p:grpSp>
      <p:sp>
        <p:nvSpPr>
          <p:cNvPr id="33" name="Freeform 6">
            <a:extLst>
              <a:ext uri="{FF2B5EF4-FFF2-40B4-BE49-F238E27FC236}">
                <a16:creationId xmlns:a16="http://schemas.microsoft.com/office/drawing/2014/main" id="{51459290-15C1-C34F-A374-F055A89D4815}"/>
              </a:ext>
            </a:extLst>
          </p:cNvPr>
          <p:cNvSpPr/>
          <p:nvPr/>
        </p:nvSpPr>
        <p:spPr>
          <a:xfrm>
            <a:off x="-5151" y="3926442"/>
            <a:ext cx="3044988" cy="3042716"/>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sp>
      <p:sp>
        <p:nvSpPr>
          <p:cNvPr id="34" name="Freeform 4">
            <a:extLst>
              <a:ext uri="{FF2B5EF4-FFF2-40B4-BE49-F238E27FC236}">
                <a16:creationId xmlns:a16="http://schemas.microsoft.com/office/drawing/2014/main" id="{FA51C94B-B87A-AA4C-9E8A-00F11B1FC3AC}"/>
              </a:ext>
            </a:extLst>
          </p:cNvPr>
          <p:cNvSpPr/>
          <p:nvPr/>
        </p:nvSpPr>
        <p:spPr>
          <a:xfrm>
            <a:off x="10105038" y="4909826"/>
            <a:ext cx="1572368" cy="187040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4" name="Picture 3"/>
          <p:cNvPicPr>
            <a:picLocks noChangeAspect="1"/>
          </p:cNvPicPr>
          <p:nvPr/>
        </p:nvPicPr>
        <p:blipFill>
          <a:blip r:embed="rId7"/>
          <a:stretch>
            <a:fillRect/>
          </a:stretch>
        </p:blipFill>
        <p:spPr>
          <a:xfrm>
            <a:off x="2954294" y="1013073"/>
            <a:ext cx="6084335" cy="1072989"/>
          </a:xfrm>
          <a:prstGeom prst="rect">
            <a:avLst/>
          </a:prstGeom>
        </p:spPr>
      </p:pic>
    </p:spTree>
    <p:extLst>
      <p:ext uri="{BB962C8B-B14F-4D97-AF65-F5344CB8AC3E}">
        <p14:creationId xmlns:p14="http://schemas.microsoft.com/office/powerpoint/2010/main" val="21285450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29" y="2003039"/>
            <a:ext cx="9922066" cy="1482695"/>
            <a:chOff x="1035432" y="1637371"/>
            <a:chExt cx="9922066"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952609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Hãy nêu các biểu hiện của việc yêu lao động</a:t>
              </a:r>
              <a:endParaRPr lang="en-US" sz="3200" dirty="0">
                <a:solidFill>
                  <a:schemeClr val="tx1"/>
                </a:solidFill>
                <a:latin typeface="Cambria" panose="02040503050406030204" pitchFamily="18" charset="0"/>
              </a:endParaRPr>
            </a:p>
          </p:txBody>
        </p:sp>
      </p:grpSp>
      <p:sp>
        <p:nvSpPr>
          <p:cNvPr id="4" name="TextBox 3">
            <a:extLst>
              <a:ext uri="{FF2B5EF4-FFF2-40B4-BE49-F238E27FC236}">
                <a16:creationId xmlns:a16="http://schemas.microsoft.com/office/drawing/2014/main" id="{4C970B79-3C8C-824F-A616-332DD9713CE5}"/>
              </a:ext>
            </a:extLst>
          </p:cNvPr>
          <p:cNvSpPr txBox="1"/>
          <p:nvPr/>
        </p:nvSpPr>
        <p:spPr>
          <a:xfrm>
            <a:off x="1807685" y="3675331"/>
            <a:ext cx="9391411" cy="2677656"/>
          </a:xfrm>
          <a:prstGeom prst="rect">
            <a:avLst/>
          </a:prstGeom>
          <a:noFill/>
        </p:spPr>
        <p:txBody>
          <a:bodyPr wrap="square" rtlCol="0">
            <a:spAutoFit/>
          </a:bodyPr>
          <a:lstStyle/>
          <a:p>
            <a:pPr algn="l"/>
            <a:r>
              <a:rPr lang="vi-VN" sz="2800" dirty="0">
                <a:solidFill>
                  <a:srgbClr val="000000"/>
                </a:solidFill>
                <a:latin typeface="Cambria" panose="02040503050406030204" pitchFamily="18" charset="0"/>
              </a:rPr>
              <a:t>- </a:t>
            </a:r>
            <a:r>
              <a:rPr lang="vi-VN" sz="2800" b="0" i="0" dirty="0">
                <a:solidFill>
                  <a:srgbClr val="000000"/>
                </a:solidFill>
                <a:effectLst/>
                <a:latin typeface="Cambria" panose="02040503050406030204" pitchFamily="18" charset="0"/>
              </a:rPr>
              <a:t>Chủ động lau bảng trước mỗi giờ học</a:t>
            </a:r>
          </a:p>
          <a:p>
            <a:pPr algn="l"/>
            <a:r>
              <a:rPr lang="vi-VN" sz="2800" dirty="0">
                <a:solidFill>
                  <a:srgbClr val="000000"/>
                </a:solidFill>
                <a:latin typeface="Cambria" panose="02040503050406030204" pitchFamily="18" charset="0"/>
              </a:rPr>
              <a:t>- </a:t>
            </a:r>
            <a:r>
              <a:rPr lang="vi-VN" sz="2800" b="0" i="0" dirty="0">
                <a:solidFill>
                  <a:srgbClr val="000000"/>
                </a:solidFill>
                <a:effectLst/>
                <a:latin typeface="Cambria" panose="02040503050406030204" pitchFamily="18" charset="0"/>
              </a:rPr>
              <a:t>Chăm sóc vườn rau</a:t>
            </a:r>
          </a:p>
          <a:p>
            <a:pPr algn="l"/>
            <a:r>
              <a:rPr lang="vi-VN" sz="2800" dirty="0">
                <a:solidFill>
                  <a:srgbClr val="000000"/>
                </a:solidFill>
                <a:latin typeface="Cambria" panose="02040503050406030204" pitchFamily="18" charset="0"/>
              </a:rPr>
              <a:t>-</a:t>
            </a:r>
            <a:r>
              <a:rPr lang="vi-VN" sz="2800" b="0" i="0" dirty="0">
                <a:solidFill>
                  <a:srgbClr val="000000"/>
                </a:solidFill>
                <a:effectLst/>
                <a:latin typeface="Cambria" panose="02040503050406030204" pitchFamily="18" charset="0"/>
              </a:rPr>
              <a:t> Giúp bố mẹ lau dọn nhà cửa</a:t>
            </a:r>
          </a:p>
          <a:p>
            <a:pPr algn="l"/>
            <a:r>
              <a:rPr lang="vi-VN" sz="2800" b="0" i="0" dirty="0">
                <a:solidFill>
                  <a:srgbClr val="000000"/>
                </a:solidFill>
                <a:effectLst/>
                <a:latin typeface="Cambria" panose="02040503050406030204" pitchFamily="18" charset="0"/>
              </a:rPr>
              <a:t>- Chủ động tham gia dọn vệ sinh làng xóm</a:t>
            </a:r>
          </a:p>
          <a:p>
            <a:pPr algn="l"/>
            <a:r>
              <a:rPr lang="vi-VN" sz="2800" b="0" i="0" dirty="0">
                <a:solidFill>
                  <a:srgbClr val="000000"/>
                </a:solidFill>
                <a:effectLst/>
                <a:latin typeface="Cambria" panose="02040503050406030204" pitchFamily="18" charset="0"/>
              </a:rPr>
              <a:t>- Gấp gọn chăn màn khi ngủ dậy</a:t>
            </a:r>
          </a:p>
          <a:p>
            <a:pPr algn="l"/>
            <a:r>
              <a:rPr lang="vi-VN" sz="2800" b="0" i="0" dirty="0">
                <a:solidFill>
                  <a:srgbClr val="000000"/>
                </a:solidFill>
                <a:effectLst/>
                <a:latin typeface="Cambria" panose="02040503050406030204" pitchFamily="18" charset="0"/>
              </a:rPr>
              <a:t>- Dọn dẹp đồ chơi và sắp xếp gọn gàng sau khi chơi</a:t>
            </a:r>
            <a:r>
              <a:rPr lang="vi-VN" sz="2800" dirty="0">
                <a:solidFill>
                  <a:srgbClr val="000000"/>
                </a:solidFill>
                <a:latin typeface="Cambria" panose="02040503050406030204" pitchFamily="18" charset="0"/>
              </a:rPr>
              <a:t>,…</a:t>
            </a:r>
            <a:endParaRPr lang="vi-VN" sz="2800" b="0" i="0" dirty="0">
              <a:solidFill>
                <a:srgbClr val="000000"/>
              </a:solidFill>
              <a:effectLst/>
              <a:latin typeface="Cambria" panose="02040503050406030204" pitchFamily="18" charset="0"/>
            </a:endParaRPr>
          </a:p>
        </p:txBody>
      </p:sp>
      <p:sp>
        <p:nvSpPr>
          <p:cNvPr id="14" name="Freeform 2">
            <a:extLst>
              <a:ext uri="{FF2B5EF4-FFF2-40B4-BE49-F238E27FC236}">
                <a16:creationId xmlns:a16="http://schemas.microsoft.com/office/drawing/2014/main" id="{EE6591F0-69FE-CE44-9891-725584641FDD}"/>
              </a:ext>
            </a:extLst>
          </p:cNvPr>
          <p:cNvSpPr/>
          <p:nvPr/>
        </p:nvSpPr>
        <p:spPr>
          <a:xfrm>
            <a:off x="10328116" y="3889030"/>
            <a:ext cx="1863884" cy="2968970"/>
          </a:xfrm>
          <a:custGeom>
            <a:avLst/>
            <a:gdLst/>
            <a:ahLst/>
            <a:cxnLst/>
            <a:rect l="l" t="t" r="r" b="b"/>
            <a:pathLst>
              <a:path w="2386584" h="4114800">
                <a:moveTo>
                  <a:pt x="0" y="0"/>
                </a:moveTo>
                <a:lnTo>
                  <a:pt x="2386584" y="0"/>
                </a:lnTo>
                <a:lnTo>
                  <a:pt x="238658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4">
            <a:extLst>
              <a:ext uri="{FF2B5EF4-FFF2-40B4-BE49-F238E27FC236}">
                <a16:creationId xmlns:a16="http://schemas.microsoft.com/office/drawing/2014/main" id="{66432874-967C-5146-B44F-26B95523BD5A}"/>
              </a:ext>
            </a:extLst>
          </p:cNvPr>
          <p:cNvSpPr/>
          <p:nvPr/>
        </p:nvSpPr>
        <p:spPr>
          <a:xfrm>
            <a:off x="249245" y="4909826"/>
            <a:ext cx="1572368" cy="187040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1" name="Picture 10"/>
          <p:cNvPicPr>
            <a:picLocks noChangeAspect="1"/>
          </p:cNvPicPr>
          <p:nvPr/>
        </p:nvPicPr>
        <p:blipFill>
          <a:blip r:embed="rId8"/>
          <a:stretch>
            <a:fillRect/>
          </a:stretch>
        </p:blipFill>
        <p:spPr>
          <a:xfrm>
            <a:off x="2954294" y="948853"/>
            <a:ext cx="6084335" cy="1072989"/>
          </a:xfrm>
          <a:prstGeom prst="rect">
            <a:avLst/>
          </a:prstGeom>
        </p:spPr>
      </p:pic>
    </p:spTree>
    <p:extLst>
      <p:ext uri="{BB962C8B-B14F-4D97-AF65-F5344CB8AC3E}">
        <p14:creationId xmlns:p14="http://schemas.microsoft.com/office/powerpoint/2010/main" val="208222105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29" name="Group 28">
            <a:extLst>
              <a:ext uri="{FF2B5EF4-FFF2-40B4-BE49-F238E27FC236}">
                <a16:creationId xmlns:a16="http://schemas.microsoft.com/office/drawing/2014/main" id="{F3B5D189-C791-CC43-A4B8-F4B682F7F498}"/>
              </a:ext>
            </a:extLst>
          </p:cNvPr>
          <p:cNvGrpSpPr/>
          <p:nvPr/>
        </p:nvGrpSpPr>
        <p:grpSpPr>
          <a:xfrm>
            <a:off x="1233416" y="2144728"/>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Vì sao cần phải yêu lao động?</a:t>
              </a:r>
              <a:endParaRPr lang="en-US" sz="3200" dirty="0">
                <a:solidFill>
                  <a:schemeClr val="tx1"/>
                </a:solidFill>
                <a:latin typeface="Cambria" panose="02040503050406030204" pitchFamily="18" charset="0"/>
              </a:endParaRPr>
            </a:p>
          </p:txBody>
        </p:sp>
      </p:grpSp>
      <p:sp>
        <p:nvSpPr>
          <p:cNvPr id="4" name="TextBox 3">
            <a:extLst>
              <a:ext uri="{FF2B5EF4-FFF2-40B4-BE49-F238E27FC236}">
                <a16:creationId xmlns:a16="http://schemas.microsoft.com/office/drawing/2014/main" id="{1F6B2E43-1840-8549-8425-489FBA563123}"/>
              </a:ext>
            </a:extLst>
          </p:cNvPr>
          <p:cNvSpPr txBox="1"/>
          <p:nvPr/>
        </p:nvSpPr>
        <p:spPr>
          <a:xfrm>
            <a:off x="1432486" y="3828841"/>
            <a:ext cx="9181477" cy="2554545"/>
          </a:xfrm>
          <a:prstGeom prst="rect">
            <a:avLst/>
          </a:prstGeom>
          <a:noFill/>
        </p:spPr>
        <p:txBody>
          <a:bodyPr wrap="square" rtlCol="0">
            <a:spAutoFit/>
          </a:bodyPr>
          <a:lstStyle/>
          <a:p>
            <a:pPr marL="457200" indent="-457200">
              <a:buFont typeface="Arial" panose="020B0604020202020204" pitchFamily="34" charset="0"/>
              <a:buChar char="•"/>
            </a:pPr>
            <a:r>
              <a:rPr lang="vi-VN" sz="3200" dirty="0">
                <a:latin typeface="Cambria" panose="02040503050406030204" pitchFamily="18" charset="0"/>
              </a:rPr>
              <a:t>Lao động giúp bản thân cảm thấy mình được đóng góp cho gia đình, xã hội</a:t>
            </a:r>
          </a:p>
          <a:p>
            <a:pPr marL="457200" indent="-457200">
              <a:buFont typeface="Arial" panose="020B0604020202020204" pitchFamily="34" charset="0"/>
              <a:buChar char="•"/>
            </a:pPr>
            <a:r>
              <a:rPr lang="vi-VN" sz="3200" dirty="0">
                <a:latin typeface="Cambria" panose="02040503050406030204" pitchFamily="18" charset="0"/>
              </a:rPr>
              <a:t>Giúp bố mẹ đỡ vất vả</a:t>
            </a:r>
          </a:p>
          <a:p>
            <a:pPr marL="457200" indent="-457200">
              <a:buFont typeface="Arial" panose="020B0604020202020204" pitchFamily="34" charset="0"/>
              <a:buChar char="•"/>
            </a:pPr>
            <a:r>
              <a:rPr lang="vi-VN" sz="3200" dirty="0">
                <a:latin typeface="Cambria" panose="02040503050406030204" pitchFamily="18" charset="0"/>
              </a:rPr>
              <a:t>Giúp mình cảm thấy trân trọng, yêu quý những người lao động hơn</a:t>
            </a:r>
            <a:endParaRPr lang="en-VN" sz="3200" dirty="0">
              <a:latin typeface="Cambria" panose="02040503050406030204" pitchFamily="18" charset="0"/>
            </a:endParaRPr>
          </a:p>
        </p:txBody>
      </p:sp>
      <p:sp>
        <p:nvSpPr>
          <p:cNvPr id="14" name="Freeform 7">
            <a:extLst>
              <a:ext uri="{FF2B5EF4-FFF2-40B4-BE49-F238E27FC236}">
                <a16:creationId xmlns:a16="http://schemas.microsoft.com/office/drawing/2014/main" id="{1425601B-E680-C945-9734-F5501E58BE4F}"/>
              </a:ext>
            </a:extLst>
          </p:cNvPr>
          <p:cNvSpPr/>
          <p:nvPr/>
        </p:nvSpPr>
        <p:spPr>
          <a:xfrm rot="130243">
            <a:off x="10154199" y="4462228"/>
            <a:ext cx="2169764" cy="2636906"/>
          </a:xfrm>
          <a:custGeom>
            <a:avLst/>
            <a:gdLst/>
            <a:ahLst/>
            <a:cxnLst/>
            <a:rect l="l" t="t" r="r" b="b"/>
            <a:pathLst>
              <a:path w="5302194" h="6558680">
                <a:moveTo>
                  <a:pt x="0" y="0"/>
                </a:moveTo>
                <a:lnTo>
                  <a:pt x="5302194" y="0"/>
                </a:lnTo>
                <a:lnTo>
                  <a:pt x="5302194" y="6558680"/>
                </a:lnTo>
                <a:lnTo>
                  <a:pt x="0" y="655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0" name="Picture 9"/>
          <p:cNvPicPr>
            <a:picLocks noChangeAspect="1"/>
          </p:cNvPicPr>
          <p:nvPr/>
        </p:nvPicPr>
        <p:blipFill>
          <a:blip r:embed="rId6"/>
          <a:stretch>
            <a:fillRect/>
          </a:stretch>
        </p:blipFill>
        <p:spPr>
          <a:xfrm>
            <a:off x="2954294" y="1013073"/>
            <a:ext cx="6084335" cy="1072989"/>
          </a:xfrm>
          <a:prstGeom prst="rect">
            <a:avLst/>
          </a:prstGeom>
        </p:spPr>
      </p:pic>
    </p:spTree>
    <p:extLst>
      <p:ext uri="{BB962C8B-B14F-4D97-AF65-F5344CB8AC3E}">
        <p14:creationId xmlns:p14="http://schemas.microsoft.com/office/powerpoint/2010/main" val="332371804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393911-B795-E446-A219-815C1C54756D}"/>
              </a:ext>
            </a:extLst>
          </p:cNvPr>
          <p:cNvPicPr>
            <a:picLocks noChangeAspect="1"/>
          </p:cNvPicPr>
          <p:nvPr/>
        </p:nvPicPr>
        <p:blipFill>
          <a:blip r:embed="rId3"/>
          <a:stretch>
            <a:fillRect/>
          </a:stretch>
        </p:blipFill>
        <p:spPr>
          <a:xfrm>
            <a:off x="2527300" y="831850"/>
            <a:ext cx="7137400" cy="5194300"/>
          </a:xfrm>
          <a:prstGeom prst="rect">
            <a:avLst/>
          </a:prstGeom>
        </p:spPr>
      </p:pic>
    </p:spTree>
    <p:extLst>
      <p:ext uri="{BB962C8B-B14F-4D97-AF65-F5344CB8AC3E}">
        <p14:creationId xmlns:p14="http://schemas.microsoft.com/office/powerpoint/2010/main" val="608392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604952"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32" y="1637371"/>
            <a:ext cx="4629787" cy="1482695"/>
            <a:chOff x="1035432" y="1637371"/>
            <a:chExt cx="4629787"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629787"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a. Lười lao động là đáng chê cười</a:t>
              </a:r>
              <a:r>
                <a:rPr lang="en-US" sz="320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58172840-B862-D444-A37C-475C8A0CEF3A}"/>
              </a:ext>
            </a:extLst>
          </p:cNvPr>
          <p:cNvGrpSpPr/>
          <p:nvPr/>
        </p:nvGrpSpPr>
        <p:grpSpPr>
          <a:xfrm>
            <a:off x="6130811" y="1651092"/>
            <a:ext cx="4629787" cy="1463892"/>
            <a:chOff x="6130811" y="1651092"/>
            <a:chExt cx="4629787" cy="1463892"/>
          </a:xfrm>
        </p:grpSpPr>
        <p:sp>
          <p:nvSpPr>
            <p:cNvPr id="22" name="Rounded Rectangle 21">
              <a:extLst>
                <a:ext uri="{FF2B5EF4-FFF2-40B4-BE49-F238E27FC236}">
                  <a16:creationId xmlns:a16="http://schemas.microsoft.com/office/drawing/2014/main" id="{6CD9271A-5C63-6E4C-8C56-E328003BD10D}"/>
                </a:ext>
              </a:extLst>
            </p:cNvPr>
            <p:cNvSpPr/>
            <p:nvPr/>
          </p:nvSpPr>
          <p:spPr>
            <a:xfrm>
              <a:off x="6130811" y="1651092"/>
              <a:ext cx="4629787" cy="146389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5" name="Rectangle 54">
              <a:extLst>
                <a:ext uri="{FF2B5EF4-FFF2-40B4-BE49-F238E27FC236}">
                  <a16:creationId xmlns:a16="http://schemas.microsoft.com/office/drawing/2014/main" id="{35E65F50-334B-2D45-AB23-D8EAA472C416}"/>
                </a:ext>
              </a:extLst>
            </p:cNvPr>
            <p:cNvSpPr/>
            <p:nvPr/>
          </p:nvSpPr>
          <p:spPr>
            <a:xfrm>
              <a:off x="6492264" y="1726891"/>
              <a:ext cx="3906880"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b. Chỉ người nghèo mới phải lao động</a:t>
              </a:r>
              <a:r>
                <a:rPr lang="en-US" sz="3200" b="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3" name="Group 22">
            <a:extLst>
              <a:ext uri="{FF2B5EF4-FFF2-40B4-BE49-F238E27FC236}">
                <a16:creationId xmlns:a16="http://schemas.microsoft.com/office/drawing/2014/main" id="{3BDF88E4-B90A-334C-90B6-928DB824BD18}"/>
              </a:ext>
            </a:extLst>
          </p:cNvPr>
          <p:cNvGrpSpPr/>
          <p:nvPr/>
        </p:nvGrpSpPr>
        <p:grpSpPr>
          <a:xfrm>
            <a:off x="1035432" y="3325561"/>
            <a:ext cx="4629787" cy="1482695"/>
            <a:chOff x="1035432" y="1637371"/>
            <a:chExt cx="4629787" cy="1482695"/>
          </a:xfrm>
        </p:grpSpPr>
        <p:sp>
          <p:nvSpPr>
            <p:cNvPr id="24" name="Rounded Rectangle 23">
              <a:extLst>
                <a:ext uri="{FF2B5EF4-FFF2-40B4-BE49-F238E27FC236}">
                  <a16:creationId xmlns:a16="http://schemas.microsoft.com/office/drawing/2014/main" id="{7081BDFE-1423-DC44-9759-FEE4CC0B1EBD}"/>
                </a:ext>
              </a:extLst>
            </p:cNvPr>
            <p:cNvSpPr/>
            <p:nvPr/>
          </p:nvSpPr>
          <p:spPr>
            <a:xfrm>
              <a:off x="1035432" y="1656174"/>
              <a:ext cx="462978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9E761D0C-351C-B046-B50A-342AB3132D63}"/>
                </a:ext>
              </a:extLst>
            </p:cNvPr>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mbria" panose="02040503050406030204" pitchFamily="18" charset="0"/>
                </a:rPr>
                <a:t>c</a:t>
              </a:r>
              <a:r>
                <a:rPr lang="vi-VN" sz="3200" i="0" dirty="0">
                  <a:solidFill>
                    <a:schemeClr val="tx1"/>
                  </a:solidFill>
                  <a:effectLst/>
                  <a:latin typeface="Cambria" panose="02040503050406030204" pitchFamily="18" charset="0"/>
                </a:rPr>
                <a:t>. Lao động đem lại cho con người niềm vui</a:t>
              </a:r>
              <a:r>
                <a:rPr lang="en-US" sz="320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26" name="Group 25">
            <a:extLst>
              <a:ext uri="{FF2B5EF4-FFF2-40B4-BE49-F238E27FC236}">
                <a16:creationId xmlns:a16="http://schemas.microsoft.com/office/drawing/2014/main" id="{0DB17DEF-99D8-2E42-BAF5-6095E1F0BFCD}"/>
              </a:ext>
            </a:extLst>
          </p:cNvPr>
          <p:cNvGrpSpPr/>
          <p:nvPr/>
        </p:nvGrpSpPr>
        <p:grpSpPr>
          <a:xfrm>
            <a:off x="6130811" y="3325561"/>
            <a:ext cx="4629787" cy="1463892"/>
            <a:chOff x="6130811" y="1651092"/>
            <a:chExt cx="4629787" cy="1463892"/>
          </a:xfrm>
        </p:grpSpPr>
        <p:sp>
          <p:nvSpPr>
            <p:cNvPr id="27" name="Rounded Rectangle 26">
              <a:extLst>
                <a:ext uri="{FF2B5EF4-FFF2-40B4-BE49-F238E27FC236}">
                  <a16:creationId xmlns:a16="http://schemas.microsoft.com/office/drawing/2014/main" id="{86CE4A96-1A35-244C-B7B8-DA31412D1CB2}"/>
                </a:ext>
              </a:extLst>
            </p:cNvPr>
            <p:cNvSpPr/>
            <p:nvPr/>
          </p:nvSpPr>
          <p:spPr>
            <a:xfrm>
              <a:off x="6130811" y="1651092"/>
              <a:ext cx="4629787" cy="1463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Rectangle 27">
              <a:extLst>
                <a:ext uri="{FF2B5EF4-FFF2-40B4-BE49-F238E27FC236}">
                  <a16:creationId xmlns:a16="http://schemas.microsoft.com/office/drawing/2014/main" id="{661D5396-0DA0-F74E-9675-76228C73151B}"/>
                </a:ext>
              </a:extLst>
            </p:cNvPr>
            <p:cNvSpPr/>
            <p:nvPr/>
          </p:nvSpPr>
          <p:spPr>
            <a:xfrm>
              <a:off x="6492264" y="1726891"/>
              <a:ext cx="4268334"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d. Cần quý trọng những </a:t>
              </a:r>
              <a:r>
                <a:rPr lang="vi-VN" sz="3200" dirty="0">
                  <a:solidFill>
                    <a:schemeClr val="tx1"/>
                  </a:solidFill>
                  <a:latin typeface="Cambria" panose="02040503050406030204" pitchFamily="18" charset="0"/>
                </a:rPr>
                <a:t>người yêu </a:t>
              </a:r>
              <a:r>
                <a:rPr lang="vi-VN" sz="3200" b="0" i="0" dirty="0">
                  <a:solidFill>
                    <a:schemeClr val="tx1"/>
                  </a:solidFill>
                  <a:effectLst/>
                  <a:latin typeface="Cambria" panose="02040503050406030204" pitchFamily="18" charset="0"/>
                </a:rPr>
                <a:t>lao động</a:t>
              </a:r>
              <a:r>
                <a:rPr lang="en-US" sz="3200" b="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035431" y="4953685"/>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e. Trẻ em có bổn phận làm những việc phù hợp với khả năng</a:t>
              </a:r>
              <a:r>
                <a:rPr lang="en-US" sz="320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99368969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par>
                          <p:cTn id="26" fill="hold">
                            <p:stCondLst>
                              <p:cond delay="1500"/>
                            </p:stCondLst>
                            <p:childTnLst>
                              <p:par>
                                <p:cTn id="27" presetID="14" presetClass="entr" presetSubtype="1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par>
                          <p:cTn id="30" fill="hold">
                            <p:stCondLst>
                              <p:cond delay="2000"/>
                            </p:stCondLst>
                            <p:childTnLst>
                              <p:par>
                                <p:cTn id="31" presetID="14" presetClass="entr" presetSubtype="1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349437"/>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771902" y="2038354"/>
            <a:ext cx="4629787" cy="1482695"/>
            <a:chOff x="1035432" y="1637371"/>
            <a:chExt cx="4629787"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629787"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a. Lười lao động là đáng chê cười</a:t>
              </a:r>
              <a:endParaRPr lang="en-US" sz="3200"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58172840-B862-D444-A37C-475C8A0CEF3A}"/>
              </a:ext>
            </a:extLst>
          </p:cNvPr>
          <p:cNvGrpSpPr/>
          <p:nvPr/>
        </p:nvGrpSpPr>
        <p:grpSpPr>
          <a:xfrm>
            <a:off x="771902" y="4189199"/>
            <a:ext cx="4629787" cy="1463892"/>
            <a:chOff x="6130811" y="1651092"/>
            <a:chExt cx="4629787" cy="1463892"/>
          </a:xfrm>
        </p:grpSpPr>
        <p:sp>
          <p:nvSpPr>
            <p:cNvPr id="22" name="Rounded Rectangle 21">
              <a:extLst>
                <a:ext uri="{FF2B5EF4-FFF2-40B4-BE49-F238E27FC236}">
                  <a16:creationId xmlns:a16="http://schemas.microsoft.com/office/drawing/2014/main" id="{6CD9271A-5C63-6E4C-8C56-E328003BD10D}"/>
                </a:ext>
              </a:extLst>
            </p:cNvPr>
            <p:cNvSpPr/>
            <p:nvPr/>
          </p:nvSpPr>
          <p:spPr>
            <a:xfrm>
              <a:off x="6130811" y="1651092"/>
              <a:ext cx="4629787" cy="146389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5" name="Rectangle 54">
              <a:extLst>
                <a:ext uri="{FF2B5EF4-FFF2-40B4-BE49-F238E27FC236}">
                  <a16:creationId xmlns:a16="http://schemas.microsoft.com/office/drawing/2014/main" id="{35E65F50-334B-2D45-AB23-D8EAA472C416}"/>
                </a:ext>
              </a:extLst>
            </p:cNvPr>
            <p:cNvSpPr/>
            <p:nvPr/>
          </p:nvSpPr>
          <p:spPr>
            <a:xfrm>
              <a:off x="6492264" y="1726891"/>
              <a:ext cx="3906880"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b. Chỉ người nghèo mới phải lao động</a:t>
              </a:r>
              <a:endParaRPr lang="en-US" sz="3200" dirty="0">
                <a:solidFill>
                  <a:schemeClr val="tx1"/>
                </a:solidFill>
                <a:latin typeface="Cambria" panose="02040503050406030204" pitchFamily="18" charset="0"/>
              </a:endParaRPr>
            </a:p>
          </p:txBody>
        </p:sp>
      </p:gr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sp>
        <p:nvSpPr>
          <p:cNvPr id="5" name="TextBox 4">
            <a:extLst>
              <a:ext uri="{FF2B5EF4-FFF2-40B4-BE49-F238E27FC236}">
                <a16:creationId xmlns:a16="http://schemas.microsoft.com/office/drawing/2014/main" id="{9BB76B64-C311-0141-BBA8-0F2C2D208FC4}"/>
              </a:ext>
            </a:extLst>
          </p:cNvPr>
          <p:cNvSpPr txBox="1"/>
          <p:nvPr/>
        </p:nvSpPr>
        <p:spPr>
          <a:xfrm>
            <a:off x="5551663" y="2131127"/>
            <a:ext cx="6119289" cy="1200329"/>
          </a:xfrm>
          <a:prstGeom prst="rect">
            <a:avLst/>
          </a:prstGeom>
          <a:noFill/>
        </p:spPr>
        <p:txBody>
          <a:bodyPr wrap="square" rtlCol="0">
            <a:spAutoFit/>
          </a:bodyPr>
          <a:lstStyle/>
          <a:p>
            <a:r>
              <a:rPr lang="vi-VN" sz="3600" dirty="0">
                <a:solidFill>
                  <a:srgbClr val="C00000"/>
                </a:solidFill>
                <a:latin typeface="Cambria" panose="02040503050406030204" pitchFamily="18" charset="0"/>
              </a:rPr>
              <a:t>ĐÚNG. </a:t>
            </a:r>
            <a:r>
              <a:rPr lang="vi-VN" sz="3600" dirty="0">
                <a:latin typeface="Cambria" panose="02040503050406030204" pitchFamily="18" charset="0"/>
              </a:rPr>
              <a:t>B</a:t>
            </a:r>
            <a:r>
              <a:rPr lang="vi-VN" sz="3600" b="0" i="0" dirty="0">
                <a:effectLst/>
                <a:latin typeface="Cambria" panose="02040503050406030204" pitchFamily="18" charset="0"/>
              </a:rPr>
              <a:t>ởi vì con người đều phải có nghĩa vụ lao động. </a:t>
            </a:r>
            <a:endParaRPr lang="en-VN" sz="3600" dirty="0">
              <a:latin typeface="Cambria" panose="02040503050406030204" pitchFamily="18" charset="0"/>
            </a:endParaRPr>
          </a:p>
        </p:txBody>
      </p:sp>
      <p:sp>
        <p:nvSpPr>
          <p:cNvPr id="33" name="TextBox 32">
            <a:extLst>
              <a:ext uri="{FF2B5EF4-FFF2-40B4-BE49-F238E27FC236}">
                <a16:creationId xmlns:a16="http://schemas.microsoft.com/office/drawing/2014/main" id="{98D6C46B-2D9B-A749-81F8-39FF1226556E}"/>
              </a:ext>
            </a:extLst>
          </p:cNvPr>
          <p:cNvSpPr txBox="1"/>
          <p:nvPr/>
        </p:nvSpPr>
        <p:spPr>
          <a:xfrm>
            <a:off x="5502570" y="4063090"/>
            <a:ext cx="6018408" cy="2308324"/>
          </a:xfrm>
          <a:prstGeom prst="rect">
            <a:avLst/>
          </a:prstGeom>
          <a:noFill/>
        </p:spPr>
        <p:txBody>
          <a:bodyPr wrap="square" rtlCol="0">
            <a:spAutoFit/>
          </a:bodyPr>
          <a:lstStyle/>
          <a:p>
            <a:r>
              <a:rPr lang="en-US" sz="3600" b="0" i="0" dirty="0">
                <a:solidFill>
                  <a:srgbClr val="C00000"/>
                </a:solidFill>
                <a:effectLst/>
                <a:latin typeface="Cambria" panose="02040503050406030204" pitchFamily="18" charset="0"/>
              </a:rPr>
              <a:t>KHÔNG ĐÚNG.</a:t>
            </a:r>
            <a:r>
              <a:rPr lang="en-US" sz="3600" b="0" i="0" dirty="0">
                <a:effectLst/>
                <a:latin typeface="Cambria" panose="02040503050406030204" pitchFamily="18" charset="0"/>
              </a:rPr>
              <a:t> </a:t>
            </a:r>
            <a:r>
              <a:rPr lang="en-US" sz="3600" dirty="0" err="1">
                <a:latin typeface="Cambria" panose="02040503050406030204" pitchFamily="18" charset="0"/>
              </a:rPr>
              <a:t>B</a:t>
            </a:r>
            <a:r>
              <a:rPr lang="en-US" sz="3600" b="0" i="0" dirty="0" err="1">
                <a:effectLst/>
                <a:latin typeface="Cambria" panose="02040503050406030204" pitchFamily="18" charset="0"/>
              </a:rPr>
              <a:t>ởi</a:t>
            </a:r>
            <a:r>
              <a:rPr lang="en-US" sz="3600" b="0" i="0" dirty="0">
                <a:effectLst/>
                <a:latin typeface="Cambria" panose="02040503050406030204" pitchFamily="18" charset="0"/>
              </a:rPr>
              <a:t>  </a:t>
            </a:r>
            <a:r>
              <a:rPr lang="en-US" sz="3600" b="0" i="0" dirty="0" err="1">
                <a:effectLst/>
                <a:latin typeface="Cambria" panose="02040503050406030204" pitchFamily="18" charset="0"/>
              </a:rPr>
              <a:t>vì</a:t>
            </a:r>
            <a:r>
              <a:rPr lang="en-US" sz="3600" b="0" i="0" dirty="0">
                <a:effectLst/>
                <a:latin typeface="Cambria" panose="02040503050406030204" pitchFamily="18" charset="0"/>
              </a:rPr>
              <a:t> </a:t>
            </a:r>
            <a:r>
              <a:rPr lang="en-US" sz="3600" b="0" i="0" dirty="0" err="1">
                <a:effectLst/>
                <a:latin typeface="Cambria" panose="02040503050406030204" pitchFamily="18" charset="0"/>
              </a:rPr>
              <a:t>bất</a:t>
            </a:r>
            <a:r>
              <a:rPr lang="en-US" sz="3600" b="0" i="0" dirty="0">
                <a:effectLst/>
                <a:latin typeface="Cambria" panose="02040503050406030204" pitchFamily="18" charset="0"/>
              </a:rPr>
              <a:t> </a:t>
            </a:r>
            <a:r>
              <a:rPr lang="en-US" sz="3600" b="0" i="0" dirty="0" err="1">
                <a:effectLst/>
                <a:latin typeface="Cambria" panose="02040503050406030204" pitchFamily="18" charset="0"/>
              </a:rPr>
              <a:t>kể</a:t>
            </a:r>
            <a:r>
              <a:rPr lang="en-US" sz="3600" b="0" i="0" dirty="0">
                <a:effectLst/>
                <a:latin typeface="Cambria" panose="02040503050406030204" pitchFamily="18" charset="0"/>
              </a:rPr>
              <a:t> ai </a:t>
            </a:r>
            <a:r>
              <a:rPr lang="en-US" sz="3600" b="0" i="0" dirty="0" err="1">
                <a:effectLst/>
                <a:latin typeface="Cambria" panose="02040503050406030204" pitchFamily="18" charset="0"/>
              </a:rPr>
              <a:t>cũng</a:t>
            </a:r>
            <a:r>
              <a:rPr lang="en-US" sz="3600" b="0" i="0" dirty="0">
                <a:effectLst/>
                <a:latin typeface="Cambria" panose="02040503050406030204" pitchFamily="18" charset="0"/>
              </a:rPr>
              <a:t> </a:t>
            </a:r>
            <a:r>
              <a:rPr lang="en-US" sz="3600" b="0" i="0" dirty="0" err="1">
                <a:effectLst/>
                <a:latin typeface="Cambria" panose="02040503050406030204" pitchFamily="18" charset="0"/>
              </a:rPr>
              <a:t>phải</a:t>
            </a:r>
            <a:r>
              <a:rPr lang="en-US" sz="3600" b="0" i="0" dirty="0">
                <a:effectLst/>
                <a:latin typeface="Cambria" panose="02040503050406030204" pitchFamily="18" charset="0"/>
              </a:rPr>
              <a:t> lao </a:t>
            </a:r>
            <a:r>
              <a:rPr lang="en-US" sz="3600" b="0" i="0" dirty="0" err="1">
                <a:effectLst/>
                <a:latin typeface="Cambria" panose="02040503050406030204" pitchFamily="18" charset="0"/>
              </a:rPr>
              <a:t>động</a:t>
            </a:r>
            <a:r>
              <a:rPr lang="en-US" sz="3600" b="0" i="0" dirty="0">
                <a:effectLst/>
                <a:latin typeface="Cambria" panose="02040503050406030204" pitchFamily="18" charset="0"/>
              </a:rPr>
              <a:t>, </a:t>
            </a:r>
            <a:r>
              <a:rPr lang="en-US" sz="3600" b="0" i="0" dirty="0" err="1">
                <a:effectLst/>
                <a:latin typeface="Cambria" panose="02040503050406030204" pitchFamily="18" charset="0"/>
              </a:rPr>
              <a:t>không</a:t>
            </a:r>
            <a:r>
              <a:rPr lang="en-US" sz="3600" b="0" i="0" dirty="0">
                <a:effectLst/>
                <a:latin typeface="Cambria" panose="02040503050406030204" pitchFamily="18" charset="0"/>
              </a:rPr>
              <a:t> </a:t>
            </a:r>
            <a:r>
              <a:rPr lang="en-US" sz="3600" b="0" i="0" dirty="0" err="1">
                <a:effectLst/>
                <a:latin typeface="Cambria" panose="02040503050406030204" pitchFamily="18" charset="0"/>
              </a:rPr>
              <a:t>phân</a:t>
            </a:r>
            <a:r>
              <a:rPr lang="en-US" sz="3600" b="0" i="0" dirty="0">
                <a:effectLst/>
                <a:latin typeface="Cambria" panose="02040503050406030204" pitchFamily="18" charset="0"/>
              </a:rPr>
              <a:t> </a:t>
            </a:r>
            <a:r>
              <a:rPr lang="en-US" sz="3600" b="0" i="0" dirty="0" err="1">
                <a:effectLst/>
                <a:latin typeface="Cambria" panose="02040503050406030204" pitchFamily="18" charset="0"/>
              </a:rPr>
              <a:t>biệt</a:t>
            </a:r>
            <a:r>
              <a:rPr lang="en-US" sz="3600" b="0" i="0" dirty="0">
                <a:effectLst/>
                <a:latin typeface="Cambria" panose="02040503050406030204" pitchFamily="18" charset="0"/>
              </a:rPr>
              <a:t> </a:t>
            </a:r>
            <a:r>
              <a:rPr lang="en-US" sz="3600" b="0" i="0" dirty="0" err="1">
                <a:effectLst/>
                <a:latin typeface="Cambria" panose="02040503050406030204" pitchFamily="18" charset="0"/>
              </a:rPr>
              <a:t>tầng</a:t>
            </a:r>
            <a:r>
              <a:rPr lang="en-US" sz="3600" b="0" i="0" dirty="0">
                <a:effectLst/>
                <a:latin typeface="Cambria" panose="02040503050406030204" pitchFamily="18" charset="0"/>
              </a:rPr>
              <a:t> </a:t>
            </a:r>
            <a:r>
              <a:rPr lang="en-US" sz="3600" b="0" i="0" dirty="0" err="1">
                <a:effectLst/>
                <a:latin typeface="Cambria" panose="02040503050406030204" pitchFamily="18" charset="0"/>
              </a:rPr>
              <a:t>lớp</a:t>
            </a:r>
            <a:r>
              <a:rPr lang="en-US" sz="3600" b="0" i="0" dirty="0">
                <a:effectLst/>
                <a:latin typeface="Cambria" panose="02040503050406030204" pitchFamily="18" charset="0"/>
              </a:rPr>
              <a:t> </a:t>
            </a:r>
            <a:r>
              <a:rPr lang="en-US" sz="3600" b="0" i="0" dirty="0" err="1">
                <a:effectLst/>
                <a:latin typeface="Cambria" panose="02040503050406030204" pitchFamily="18" charset="0"/>
              </a:rPr>
              <a:t>giàu</a:t>
            </a:r>
            <a:r>
              <a:rPr lang="en-US" sz="3600" b="0" i="0" dirty="0">
                <a:effectLst/>
                <a:latin typeface="Cambria" panose="02040503050406030204" pitchFamily="18" charset="0"/>
              </a:rPr>
              <a:t> </a:t>
            </a:r>
            <a:r>
              <a:rPr lang="en-US" sz="3600" b="0" i="0" dirty="0" err="1">
                <a:effectLst/>
                <a:latin typeface="Cambria" panose="02040503050406030204" pitchFamily="18" charset="0"/>
              </a:rPr>
              <a:t>nghèo</a:t>
            </a:r>
            <a:r>
              <a:rPr lang="en-US" sz="3600" b="0" i="0" dirty="0">
                <a:effectLst/>
                <a:latin typeface="Cambria" panose="02040503050406030204" pitchFamily="18" charset="0"/>
              </a:rPr>
              <a:t> </a:t>
            </a:r>
            <a:r>
              <a:rPr lang="en-US" sz="3600" b="0" i="0" dirty="0" err="1">
                <a:effectLst/>
                <a:latin typeface="Cambria" panose="02040503050406030204" pitchFamily="18" charset="0"/>
              </a:rPr>
              <a:t>và</a:t>
            </a:r>
            <a:r>
              <a:rPr lang="en-US" sz="3600" b="0" i="0" dirty="0">
                <a:effectLst/>
                <a:latin typeface="Cambria" panose="02040503050406030204" pitchFamily="18" charset="0"/>
              </a:rPr>
              <a:t> </a:t>
            </a:r>
            <a:r>
              <a:rPr lang="en-US" sz="3600" b="0" i="0" dirty="0" err="1">
                <a:effectLst/>
                <a:latin typeface="Cambria" panose="02040503050406030204" pitchFamily="18" charset="0"/>
              </a:rPr>
              <a:t>địa</a:t>
            </a:r>
            <a:r>
              <a:rPr lang="en-US" sz="3600" b="0" i="0" dirty="0">
                <a:effectLst/>
                <a:latin typeface="Cambria" panose="02040503050406030204" pitchFamily="18" charset="0"/>
              </a:rPr>
              <a:t> </a:t>
            </a:r>
            <a:r>
              <a:rPr lang="en-US" sz="3600" b="0" i="0" dirty="0" err="1">
                <a:effectLst/>
                <a:latin typeface="Cambria" panose="02040503050406030204" pitchFamily="18" charset="0"/>
              </a:rPr>
              <a:t>vị</a:t>
            </a:r>
            <a:r>
              <a:rPr lang="en-US" sz="3600" b="0" i="0" dirty="0">
                <a:effectLst/>
                <a:latin typeface="Cambria" panose="02040503050406030204" pitchFamily="18" charset="0"/>
              </a:rPr>
              <a:t> </a:t>
            </a:r>
            <a:r>
              <a:rPr lang="en-US" sz="3600" b="0" i="0" dirty="0" err="1">
                <a:effectLst/>
                <a:latin typeface="Cambria" panose="02040503050406030204" pitchFamily="18" charset="0"/>
              </a:rPr>
              <a:t>trong</a:t>
            </a:r>
            <a:r>
              <a:rPr lang="en-US" sz="3600" b="0" i="0" dirty="0">
                <a:effectLst/>
                <a:latin typeface="Cambria" panose="02040503050406030204" pitchFamily="18" charset="0"/>
              </a:rPr>
              <a:t> </a:t>
            </a:r>
            <a:r>
              <a:rPr lang="en-US" sz="3600" b="0" i="0" dirty="0" err="1">
                <a:effectLst/>
                <a:latin typeface="Cambria" panose="02040503050406030204" pitchFamily="18" charset="0"/>
              </a:rPr>
              <a:t>xã</a:t>
            </a:r>
            <a:r>
              <a:rPr lang="en-US" sz="3600" b="0" i="0" dirty="0">
                <a:effectLst/>
                <a:latin typeface="Cambria" panose="02040503050406030204" pitchFamily="18" charset="0"/>
              </a:rPr>
              <a:t> </a:t>
            </a:r>
            <a:r>
              <a:rPr lang="en-US" sz="3600" b="0" i="0" dirty="0" err="1">
                <a:effectLst/>
                <a:latin typeface="Cambria" panose="02040503050406030204" pitchFamily="18" charset="0"/>
              </a:rPr>
              <a:t>hội</a:t>
            </a:r>
            <a:r>
              <a:rPr lang="en-US" sz="3600" b="0" i="0" dirty="0">
                <a:effectLst/>
                <a:latin typeface="Cambria" panose="02040503050406030204" pitchFamily="18" charset="0"/>
              </a:rPr>
              <a:t>. </a:t>
            </a:r>
            <a:endParaRPr lang="en-VN" sz="3600" dirty="0">
              <a:latin typeface="Cambria" panose="02040503050406030204" pitchFamily="18" charset="0"/>
            </a:endParaRPr>
          </a:p>
        </p:txBody>
      </p:sp>
      <p:pic>
        <p:nvPicPr>
          <p:cNvPr id="16" name="Picture 15"/>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31482835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93417"/>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3" name="Group 22">
            <a:extLst>
              <a:ext uri="{FF2B5EF4-FFF2-40B4-BE49-F238E27FC236}">
                <a16:creationId xmlns:a16="http://schemas.microsoft.com/office/drawing/2014/main" id="{3BDF88E4-B90A-334C-90B6-928DB824BD18}"/>
              </a:ext>
            </a:extLst>
          </p:cNvPr>
          <p:cNvGrpSpPr/>
          <p:nvPr/>
        </p:nvGrpSpPr>
        <p:grpSpPr>
          <a:xfrm>
            <a:off x="1022751" y="1853496"/>
            <a:ext cx="4629787" cy="1482695"/>
            <a:chOff x="1035432" y="1637371"/>
            <a:chExt cx="4629787" cy="1482695"/>
          </a:xfrm>
        </p:grpSpPr>
        <p:sp>
          <p:nvSpPr>
            <p:cNvPr id="24" name="Rounded Rectangle 23">
              <a:extLst>
                <a:ext uri="{FF2B5EF4-FFF2-40B4-BE49-F238E27FC236}">
                  <a16:creationId xmlns:a16="http://schemas.microsoft.com/office/drawing/2014/main" id="{7081BDFE-1423-DC44-9759-FEE4CC0B1EBD}"/>
                </a:ext>
              </a:extLst>
            </p:cNvPr>
            <p:cNvSpPr/>
            <p:nvPr/>
          </p:nvSpPr>
          <p:spPr>
            <a:xfrm>
              <a:off x="1035432" y="1656174"/>
              <a:ext cx="462978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9E761D0C-351C-B046-B50A-342AB3132D63}"/>
                </a:ext>
              </a:extLst>
            </p:cNvPr>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mbria" panose="02040503050406030204" pitchFamily="18" charset="0"/>
                </a:rPr>
                <a:t>c</a:t>
              </a:r>
              <a:r>
                <a:rPr lang="vi-VN" sz="3200" i="0" dirty="0">
                  <a:solidFill>
                    <a:schemeClr val="tx1"/>
                  </a:solidFill>
                  <a:effectLst/>
                  <a:latin typeface="Cambria" panose="02040503050406030204" pitchFamily="18" charset="0"/>
                </a:rPr>
                <a:t>. Lao động đem lại cho con người niềm vui</a:t>
              </a:r>
              <a:endParaRPr lang="en-US" sz="3200" dirty="0">
                <a:solidFill>
                  <a:schemeClr val="tx1"/>
                </a:solidFill>
                <a:latin typeface="Cambria" panose="02040503050406030204" pitchFamily="18" charset="0"/>
              </a:endParaRPr>
            </a:p>
          </p:txBody>
        </p:sp>
      </p:grpSp>
      <p:grpSp>
        <p:nvGrpSpPr>
          <p:cNvPr id="26" name="Group 25">
            <a:extLst>
              <a:ext uri="{FF2B5EF4-FFF2-40B4-BE49-F238E27FC236}">
                <a16:creationId xmlns:a16="http://schemas.microsoft.com/office/drawing/2014/main" id="{0DB17DEF-99D8-2E42-BAF5-6095E1F0BFCD}"/>
              </a:ext>
            </a:extLst>
          </p:cNvPr>
          <p:cNvGrpSpPr/>
          <p:nvPr/>
        </p:nvGrpSpPr>
        <p:grpSpPr>
          <a:xfrm>
            <a:off x="1022750" y="4408149"/>
            <a:ext cx="4629787" cy="1463892"/>
            <a:chOff x="6130811" y="1651092"/>
            <a:chExt cx="4629787" cy="1463892"/>
          </a:xfrm>
        </p:grpSpPr>
        <p:sp>
          <p:nvSpPr>
            <p:cNvPr id="27" name="Rounded Rectangle 26">
              <a:extLst>
                <a:ext uri="{FF2B5EF4-FFF2-40B4-BE49-F238E27FC236}">
                  <a16:creationId xmlns:a16="http://schemas.microsoft.com/office/drawing/2014/main" id="{86CE4A96-1A35-244C-B7B8-DA31412D1CB2}"/>
                </a:ext>
              </a:extLst>
            </p:cNvPr>
            <p:cNvSpPr/>
            <p:nvPr/>
          </p:nvSpPr>
          <p:spPr>
            <a:xfrm>
              <a:off x="6130811" y="1651092"/>
              <a:ext cx="4629787" cy="1463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Rectangle 27">
              <a:extLst>
                <a:ext uri="{FF2B5EF4-FFF2-40B4-BE49-F238E27FC236}">
                  <a16:creationId xmlns:a16="http://schemas.microsoft.com/office/drawing/2014/main" id="{661D5396-0DA0-F74E-9675-76228C73151B}"/>
                </a:ext>
              </a:extLst>
            </p:cNvPr>
            <p:cNvSpPr/>
            <p:nvPr/>
          </p:nvSpPr>
          <p:spPr>
            <a:xfrm>
              <a:off x="6492264" y="1726891"/>
              <a:ext cx="4268334"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d. Cần quý trọng những </a:t>
              </a:r>
              <a:r>
                <a:rPr lang="vi-VN" sz="3200" dirty="0">
                  <a:solidFill>
                    <a:schemeClr val="tx1"/>
                  </a:solidFill>
                  <a:latin typeface="Cambria" panose="02040503050406030204" pitchFamily="18" charset="0"/>
                </a:rPr>
                <a:t>người yêu </a:t>
              </a:r>
              <a:r>
                <a:rPr lang="vi-VN" sz="3200" b="0" i="0" dirty="0">
                  <a:solidFill>
                    <a:schemeClr val="tx1"/>
                  </a:solidFill>
                  <a:effectLst/>
                  <a:latin typeface="Cambria" panose="02040503050406030204" pitchFamily="18" charset="0"/>
                </a:rPr>
                <a:t>lao động</a:t>
              </a:r>
              <a:endParaRPr lang="en-US" sz="32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7B46257B-E2B3-1D4C-98F2-6D7CC63A36CF}"/>
              </a:ext>
            </a:extLst>
          </p:cNvPr>
          <p:cNvSpPr txBox="1"/>
          <p:nvPr/>
        </p:nvSpPr>
        <p:spPr>
          <a:xfrm>
            <a:off x="5738489" y="1728430"/>
            <a:ext cx="5797419" cy="2554545"/>
          </a:xfrm>
          <a:prstGeom prst="rect">
            <a:avLst/>
          </a:prstGeom>
          <a:noFill/>
        </p:spPr>
        <p:txBody>
          <a:bodyPr wrap="square" rtlCol="0">
            <a:spAutoFit/>
          </a:bodyPr>
          <a:lstStyle/>
          <a:p>
            <a:r>
              <a:rPr lang="vi-VN" sz="3200" b="0" i="0" dirty="0">
                <a:solidFill>
                  <a:srgbClr val="C00000"/>
                </a:solidFill>
                <a:effectLst/>
                <a:latin typeface="Cambria" panose="02040503050406030204" pitchFamily="18" charset="0"/>
              </a:rPr>
              <a:t>ĐÚNG. </a:t>
            </a:r>
            <a:r>
              <a:rPr lang="vi-VN" sz="3200" b="0" i="0" dirty="0">
                <a:effectLst/>
                <a:latin typeface="Cambria" panose="02040503050406030204" pitchFamily="18" charset="0"/>
              </a:rPr>
              <a:t>Bởi vì lao động sẽ giúp con người không bị ảnh hưởng bởi những suy nghĩ tiêu cực, lao động giúp mọi người quên đi những suy nghĩ ấy. </a:t>
            </a:r>
            <a:endParaRPr lang="en-VN" sz="3200" dirty="0">
              <a:latin typeface="Cambria" panose="02040503050406030204" pitchFamily="18" charset="0"/>
            </a:endParaRPr>
          </a:p>
        </p:txBody>
      </p:sp>
      <p:sp>
        <p:nvSpPr>
          <p:cNvPr id="6" name="TextBox 5">
            <a:extLst>
              <a:ext uri="{FF2B5EF4-FFF2-40B4-BE49-F238E27FC236}">
                <a16:creationId xmlns:a16="http://schemas.microsoft.com/office/drawing/2014/main" id="{CE4A914A-04DC-1E4D-96FC-16C08672A6D7}"/>
              </a:ext>
            </a:extLst>
          </p:cNvPr>
          <p:cNvSpPr txBox="1"/>
          <p:nvPr/>
        </p:nvSpPr>
        <p:spPr>
          <a:xfrm>
            <a:off x="5738489" y="4486936"/>
            <a:ext cx="5797419" cy="2062103"/>
          </a:xfrm>
          <a:prstGeom prst="rect">
            <a:avLst/>
          </a:prstGeom>
          <a:noFill/>
        </p:spPr>
        <p:txBody>
          <a:bodyPr wrap="square" rtlCol="0">
            <a:spAutoFit/>
          </a:bodyPr>
          <a:lstStyle/>
          <a:p>
            <a:r>
              <a:rPr lang="vi-VN" sz="3200" dirty="0">
                <a:solidFill>
                  <a:srgbClr val="C00000"/>
                </a:solidFill>
                <a:latin typeface="Cambria" panose="02040503050406030204" pitchFamily="18" charset="0"/>
              </a:rPr>
              <a:t>ĐÚNG. </a:t>
            </a:r>
            <a:r>
              <a:rPr lang="vi-VN" sz="3200" dirty="0">
                <a:latin typeface="Cambria" panose="02040503050406030204" pitchFamily="18" charset="0"/>
              </a:rPr>
              <a:t>B</a:t>
            </a:r>
            <a:r>
              <a:rPr lang="vi-VN" sz="3200" b="0" i="0" dirty="0">
                <a:effectLst/>
                <a:latin typeface="Cambria" panose="02040503050406030204" pitchFamily="18" charset="0"/>
              </a:rPr>
              <a:t>ởi vì người lao động luôn luôn được mọi người tôn trọng vì họ đã tạo ra của cải, vật chất cho xã hội. </a:t>
            </a:r>
            <a:endParaRPr lang="en-VN" sz="3200" dirty="0">
              <a:latin typeface="Cambria" panose="02040503050406030204" pitchFamily="18" charset="0"/>
            </a:endParaRPr>
          </a:p>
        </p:txBody>
      </p:sp>
      <p:pic>
        <p:nvPicPr>
          <p:cNvPr id="16" name="Picture 15"/>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135446903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669</Words>
  <Application>Microsoft Macintosh PowerPoint</Application>
  <PresentationFormat>Widescreen</PresentationFormat>
  <Paragraphs>60</Paragraphs>
  <Slides>19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#9Slide03 Bebas Neue Bold</vt:lpstr>
      <vt:lpstr>#9Slide07 HoneyCream</vt:lpstr>
      <vt:lpstr>Arial</vt:lpstr>
      <vt:lpstr>Calibri</vt:lpstr>
      <vt:lpstr>Calibri Light</vt:lpstr>
      <vt:lpstr>Cambria</vt:lpstr>
      <vt:lpstr>SVN-Newton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Microsoft Office User</cp:lastModifiedBy>
  <cp:revision>36</cp:revision>
  <dcterms:created xsi:type="dcterms:W3CDTF">2023-06-29T03:07:26Z</dcterms:created>
  <dcterms:modified xsi:type="dcterms:W3CDTF">2023-11-18T15:41:43Z</dcterms:modified>
</cp:coreProperties>
</file>