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45" r:id="rId2"/>
    <p:sldId id="282" r:id="rId3"/>
    <p:sldId id="344" r:id="rId4"/>
    <p:sldId id="263" r:id="rId5"/>
    <p:sldId id="283" r:id="rId6"/>
    <p:sldId id="289" r:id="rId7"/>
    <p:sldId id="306" r:id="rId8"/>
    <p:sldId id="290" r:id="rId9"/>
    <p:sldId id="308" r:id="rId10"/>
    <p:sldId id="309" r:id="rId11"/>
    <p:sldId id="334" r:id="rId12"/>
    <p:sldId id="310" r:id="rId13"/>
    <p:sldId id="311" r:id="rId14"/>
    <p:sldId id="312" r:id="rId15"/>
    <p:sldId id="293" r:id="rId16"/>
    <p:sldId id="294" r:id="rId17"/>
    <p:sldId id="295" r:id="rId18"/>
    <p:sldId id="307" r:id="rId19"/>
    <p:sldId id="297" r:id="rId20"/>
    <p:sldId id="313" r:id="rId21"/>
    <p:sldId id="314" r:id="rId22"/>
    <p:sldId id="316" r:id="rId23"/>
    <p:sldId id="315" r:id="rId24"/>
    <p:sldId id="299" r:id="rId25"/>
    <p:sldId id="329" r:id="rId26"/>
    <p:sldId id="303" r:id="rId27"/>
    <p:sldId id="317" r:id="rId28"/>
    <p:sldId id="331" r:id="rId29"/>
    <p:sldId id="332" r:id="rId30"/>
    <p:sldId id="333" r:id="rId31"/>
    <p:sldId id="300" r:id="rId32"/>
    <p:sldId id="341" r:id="rId33"/>
    <p:sldId id="342" r:id="rId34"/>
    <p:sldId id="301" r:id="rId35"/>
    <p:sldId id="302" r:id="rId36"/>
    <p:sldId id="304" r:id="rId37"/>
    <p:sldId id="323" r:id="rId38"/>
    <p:sldId id="324" r:id="rId39"/>
    <p:sldId id="325" r:id="rId40"/>
    <p:sldId id="326" r:id="rId41"/>
    <p:sldId id="262" r:id="rId42"/>
    <p:sldId id="265" r:id="rId43"/>
  </p:sldIdLst>
  <p:sldSz cx="9144000" cy="6858000" type="screen4x3"/>
  <p:notesSz cx="6858000" cy="9144000"/>
  <p:embeddedFontLst>
    <p:embeddedFont>
      <p:font typeface=".VnTime" panose="020B7200000000000000" pitchFamily="34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A6FCA2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1" autoAdjust="0"/>
    <p:restoredTop sz="94660"/>
  </p:normalViewPr>
  <p:slideViewPr>
    <p:cSldViewPr>
      <p:cViewPr varScale="1">
        <p:scale>
          <a:sx n="82" d="100"/>
          <a:sy n="82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D8B6-BD96-458F-8646-CFD132F22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6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5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55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44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45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47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93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8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CA58-7C57-4B54-A549-32DA5AB49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52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48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1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12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6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60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13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5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57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8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CA58-7C57-4B54-A549-32DA5AB49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77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81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43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7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77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50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40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73C21-D010-4DF8-BB36-0D370A09A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39F72-1E39-4D33-8676-E93699AEB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630E1-A081-4C48-B996-22866F028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F65A-E6B7-4371-B1A5-A80C76B34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CA58-7C57-4B54-A549-32DA5AB49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7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CA58-7C57-4B54-A549-32DA5AB49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4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BA02-C59B-4360-A8B2-49D0A337E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DDF27-7CBE-430E-B55A-14F87FB51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77F4C-DA05-40EA-A5B9-F6D86D39F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6E8E3-3F1A-46A1-A317-08DFB3B51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50000">
              <a:srgbClr val="FFFFCC"/>
            </a:gs>
            <a:gs pos="100000">
              <a:srgbClr val="FF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8A81A1-78D7-492D-AF7F-A646FA09C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0" r:id="rId3"/>
    <p:sldLayoutId id="2147483669" r:id="rId4"/>
    <p:sldLayoutId id="2147483668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87" r:id="rId11"/>
    <p:sldLayoutId id="2147483686" r:id="rId12"/>
    <p:sldLayoutId id="2147483685" r:id="rId13"/>
    <p:sldLayoutId id="2147483684" r:id="rId14"/>
    <p:sldLayoutId id="2147483683" r:id="rId15"/>
    <p:sldLayoutId id="2147483682" r:id="rId16"/>
    <p:sldLayoutId id="2147483681" r:id="rId17"/>
    <p:sldLayoutId id="2147483679" r:id="rId18"/>
    <p:sldLayoutId id="2147483678" r:id="rId19"/>
    <p:sldLayoutId id="2147483677" r:id="rId20"/>
    <p:sldLayoutId id="2147483676" r:id="rId21"/>
    <p:sldLayoutId id="2147483675" r:id="rId22"/>
    <p:sldLayoutId id="2147483674" r:id="rId23"/>
    <p:sldLayoutId id="2147483673" r:id="rId24"/>
    <p:sldLayoutId id="2147483672" r:id="rId25"/>
    <p:sldLayoutId id="2147483671" r:id="rId26"/>
    <p:sldLayoutId id="2147483670" r:id="rId27"/>
    <p:sldLayoutId id="2147483667" r:id="rId28"/>
    <p:sldLayoutId id="2147483666" r:id="rId29"/>
    <p:sldLayoutId id="2147483665" r:id="rId30"/>
    <p:sldLayoutId id="2147483664" r:id="rId31"/>
    <p:sldLayoutId id="2147483663" r:id="rId32"/>
    <p:sldLayoutId id="2147483662" r:id="rId33"/>
    <p:sldLayoutId id="2147483661" r:id="rId34"/>
    <p:sldLayoutId id="2147483660" r:id="rId35"/>
    <p:sldLayoutId id="2147483656" r:id="rId36"/>
    <p:sldLayoutId id="2147483657" r:id="rId37"/>
    <p:sldLayoutId id="2147483658" r:id="rId38"/>
    <p:sldLayoutId id="2147483659" r:id="rId3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gif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slide" Target="slide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10B05D72-9BDB-43CC-8B1B-AC6255C3D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6D8B2B53-271D-4DE3-AC43-A73908253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51" y="914400"/>
            <a:ext cx="10160508" cy="27699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  <a:p>
            <a:pPr algn="ctr" eaLnBrk="1" hangingPunct="1">
              <a:defRPr/>
            </a:pP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CÔNG NGHIỆP</a:t>
            </a:r>
          </a:p>
          <a:p>
            <a:pPr algn="ctr" eaLnBrk="1" hangingPunct="1">
              <a:defRPr/>
            </a:pPr>
            <a:r>
              <a:rPr lang="en-US" alt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91 </a:t>
            </a:r>
          </a:p>
        </p:txBody>
      </p:sp>
    </p:spTree>
  </p:cSld>
  <p:clrMapOvr>
    <a:masterClrMapping/>
  </p:clrMapOvr>
  <p:transition spd="slow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107BB7CB-5B06-4025-BBE4-742A61D94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sz="3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Nhà máy điện Phú Mĩ</a:t>
            </a:r>
          </a:p>
          <a:p>
            <a:pPr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sz="3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 Bà Rịa - Vũng Tàu )</a:t>
            </a:r>
          </a:p>
        </p:txBody>
      </p:sp>
      <p:pic>
        <p:nvPicPr>
          <p:cNvPr id="11266" name="Picture 2" descr="Nhà máy Điện Phú Mỹ">
            <a:extLst>
              <a:ext uri="{FF2B5EF4-FFF2-40B4-BE49-F238E27FC236}">
                <a16:creationId xmlns:a16="http://schemas.microsoft.com/office/drawing/2014/main" id="{AFE5525B-E5AE-47E4-A05C-420E6A1F8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670" y="1600200"/>
            <a:ext cx="760666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56BA4AAF-D1CA-41F2-880E-081AB0450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57912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33CC33"/>
                </a:solidFill>
              </a:rPr>
              <a:t>   </a:t>
            </a:r>
            <a:r>
              <a:rPr lang="en-US" sz="4000" b="1" dirty="0" err="1">
                <a:solidFill>
                  <a:srgbClr val="33CC33"/>
                </a:solidFill>
              </a:rPr>
              <a:t>Khai</a:t>
            </a:r>
            <a:r>
              <a:rPr lang="en-US" sz="4000" b="1" dirty="0">
                <a:solidFill>
                  <a:srgbClr val="33CC33"/>
                </a:solidFill>
              </a:rPr>
              <a:t> </a:t>
            </a:r>
            <a:r>
              <a:rPr lang="en-US" sz="4000" b="1" dirty="0" err="1">
                <a:solidFill>
                  <a:srgbClr val="33CC33"/>
                </a:solidFill>
              </a:rPr>
              <a:t>thác</a:t>
            </a:r>
            <a:r>
              <a:rPr lang="en-US" sz="4000" b="1" dirty="0">
                <a:solidFill>
                  <a:srgbClr val="33CC33"/>
                </a:solidFill>
              </a:rPr>
              <a:t> </a:t>
            </a:r>
            <a:r>
              <a:rPr lang="en-US" sz="4000" b="1" dirty="0" err="1">
                <a:solidFill>
                  <a:srgbClr val="33CC33"/>
                </a:solidFill>
              </a:rPr>
              <a:t>dầu</a:t>
            </a:r>
            <a:r>
              <a:rPr lang="en-US" sz="4000" b="1" dirty="0">
                <a:solidFill>
                  <a:srgbClr val="33CC33"/>
                </a:solidFill>
              </a:rPr>
              <a:t> </a:t>
            </a:r>
            <a:r>
              <a:rPr lang="en-US" sz="4000" b="1" dirty="0" err="1">
                <a:solidFill>
                  <a:srgbClr val="33CC33"/>
                </a:solidFill>
              </a:rPr>
              <a:t>khí</a:t>
            </a:r>
            <a:r>
              <a:rPr lang="en-US" sz="4000" b="1" dirty="0">
                <a:solidFill>
                  <a:srgbClr val="33CC33"/>
                </a:solidFill>
              </a:rPr>
              <a:t> (</a:t>
            </a:r>
            <a:r>
              <a:rPr lang="en-US" sz="4000" b="1" dirty="0" err="1">
                <a:solidFill>
                  <a:srgbClr val="33CC33"/>
                </a:solidFill>
              </a:rPr>
              <a:t>Vũng</a:t>
            </a:r>
            <a:r>
              <a:rPr lang="en-US" sz="4000" b="1" dirty="0">
                <a:solidFill>
                  <a:srgbClr val="33CC33"/>
                </a:solidFill>
              </a:rPr>
              <a:t> </a:t>
            </a:r>
            <a:r>
              <a:rPr lang="en-US" sz="4000" b="1" dirty="0" err="1">
                <a:solidFill>
                  <a:srgbClr val="33CC33"/>
                </a:solidFill>
              </a:rPr>
              <a:t>Tàu</a:t>
            </a:r>
            <a:r>
              <a:rPr lang="en-US" sz="4000" b="1" dirty="0">
                <a:solidFill>
                  <a:srgbClr val="33CC33"/>
                </a:solidFill>
              </a:rPr>
              <a:t>)</a:t>
            </a:r>
          </a:p>
        </p:txBody>
      </p:sp>
      <p:pic>
        <p:nvPicPr>
          <p:cNvPr id="12290" name="Picture 2" descr="Vũng Tàu - “căn cứ địa” quan trọng của ngành Dầu khí">
            <a:extLst>
              <a:ext uri="{FF2B5EF4-FFF2-40B4-BE49-F238E27FC236}">
                <a16:creationId xmlns:a16="http://schemas.microsoft.com/office/drawing/2014/main" id="{E5F71DD2-3DC7-424B-902E-BE9CC7BBA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7" y="609600"/>
            <a:ext cx="7429946" cy="4954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6424C4E-7E41-44ED-AF42-F0A56A564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" y="5791200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       </a:t>
            </a:r>
            <a:r>
              <a:rPr lang="en-US" sz="4400" b="1" dirty="0" err="1">
                <a:solidFill>
                  <a:srgbClr val="33CC33"/>
                </a:solidFill>
              </a:rPr>
              <a:t>Sản</a:t>
            </a:r>
            <a:r>
              <a:rPr lang="en-US" sz="4400" b="1" dirty="0">
                <a:solidFill>
                  <a:srgbClr val="33CC33"/>
                </a:solidFill>
              </a:rPr>
              <a:t> </a:t>
            </a:r>
            <a:r>
              <a:rPr lang="en-US" sz="4400" b="1" dirty="0" err="1">
                <a:solidFill>
                  <a:srgbClr val="33CC33"/>
                </a:solidFill>
              </a:rPr>
              <a:t>xuất</a:t>
            </a:r>
            <a:r>
              <a:rPr lang="en-US" sz="4400" b="1" dirty="0">
                <a:solidFill>
                  <a:srgbClr val="33CC33"/>
                </a:solidFill>
              </a:rPr>
              <a:t> </a:t>
            </a:r>
            <a:r>
              <a:rPr lang="en-US" sz="4400" b="1" dirty="0" err="1">
                <a:solidFill>
                  <a:srgbClr val="33CC33"/>
                </a:solidFill>
              </a:rPr>
              <a:t>bóng</a:t>
            </a:r>
            <a:r>
              <a:rPr lang="en-US" sz="4400" b="1" dirty="0">
                <a:solidFill>
                  <a:srgbClr val="33CC33"/>
                </a:solidFill>
              </a:rPr>
              <a:t> </a:t>
            </a:r>
            <a:r>
              <a:rPr lang="en-US" sz="4400" b="1" dirty="0" err="1">
                <a:solidFill>
                  <a:srgbClr val="33CC33"/>
                </a:solidFill>
              </a:rPr>
              <a:t>đèn</a:t>
            </a:r>
            <a:endParaRPr lang="en-US" sz="4400" b="1" dirty="0">
              <a:solidFill>
                <a:srgbClr val="33CC33"/>
              </a:solidFill>
            </a:endParaRPr>
          </a:p>
        </p:txBody>
      </p:sp>
      <p:pic>
        <p:nvPicPr>
          <p:cNvPr id="13314" name="Picture 2" descr="Khuyến khích sử dụng bóng đèn tiết kiệm năng lượng">
            <a:extLst>
              <a:ext uri="{FF2B5EF4-FFF2-40B4-BE49-F238E27FC236}">
                <a16:creationId xmlns:a16="http://schemas.microsoft.com/office/drawing/2014/main" id="{74F9F0A1-E0E2-4820-A5E7-066669A69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78910"/>
            <a:ext cx="7010400" cy="4668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C44C2D4B-BB91-4123-8323-DFE5C804F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371600" y="5410200"/>
            <a:ext cx="624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33CC33"/>
                </a:solidFill>
              </a:rPr>
              <a:t>Lắp ráp máy điều hoà</a:t>
            </a:r>
          </a:p>
        </p:txBody>
      </p:sp>
      <p:pic>
        <p:nvPicPr>
          <p:cNvPr id="14338" name="Picture 2" descr="Cận cảnh dây chuyền lắp ráp - sản xuất điều hòa trăm tỷ của Asanzo - Cầm Đồ  Nha Trang - 0705777879">
            <a:extLst>
              <a:ext uri="{FF2B5EF4-FFF2-40B4-BE49-F238E27FC236}">
                <a16:creationId xmlns:a16="http://schemas.microsoft.com/office/drawing/2014/main" id="{682E9E75-C6B8-4E34-8EAF-75DDC594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72400" cy="4562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0359B56-0344-42EC-91A2-B605687B6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3400" y="5486400"/>
            <a:ext cx="81534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 dirty="0" err="1">
                <a:solidFill>
                  <a:srgbClr val="FF3300"/>
                </a:solidFill>
              </a:rPr>
              <a:t>Nhà</a:t>
            </a:r>
            <a:r>
              <a:rPr lang="en-US" sz="4400" dirty="0">
                <a:solidFill>
                  <a:srgbClr val="FF3300"/>
                </a:solidFill>
              </a:rPr>
              <a:t> </a:t>
            </a:r>
            <a:r>
              <a:rPr lang="en-US" sz="4400" dirty="0" err="1">
                <a:solidFill>
                  <a:srgbClr val="FF3300"/>
                </a:solidFill>
              </a:rPr>
              <a:t>máy</a:t>
            </a:r>
            <a:r>
              <a:rPr lang="en-US" sz="4400" dirty="0">
                <a:solidFill>
                  <a:srgbClr val="FF3300"/>
                </a:solidFill>
              </a:rPr>
              <a:t> </a:t>
            </a:r>
            <a:r>
              <a:rPr lang="en-US" sz="4400" dirty="0" err="1">
                <a:solidFill>
                  <a:srgbClr val="FF3300"/>
                </a:solidFill>
              </a:rPr>
              <a:t>l</a:t>
            </a:r>
            <a:r>
              <a:rPr lang="en-US" sz="4000" dirty="0" err="1">
                <a:solidFill>
                  <a:srgbClr val="FF3300"/>
                </a:solidFill>
              </a:rPr>
              <a:t>ắ</a:t>
            </a:r>
            <a:r>
              <a:rPr lang="en-US" sz="4400" dirty="0" err="1">
                <a:solidFill>
                  <a:srgbClr val="FF3300"/>
                </a:solidFill>
              </a:rPr>
              <a:t>p</a:t>
            </a:r>
            <a:r>
              <a:rPr lang="en-US" sz="4400" dirty="0">
                <a:solidFill>
                  <a:srgbClr val="FF3300"/>
                </a:solidFill>
              </a:rPr>
              <a:t> </a:t>
            </a:r>
            <a:r>
              <a:rPr lang="en-US" sz="4400" dirty="0" err="1">
                <a:solidFill>
                  <a:srgbClr val="FF3300"/>
                </a:solidFill>
              </a:rPr>
              <a:t>ráp</a:t>
            </a:r>
            <a:r>
              <a:rPr lang="en-US" sz="4400" dirty="0">
                <a:solidFill>
                  <a:srgbClr val="FF3300"/>
                </a:solidFill>
              </a:rPr>
              <a:t> ô </a:t>
            </a:r>
            <a:r>
              <a:rPr lang="en-US" sz="4400" dirty="0" err="1">
                <a:solidFill>
                  <a:srgbClr val="FF3300"/>
                </a:solidFill>
              </a:rPr>
              <a:t>tô</a:t>
            </a:r>
            <a:r>
              <a:rPr lang="en-US" sz="4400" dirty="0">
                <a:solidFill>
                  <a:srgbClr val="FF3300"/>
                </a:solidFill>
              </a:rPr>
              <a:t> </a:t>
            </a:r>
            <a:r>
              <a:rPr lang="en-US" sz="4400" dirty="0" err="1">
                <a:solidFill>
                  <a:srgbClr val="FF3300"/>
                </a:solidFill>
              </a:rPr>
              <a:t>Trư</a:t>
            </a:r>
            <a:r>
              <a:rPr lang="en-US" sz="4000" dirty="0" err="1">
                <a:solidFill>
                  <a:srgbClr val="FF3300"/>
                </a:solidFill>
              </a:rPr>
              <a:t>ờ</a:t>
            </a:r>
            <a:r>
              <a:rPr lang="en-US" sz="4400" dirty="0" err="1">
                <a:solidFill>
                  <a:srgbClr val="FF3300"/>
                </a:solidFill>
              </a:rPr>
              <a:t>ng</a:t>
            </a:r>
            <a:r>
              <a:rPr lang="en-US" sz="4400" dirty="0">
                <a:solidFill>
                  <a:srgbClr val="FF3300"/>
                </a:solidFill>
              </a:rPr>
              <a:t> </a:t>
            </a:r>
            <a:r>
              <a:rPr lang="en-US" sz="4400" dirty="0" err="1">
                <a:solidFill>
                  <a:srgbClr val="FF3300"/>
                </a:solidFill>
              </a:rPr>
              <a:t>H</a:t>
            </a:r>
            <a:r>
              <a:rPr lang="en-US" sz="4000" dirty="0" err="1">
                <a:solidFill>
                  <a:srgbClr val="FF3300"/>
                </a:solidFill>
              </a:rPr>
              <a:t>ả</a:t>
            </a:r>
            <a:r>
              <a:rPr lang="en-US" sz="4400" dirty="0" err="1">
                <a:solidFill>
                  <a:srgbClr val="FF3300"/>
                </a:solidFill>
              </a:rPr>
              <a:t>i</a:t>
            </a:r>
            <a:r>
              <a:rPr lang="en-US" sz="3600" dirty="0">
                <a:solidFill>
                  <a:srgbClr val="FF3300"/>
                </a:solidFill>
              </a:rPr>
              <a:t> </a:t>
            </a:r>
            <a:endParaRPr lang="en-SG" sz="3600" dirty="0">
              <a:solidFill>
                <a:srgbClr val="FF3300"/>
              </a:solidFill>
            </a:endParaRPr>
          </a:p>
        </p:txBody>
      </p:sp>
      <p:pic>
        <p:nvPicPr>
          <p:cNvPr id="15362" name="Picture 2" descr="Quảng Nam có nhà máy ô tô hiện đại nhất Đông Nam Á - Báo Người lao động">
            <a:extLst>
              <a:ext uri="{FF2B5EF4-FFF2-40B4-BE49-F238E27FC236}">
                <a16:creationId xmlns:a16="http://schemas.microsoft.com/office/drawing/2014/main" id="{ADF442F1-2F31-4D85-8149-DC026DBD5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85800"/>
            <a:ext cx="7696200" cy="4329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B6CCEC8A-CB3A-4565-A069-A2C686680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44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Nhà máy lọc dầu Dung Quất</a:t>
            </a:r>
          </a:p>
        </p:txBody>
      </p:sp>
      <p:pic>
        <p:nvPicPr>
          <p:cNvPr id="16386" name="Picture 2" descr="Công ty vận hành nhà máy lọc dầu Dung Quất bất ngờ lỗ hơn 1.000 tỷ - Nhịp  sống kinh tế Việt Nam &amp;amp; Thế giới">
            <a:extLst>
              <a:ext uri="{FF2B5EF4-FFF2-40B4-BE49-F238E27FC236}">
                <a16:creationId xmlns:a16="http://schemas.microsoft.com/office/drawing/2014/main" id="{87A701E7-4FB0-4B36-B53D-BA0663967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B222C05F-0BC2-44C4-AB58-64E672E69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5318124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</a:rPr>
              <a:t>Chế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biến</a:t>
            </a:r>
            <a:r>
              <a:rPr lang="en-US" sz="4000" b="1" dirty="0">
                <a:solidFill>
                  <a:srgbClr val="0000FF"/>
                </a:solidFill>
              </a:rPr>
              <a:t>, </a:t>
            </a:r>
            <a:r>
              <a:rPr lang="en-US" sz="4000" b="1" dirty="0" err="1">
                <a:solidFill>
                  <a:srgbClr val="0000FF"/>
                </a:solidFill>
              </a:rPr>
              <a:t>xuất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khẩu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nông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sản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7410" name="Picture 2" descr="Ngành chế biến nông sản - những gam màu sáng tối - Nông Thôn Việt">
            <a:extLst>
              <a:ext uri="{FF2B5EF4-FFF2-40B4-BE49-F238E27FC236}">
                <a16:creationId xmlns:a16="http://schemas.microsoft.com/office/drawing/2014/main" id="{8B32CBD8-3448-4FF3-8727-C7E17C3C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5" y="1539876"/>
            <a:ext cx="3889999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Top 5 Mặt Hàng Nông Sản Xuất Khẩu Chủ Lực Của Việt Nam - Thương Hiệu Việt  Nam">
            <a:extLst>
              <a:ext uri="{FF2B5EF4-FFF2-40B4-BE49-F238E27FC236}">
                <a16:creationId xmlns:a16="http://schemas.microsoft.com/office/drawing/2014/main" id="{E39BA3EA-B76B-4B79-A530-B942A3774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66321"/>
            <a:ext cx="4181646" cy="2564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D4B82B64-98CF-4EEE-BD9D-B1DDFF5CE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8600" y="5943600"/>
            <a:ext cx="8435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33CC33"/>
                </a:solidFill>
              </a:rPr>
              <a:t>Chế</a:t>
            </a:r>
            <a:r>
              <a:rPr lang="en-US" sz="4400" b="1" dirty="0">
                <a:solidFill>
                  <a:srgbClr val="33CC33"/>
                </a:solidFill>
              </a:rPr>
              <a:t> </a:t>
            </a:r>
            <a:r>
              <a:rPr lang="en-US" sz="4400" b="1" dirty="0" err="1">
                <a:solidFill>
                  <a:srgbClr val="33CC33"/>
                </a:solidFill>
              </a:rPr>
              <a:t>biến</a:t>
            </a:r>
            <a:r>
              <a:rPr lang="en-US" sz="4400" b="1" dirty="0">
                <a:solidFill>
                  <a:srgbClr val="33CC33"/>
                </a:solidFill>
              </a:rPr>
              <a:t> </a:t>
            </a:r>
            <a:r>
              <a:rPr lang="en-US" sz="4400" b="1" dirty="0" err="1">
                <a:solidFill>
                  <a:srgbClr val="33CC33"/>
                </a:solidFill>
              </a:rPr>
              <a:t>cá</a:t>
            </a:r>
            <a:r>
              <a:rPr lang="en-US" sz="4400" b="1" dirty="0">
                <a:solidFill>
                  <a:srgbClr val="33CC33"/>
                </a:solidFill>
              </a:rPr>
              <a:t> Ba Sa</a:t>
            </a:r>
          </a:p>
        </p:txBody>
      </p:sp>
      <p:pic>
        <p:nvPicPr>
          <p:cNvPr id="18434" name="Picture 2" descr="Đầu tư mạnh cho cá tra chất lượng cao, tăng cạnh tranh tại thị trường Trung  Quốc | - Agrinews">
            <a:extLst>
              <a:ext uri="{FF2B5EF4-FFF2-40B4-BE49-F238E27FC236}">
                <a16:creationId xmlns:a16="http://schemas.microsoft.com/office/drawing/2014/main" id="{E14EAF5A-E244-470C-9A13-3A135286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" y="838200"/>
            <a:ext cx="7620000" cy="466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DCA0EF4B-3FD3-44FA-AB23-558E3316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1905000"/>
            <a:ext cx="8763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</a:t>
            </a:r>
            <a:r>
              <a:rPr lang="en-US" sz="6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6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6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76600" y="914400"/>
            <a:ext cx="3352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8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296D5955-70BE-4953-8932-D923E925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2215277"/>
            <a:ext cx="8229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0" y="228600"/>
            <a:ext cx="3962400" cy="1447800"/>
          </a:xfrm>
          <a:prstGeom prst="irregularSeal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8436" name="Text Box 4" descr="5%"/>
          <p:cNvSpPr txBox="1">
            <a:spLocks noChangeArrowheads="1"/>
          </p:cNvSpPr>
          <p:nvPr/>
        </p:nvSpPr>
        <p:spPr bwMode="auto">
          <a:xfrm>
            <a:off x="3581400" y="381000"/>
            <a:ext cx="510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  <p:bldP spid="184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5C8637C8-FE9D-4C29-9BFA-FE0055CBE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>
            <a:extLst>
              <a:ext uri="{FF2B5EF4-FFF2-40B4-BE49-F238E27FC236}">
                <a16:creationId xmlns:a16="http://schemas.microsoft.com/office/drawing/2014/main" id="{1F35C07E-11AA-4548-9C5D-8460C1D15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 spd="slow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5EC8A4B2-7769-4CB6-9C12-B4DFF70E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8600" y="51054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 err="1">
                <a:solidFill>
                  <a:srgbClr val="FF3300"/>
                </a:solidFill>
              </a:rPr>
              <a:t>G</a:t>
            </a:r>
            <a:r>
              <a:rPr lang="en-US" sz="4800" dirty="0" err="1">
                <a:solidFill>
                  <a:srgbClr val="FF3300"/>
                </a:solidFill>
              </a:rPr>
              <a:t>ố</a:t>
            </a:r>
            <a:r>
              <a:rPr lang="en-US" sz="5400" dirty="0" err="1">
                <a:solidFill>
                  <a:srgbClr val="FF3300"/>
                </a:solidFill>
              </a:rPr>
              <a:t>m</a:t>
            </a:r>
            <a:r>
              <a:rPr lang="en-US" sz="5400" dirty="0">
                <a:solidFill>
                  <a:srgbClr val="FF3300"/>
                </a:solidFill>
              </a:rPr>
              <a:t> </a:t>
            </a:r>
            <a:r>
              <a:rPr lang="en-US" sz="5400" dirty="0" err="1">
                <a:solidFill>
                  <a:srgbClr val="FF3300"/>
                </a:solidFill>
              </a:rPr>
              <a:t>s</a:t>
            </a:r>
            <a:r>
              <a:rPr lang="en-US" sz="4800" dirty="0" err="1">
                <a:solidFill>
                  <a:srgbClr val="FF3300"/>
                </a:solidFill>
              </a:rPr>
              <a:t>ứ</a:t>
            </a:r>
            <a:endParaRPr lang="en-US" sz="4800" dirty="0">
              <a:solidFill>
                <a:srgbClr val="FF3300"/>
              </a:solidFill>
            </a:endParaRPr>
          </a:p>
        </p:txBody>
      </p:sp>
      <p:pic>
        <p:nvPicPr>
          <p:cNvPr id="3" name="Picture 4" descr="Kỹ thuật chế tác gốm của người Chăm giới thiệu Unesco - Thông tin du lịch  việt">
            <a:extLst>
              <a:ext uri="{FF2B5EF4-FFF2-40B4-BE49-F238E27FC236}">
                <a16:creationId xmlns:a16="http://schemas.microsoft.com/office/drawing/2014/main" id="{40E5123A-8B99-4EF6-B83B-4F588D06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0907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2" descr="Đặc sắc nét văn hóa làng nghề truyền thống người Chăm - Tổng cục Du lịch">
            <a:extLst>
              <a:ext uri="{FF2B5EF4-FFF2-40B4-BE49-F238E27FC236}">
                <a16:creationId xmlns:a16="http://schemas.microsoft.com/office/drawing/2014/main" id="{C7B2923F-AA02-4612-BB32-4C623AAB4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5181600" cy="3451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EA26E82D-6378-417F-9401-447004759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172200" y="542925"/>
            <a:ext cx="2514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 b="1" dirty="0" err="1"/>
              <a:t>Đan</a:t>
            </a:r>
            <a:r>
              <a:rPr lang="en-US" sz="4400" b="1" dirty="0"/>
              <a:t> </a:t>
            </a:r>
            <a:r>
              <a:rPr lang="en-US" sz="4400" b="1" dirty="0" err="1"/>
              <a:t>lát</a:t>
            </a:r>
            <a:r>
              <a:rPr lang="en-US" sz="4400" b="1" dirty="0"/>
              <a:t> </a:t>
            </a:r>
            <a:r>
              <a:rPr lang="en-US" sz="4400" b="1" dirty="0" err="1"/>
              <a:t>cói</a:t>
            </a:r>
            <a:r>
              <a:rPr lang="en-US" sz="4400" b="1" dirty="0"/>
              <a:t> </a:t>
            </a:r>
            <a:r>
              <a:rPr lang="en-US" sz="4400" b="1" dirty="0" err="1"/>
              <a:t>chiếu</a:t>
            </a:r>
            <a:r>
              <a:rPr lang="en-US" sz="4000" b="1" dirty="0"/>
              <a:t> </a:t>
            </a:r>
          </a:p>
        </p:txBody>
      </p:sp>
      <p:pic>
        <p:nvPicPr>
          <p:cNvPr id="22530" name="Picture 2" descr="Giữ lửa” cho làng nghề truyền thống chiếu cói An Xá | Báo Dân tộc và Phát  triển">
            <a:extLst>
              <a:ext uri="{FF2B5EF4-FFF2-40B4-BE49-F238E27FC236}">
                <a16:creationId xmlns:a16="http://schemas.microsoft.com/office/drawing/2014/main" id="{B6FB983F-A8D8-4958-8AF0-E92E4B66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5" y="673100"/>
            <a:ext cx="4889745" cy="351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2" name="Picture 4" descr="Phát triển nghề đan bèo bồng truyền thống | baoninhbinh.org.vn">
            <a:extLst>
              <a:ext uri="{FF2B5EF4-FFF2-40B4-BE49-F238E27FC236}">
                <a16:creationId xmlns:a16="http://schemas.microsoft.com/office/drawing/2014/main" id="{F863174C-A9DF-4868-8148-A055EE596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19555"/>
            <a:ext cx="4944751" cy="3109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714C8C7-39DF-4CF7-A9B3-76831291B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6096" y="449580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4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Picture 8" descr="Điêu khắc gỗ - Sự thăng hoa từ đôi bàn tay - Báo Long An Online">
            <a:extLst>
              <a:ext uri="{FF2B5EF4-FFF2-40B4-BE49-F238E27FC236}">
                <a16:creationId xmlns:a16="http://schemas.microsoft.com/office/drawing/2014/main" id="{B3E83210-8920-4681-A100-9DC810DC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793337" cy="3300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8" name="Picture 6" descr="Tinh túy truyền thống: Điêu khắc gỗ - đỉnh cao của điêu khắc tinh xảo">
            <a:extLst>
              <a:ext uri="{FF2B5EF4-FFF2-40B4-BE49-F238E27FC236}">
                <a16:creationId xmlns:a16="http://schemas.microsoft.com/office/drawing/2014/main" id="{36E5A0D9-BC6D-43AE-A011-6214AC96A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7" r="5919"/>
          <a:stretch/>
        </p:blipFill>
        <p:spPr bwMode="auto">
          <a:xfrm>
            <a:off x="4191000" y="3352800"/>
            <a:ext cx="4689231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F9164ED7-08D8-450E-BC3E-366FDDDF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47244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SG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Ngũ Hành Sơn - Nơi đá hóa tâm hồn - Báo ảnh Việt Nam">
            <a:extLst>
              <a:ext uri="{FF2B5EF4-FFF2-40B4-BE49-F238E27FC236}">
                <a16:creationId xmlns:a16="http://schemas.microsoft.com/office/drawing/2014/main" id="{A90714F7-B2D8-46E7-9F14-AD761F99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9" y="354904"/>
            <a:ext cx="4687771" cy="3252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Mẫu tranh từ đá non nước - Cơ Sở Điêu Khắc Đá Mỹ Nghệ Non Nước">
            <a:extLst>
              <a:ext uri="{FF2B5EF4-FFF2-40B4-BE49-F238E27FC236}">
                <a16:creationId xmlns:a16="http://schemas.microsoft.com/office/drawing/2014/main" id="{6E0192A6-A9D0-4E0F-9D95-6A9E54ED3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965146"/>
            <a:ext cx="4720420" cy="3537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3B5983D5-672F-47C3-B18D-90B6CB44E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-76200" y="5867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</a:rPr>
              <a:t>Hàng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mây</a:t>
            </a:r>
            <a:r>
              <a:rPr lang="en-US" sz="4000" b="1" dirty="0">
                <a:solidFill>
                  <a:srgbClr val="FF3300"/>
                </a:solidFill>
              </a:rPr>
              <a:t>, </a:t>
            </a:r>
            <a:r>
              <a:rPr lang="en-US" sz="4000" b="1" dirty="0" err="1">
                <a:solidFill>
                  <a:srgbClr val="FF3300"/>
                </a:solidFill>
              </a:rPr>
              <a:t>tre</a:t>
            </a:r>
            <a:r>
              <a:rPr lang="en-US" sz="4000" b="1" dirty="0">
                <a:solidFill>
                  <a:srgbClr val="FF3300"/>
                </a:solidFill>
              </a:rPr>
              <a:t>, </a:t>
            </a:r>
            <a:r>
              <a:rPr lang="en-US" sz="4000" b="1" dirty="0" err="1">
                <a:solidFill>
                  <a:srgbClr val="FF3300"/>
                </a:solidFill>
              </a:rPr>
              <a:t>lá</a:t>
            </a:r>
            <a:endParaRPr lang="en-US" sz="4000" b="1" dirty="0">
              <a:solidFill>
                <a:srgbClr val="FF3300"/>
              </a:solidFill>
            </a:endParaRPr>
          </a:p>
        </p:txBody>
      </p:sp>
      <p:pic>
        <p:nvPicPr>
          <p:cNvPr id="25602" name="Picture 2" descr="Mách chị em yêu hàng mây tre đan 5 địa chỉ Việt bán từ túi xách tới đồ đồ  decor trong nhà">
            <a:extLst>
              <a:ext uri="{FF2B5EF4-FFF2-40B4-BE49-F238E27FC236}">
                <a16:creationId xmlns:a16="http://schemas.microsoft.com/office/drawing/2014/main" id="{0C8BB2E7-1807-4FFC-97BC-71297AA6C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Danh sách 80 cửa hàng nội thất mây, tre, lá tại Tp. Hồ Chí Minh">
            <a:extLst>
              <a:ext uri="{FF2B5EF4-FFF2-40B4-BE49-F238E27FC236}">
                <a16:creationId xmlns:a16="http://schemas.microsoft.com/office/drawing/2014/main" id="{F396D3E3-9C76-48E6-8F75-26DD0806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57300"/>
            <a:ext cx="47625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74721EEC-CFE9-4760-A197-F3C72680A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72836" y="47244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endParaRPr lang="en-US" sz="4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Champa Island Nha Trang duy trì và phát triển nghệ thuật tranh thêu tay -  Báo Khánh Hòa điện tử">
            <a:extLst>
              <a:ext uri="{FF2B5EF4-FFF2-40B4-BE49-F238E27FC236}">
                <a16:creationId xmlns:a16="http://schemas.microsoft.com/office/drawing/2014/main" id="{0269D796-9C8B-43EA-8C5F-A84215CE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565286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Những mẫu Tranh thêu tay Hà Nội và ý nghĩa phong thủy 2020">
            <a:extLst>
              <a:ext uri="{FF2B5EF4-FFF2-40B4-BE49-F238E27FC236}">
                <a16:creationId xmlns:a16="http://schemas.microsoft.com/office/drawing/2014/main" id="{752B4C48-0D0B-4C3D-B034-77F271D7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64" y="2438400"/>
            <a:ext cx="4149436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93A93A7B-5485-4136-95D1-D510B3DC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38200" y="3276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214628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4800" y="1127125"/>
            <a:ext cx="220980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6829FF1-5B1A-4F54-AE47-F2864A8D3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00200" y="762000"/>
            <a:ext cx="7315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 SGK.  </a:t>
            </a:r>
          </a:p>
        </p:txBody>
      </p:sp>
      <p:pic>
        <p:nvPicPr>
          <p:cNvPr id="26627" name="Picture 3" descr="cartoon1%20(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8" y="228600"/>
            <a:ext cx="15351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25146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05000" y="44958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build="p"/>
      <p:bldP spid="266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647407EA-E294-4748-B88F-0FD50AF3F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pPr eaLnBrk="1" hangingPunct="1"/>
            <a:r>
              <a:rPr lang="en-US" sz="6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6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0F8A4B9-A111-4B9C-922D-A6BE00BA2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951037"/>
            <a:ext cx="8915400" cy="4525963"/>
          </a:xfrm>
          <a:noFill/>
        </p:spPr>
        <p:txBody>
          <a:bodyPr/>
          <a:lstStyle/>
          <a:p>
            <a:pPr eaLnBrk="1" hangingPunct="1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A64A5AF-FABF-4FA7-88A8-DC6BACC6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762000" y="1136650"/>
            <a:ext cx="7953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38200" y="3819525"/>
            <a:ext cx="7924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những điều kiện nào để phát triển ngành thuỷ sản 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3" grpId="1"/>
      <p:bldP spid="512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77EDB130-20F8-4ACE-9997-78B25DFBC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1958975"/>
            <a:ext cx="81534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03BB9992-AC59-4540-BA10-CACD5662E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0500" y="5411986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4" descr="Địa chỉ cuối tuần: làng lụa Vạn Phúc - Ngôi sao">
            <a:extLst>
              <a:ext uri="{FF2B5EF4-FFF2-40B4-BE49-F238E27FC236}">
                <a16:creationId xmlns:a16="http://schemas.microsoft.com/office/drawing/2014/main" id="{8A903868-909A-4E7E-A8B7-A9EE235DE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371600"/>
            <a:ext cx="4762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4" name="Picture 6" descr="Làng nghề dệt lụa Vạn Phúc – truyền thống nghìn năm">
            <a:extLst>
              <a:ext uri="{FF2B5EF4-FFF2-40B4-BE49-F238E27FC236}">
                <a16:creationId xmlns:a16="http://schemas.microsoft.com/office/drawing/2014/main" id="{F9442286-1C6C-4FA8-8080-6C6D0C2E1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28" y="1237357"/>
            <a:ext cx="4167981" cy="3125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BA4EC34A-6A02-4C29-BFBD-53D6EFE2C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cói nga sơ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43434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134" name="Picture 6" descr="coi-nga sơ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105150"/>
            <a:ext cx="480060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724402" y="1235688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cói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 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0F3A122-6B9C-4F63-BDDE-45B89B46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sp_battran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4572000" cy="32115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49157" name="Picture 5" descr="go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609850"/>
            <a:ext cx="5410200" cy="40576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648200" y="7620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</a:rPr>
              <a:t>Gốm Bát Tràng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9172C177-D81C-4D9B-BCBE-5B192966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8600" y="5906869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Bồng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-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34818" name="Picture 2" descr="Làng Mộc Kim Bồng | Nghề truyền thống Hội An">
            <a:extLst>
              <a:ext uri="{FF2B5EF4-FFF2-40B4-BE49-F238E27FC236}">
                <a16:creationId xmlns:a16="http://schemas.microsoft.com/office/drawing/2014/main" id="{4DC462A5-679E-44BC-9475-2CAC29ACA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91400" cy="4920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4852BAB6-25DA-40DC-A9E9-11E6EC000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8600" y="56388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</a:t>
            </a:r>
          </a:p>
        </p:txBody>
      </p:sp>
      <p:pic>
        <p:nvPicPr>
          <p:cNvPr id="36866" name="Picture 2" descr="Người Cơ Tu dệt vải - YouTube">
            <a:extLst>
              <a:ext uri="{FF2B5EF4-FFF2-40B4-BE49-F238E27FC236}">
                <a16:creationId xmlns:a16="http://schemas.microsoft.com/office/drawing/2014/main" id="{19F33CF5-BF74-4242-9A32-AD75833E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838200"/>
            <a:ext cx="7687733" cy="4324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7549B46E-D5E0-4312-8CE9-D634934B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7200" y="2304633"/>
            <a:ext cx="8153400" cy="280076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9900CC"/>
              </a:buClr>
              <a:buFont typeface=".VnTime" pitchFamily="34" charset="0"/>
              <a:buNone/>
            </a:pP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795" name="Oval 3" descr="60%"/>
          <p:cNvSpPr>
            <a:spLocks noChangeArrowheads="1"/>
          </p:cNvSpPr>
          <p:nvPr/>
        </p:nvSpPr>
        <p:spPr bwMode="auto">
          <a:xfrm>
            <a:off x="2667000" y="533400"/>
            <a:ext cx="3505200" cy="1371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endParaRPr 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6" name="Picture 4" descr="new-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829701"/>
            <a:ext cx="25908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DC1019B8-2259-426F-A0C0-58555DC08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27432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85800" y="3810000"/>
            <a:ext cx="670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Gang, thép, đồng, thiếc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85800" y="5181600"/>
            <a:ext cx="487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Vải, quần áo</a:t>
            </a:r>
          </a:p>
        </p:txBody>
      </p:sp>
      <p:pic>
        <p:nvPicPr>
          <p:cNvPr id="35845" name="Picture 5" descr="RBWBUTNW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695575"/>
            <a:ext cx="838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1828800" y="3352800"/>
            <a:ext cx="533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76200" y="1066800"/>
            <a:ext cx="868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057400" y="241300"/>
            <a:ext cx="51331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  <p:bldP spid="35844" grpId="0"/>
      <p:bldP spid="35846" grpId="0" animBg="1"/>
      <p:bldP spid="35847" grpId="0"/>
      <p:bldP spid="358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B856108-7F8C-4385-A3AC-EF1E91D3D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may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447800" y="38100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b.Các loại vải, quần áo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295400" y="2438400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a.Gạo, đường, mía, bia, rượu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219200" y="4724400"/>
            <a:ext cx="586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c.Thịt hộp, cá hộp, tôm</a:t>
            </a:r>
          </a:p>
        </p:txBody>
      </p:sp>
      <p:pic>
        <p:nvPicPr>
          <p:cNvPr id="36870" name="Picture 6" descr="RBWBUTNW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733800"/>
            <a:ext cx="685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22F4C818-9041-42D4-9E83-2AA9F842D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6858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Ngành CN chế biến lương thực, </a:t>
            </a:r>
          </a:p>
          <a:p>
            <a:pPr algn="ctr" eaLnBrk="0" hangingPunct="0"/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làm ra sản phẩm gì?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38200" y="2895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đư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mía, bia, rư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u…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81000" y="41148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Các lo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qu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áo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33400" y="53340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Đi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37894" name="Picture 6" descr="RBWBUTNW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432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1524000" y="3429000"/>
            <a:ext cx="6172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ài luyện thêm toán cuối tháng 4 lớp 5 - Tri Thức - Tài Nguyên">
            <a:extLst>
              <a:ext uri="{FF2B5EF4-FFF2-40B4-BE49-F238E27FC236}">
                <a16:creationId xmlns:a16="http://schemas.microsoft.com/office/drawing/2014/main" id="{745029B8-1E5F-4384-94C1-9157F819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7620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6310D3D2-1DEA-4298-B0DD-29B222984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9665"/>
            <a:ext cx="9372600" cy="51029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Nêu được vai trò của công nghiệp và thủ công nghiệp.</a:t>
            </a:r>
          </a:p>
          <a:p>
            <a:pPr algn="just"/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Biết nước ta có nhiều ngành công nghiệp và thủ công nghiệp.</a:t>
            </a:r>
          </a:p>
          <a:p>
            <a:pPr algn="just"/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Kể được tên sản phẩm của một số ngành công nghiệp.</a:t>
            </a:r>
          </a:p>
          <a:p>
            <a:pPr algn="just"/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trên bản đồ một số địa phương có các mặt hàng thủ công nổi tiếng.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F2273A8F-6BCD-41DA-8AAD-D6E105CD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Ngành CN chế biến thuỷ, hải sản </a:t>
            </a:r>
          </a:p>
          <a:p>
            <a:pPr algn="ctr" eaLnBrk="0" hangingPunct="0"/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ra sản phẩm gì ?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62000" y="48006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c.Thịt h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 cá h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 tôm…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066800" y="25146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Than, d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m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066800" y="35814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Phân bón, thu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tr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sâu</a:t>
            </a:r>
          </a:p>
        </p:txBody>
      </p:sp>
      <p:pic>
        <p:nvPicPr>
          <p:cNvPr id="38918" name="Picture 6" descr="RBWBUTNW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685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91460AE3-52FE-496B-A042-5FB23C59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44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WordArt 4">
            <a:extLst>
              <a:ext uri="{FF2B5EF4-FFF2-40B4-BE49-F238E27FC236}">
                <a16:creationId xmlns:a16="http://schemas.microsoft.com/office/drawing/2014/main" id="{70D571EE-3B46-4467-A23E-6B47E1FCD1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09950" y="381000"/>
            <a:ext cx="200025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KẾT NỐI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B91963FB-259C-4315-A4F3-DB339F55E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57130"/>
            <a:ext cx="8077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Trang 93)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7">
            <a:extLst>
              <a:ext uri="{FF2B5EF4-FFF2-40B4-BE49-F238E27FC236}">
                <a16:creationId xmlns:a16="http://schemas.microsoft.com/office/drawing/2014/main" id="{24AB0565-6E72-4B6B-894C-06EF4D3590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6172200"/>
            <a:ext cx="26955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0000D0"/>
                  </a:solidFill>
                  <a:prstDash val="sysDot"/>
                  <a:round/>
                  <a:headEnd/>
                  <a:tailEnd/>
                </a:ln>
                <a:solidFill>
                  <a:schemeClr val="bg2"/>
                </a:solidFill>
              </a:rPr>
              <a:t>Giáo viên: Vũ Thị Thu Hương</a:t>
            </a:r>
            <a:endParaRPr lang="en-US" kern="10">
              <a:ln w="9525">
                <a:solidFill>
                  <a:srgbClr val="0000D0"/>
                </a:solidFill>
                <a:prstDash val="sysDot"/>
                <a:round/>
                <a:headEnd/>
                <a:tailEnd/>
              </a:ln>
              <a:solidFill>
                <a:schemeClr val="bg2"/>
              </a:solidFill>
            </a:endParaRPr>
          </a:p>
        </p:txBody>
      </p:sp>
      <p:sp>
        <p:nvSpPr>
          <p:cNvPr id="35843" name="WordArt 18">
            <a:extLst>
              <a:ext uri="{FF2B5EF4-FFF2-40B4-BE49-F238E27FC236}">
                <a16:creationId xmlns:a16="http://schemas.microsoft.com/office/drawing/2014/main" id="{BB93C560-9021-4EF3-A803-CB30546B61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762000"/>
            <a:ext cx="7448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PHÒNG GD-ĐÔ THỊ VIỆT HƯNG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pic>
        <p:nvPicPr>
          <p:cNvPr id="35844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778F56E0-3391-4729-A714-4A09FE6FC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2">
            <a:extLst>
              <a:ext uri="{FF2B5EF4-FFF2-40B4-BE49-F238E27FC236}">
                <a16:creationId xmlns:a16="http://schemas.microsoft.com/office/drawing/2014/main" id="{4128613C-F32D-46AC-AE94-C60B5CDD30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162800" cy="2286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9FCB"/>
              </a:extrusionClr>
              <a:contourClr>
                <a:srgbClr val="FC9FC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</a:rPr>
              <a:t>CHÀO TẠM BIỆT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</a:rPr>
              <a:t>QUÝ THẦY CÔ GIÁO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B65C7E2A-F4C6-4627-B927-5471A0041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>
            <a:extLst>
              <a:ext uri="{FF2B5EF4-FFF2-40B4-BE49-F238E27FC236}">
                <a16:creationId xmlns:a16="http://schemas.microsoft.com/office/drawing/2014/main" id="{29C7D009-A703-438B-B5EF-5DCE4FEBB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ransition spd="slow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21A25F87-2D13-449C-A3E5-B86EEEFD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38200" y="3276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3400" y="2633008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-304800" y="304800"/>
            <a:ext cx="3962400" cy="1447800"/>
          </a:xfrm>
          <a:prstGeom prst="irregularSeal1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33CC"/>
                </a:solidFill>
              </a:rPr>
              <a:t>Hoạt</a:t>
            </a:r>
            <a:r>
              <a:rPr lang="en-US" sz="3200" b="1" dirty="0">
                <a:solidFill>
                  <a:srgbClr val="0033CC"/>
                </a:solidFill>
              </a:rPr>
              <a:t> động1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429000" y="609600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</a:rPr>
              <a:t>Các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ngành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công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nghiệp</a:t>
            </a:r>
            <a:endParaRPr lang="en-US" sz="40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animBg="1"/>
      <p:bldP spid="4100" grpId="1" animBg="1"/>
      <p:bldP spid="4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B40B1B5C-72F1-43B5-8C52-D70466F1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?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3128963"/>
            <a:ext cx="82296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5D29E0AC-0E3A-4374-8EE7-CA71B439C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8200" y="3276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3400" y="1552575"/>
            <a:ext cx="8610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endParaRPr lang="en-US" sz="5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5D21C719-CCAF-463A-9FA4-85C1A1999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24000" y="55626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3600" b="1" dirty="0" err="1">
                <a:solidFill>
                  <a:srgbClr val="33CC33"/>
                </a:solidFill>
              </a:rPr>
              <a:t>Nhà</a:t>
            </a:r>
            <a:r>
              <a:rPr lang="en-US" sz="3600" b="1" dirty="0">
                <a:solidFill>
                  <a:srgbClr val="33CC33"/>
                </a:solidFill>
              </a:rPr>
              <a:t> </a:t>
            </a:r>
            <a:r>
              <a:rPr lang="en-US" sz="3600" b="1" dirty="0" err="1">
                <a:solidFill>
                  <a:srgbClr val="33CC33"/>
                </a:solidFill>
              </a:rPr>
              <a:t>máy</a:t>
            </a:r>
            <a:r>
              <a:rPr lang="en-US" sz="3600" b="1" dirty="0">
                <a:solidFill>
                  <a:srgbClr val="33CC33"/>
                </a:solidFill>
              </a:rPr>
              <a:t> </a:t>
            </a:r>
            <a:r>
              <a:rPr lang="en-US" sz="3600" b="1" dirty="0" err="1">
                <a:solidFill>
                  <a:srgbClr val="33CC33"/>
                </a:solidFill>
              </a:rPr>
              <a:t>đóng</a:t>
            </a:r>
            <a:r>
              <a:rPr lang="en-US" sz="3600" b="1" dirty="0">
                <a:solidFill>
                  <a:srgbClr val="33CC33"/>
                </a:solidFill>
              </a:rPr>
              <a:t> </a:t>
            </a:r>
            <a:r>
              <a:rPr lang="en-US" sz="3600" b="1" dirty="0" err="1">
                <a:solidFill>
                  <a:srgbClr val="33CC33"/>
                </a:solidFill>
              </a:rPr>
              <a:t>tàu</a:t>
            </a:r>
            <a:r>
              <a:rPr lang="en-US" sz="4400" b="1" dirty="0">
                <a:solidFill>
                  <a:srgbClr val="33CC33"/>
                </a:solidFill>
              </a:rPr>
              <a:t> </a:t>
            </a:r>
            <a:r>
              <a:rPr lang="en-US" sz="4400" b="1" dirty="0" err="1">
                <a:solidFill>
                  <a:srgbClr val="33CC33"/>
                </a:solidFill>
              </a:rPr>
              <a:t>H</a:t>
            </a:r>
            <a:r>
              <a:rPr lang="en-US" sz="3600" b="1" dirty="0" err="1">
                <a:solidFill>
                  <a:srgbClr val="33CC33"/>
                </a:solidFill>
              </a:rPr>
              <a:t>ạ</a:t>
            </a:r>
            <a:r>
              <a:rPr lang="en-US" sz="3600" b="1" dirty="0">
                <a:solidFill>
                  <a:srgbClr val="33CC33"/>
                </a:solidFill>
              </a:rPr>
              <a:t> Long</a:t>
            </a:r>
          </a:p>
        </p:txBody>
      </p:sp>
      <p:pic>
        <p:nvPicPr>
          <p:cNvPr id="1026" name="Picture 2" descr="Tín hiệu vui của công nghiệp đóng tàu Quảng Ninh">
            <a:extLst>
              <a:ext uri="{FF2B5EF4-FFF2-40B4-BE49-F238E27FC236}">
                <a16:creationId xmlns:a16="http://schemas.microsoft.com/office/drawing/2014/main" id="{6AFC95F8-4557-48D7-B96F-F4BCE5C90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01548"/>
            <a:ext cx="7086600" cy="4708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2729765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705</Words>
  <Application>Microsoft Office PowerPoint</Application>
  <PresentationFormat>On-screen Show (4:3)</PresentationFormat>
  <Paragraphs>88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.VnTime</vt:lpstr>
      <vt:lpstr>Arial</vt:lpstr>
      <vt:lpstr>Times New Roman</vt:lpstr>
      <vt:lpstr>Wingdings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 </vt:lpstr>
      <vt:lpstr>Kết luận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Lieu</dc:creator>
  <cp:lastModifiedBy>ADMIN</cp:lastModifiedBy>
  <cp:revision>95</cp:revision>
  <dcterms:created xsi:type="dcterms:W3CDTF">2009-11-08T09:52:29Z</dcterms:created>
  <dcterms:modified xsi:type="dcterms:W3CDTF">2021-11-26T04:02:10Z</dcterms:modified>
</cp:coreProperties>
</file>