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Default Extension="mp3" ContentType="audio/unknown"/>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4"/>
  </p:notesMasterIdLst>
  <p:sldIdLst>
    <p:sldId id="256" r:id="rId4"/>
    <p:sldId id="291" r:id="rId5"/>
    <p:sldId id="283" r:id="rId6"/>
    <p:sldId id="286" r:id="rId7"/>
    <p:sldId id="287" r:id="rId8"/>
    <p:sldId id="288" r:id="rId9"/>
    <p:sldId id="284" r:id="rId10"/>
    <p:sldId id="285" r:id="rId11"/>
    <p:sldId id="290"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6600"/>
    <a:srgbClr val="0082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p:scale>
          <a:sx n="59" d="100"/>
          <a:sy n="59" d="100"/>
        </p:scale>
        <p:origin x="-600" y="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pPr/>
              <a:t>12/4/2022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pPr/>
              <a:t>‹#›</a:t>
            </a:fld>
            <a:endParaRPr lang="en-US"/>
          </a:p>
        </p:txBody>
      </p:sp>
    </p:spTree>
    <p:extLst>
      <p:ext uri="{BB962C8B-B14F-4D97-AF65-F5344CB8AC3E}">
        <p14:creationId xmlns:p14="http://schemas.microsoft.com/office/powerpoint/2010/main" xmlns=""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F5D0A2A-C2A4-4C64-BBC0-C18F193E2DCB}"/>
              </a:ext>
            </a:extLst>
          </p:cNvPr>
          <p:cNvSpPr>
            <a:spLocks noGrp="1"/>
          </p:cNvSpPr>
          <p:nvPr>
            <p:ph type="dt" sz="half" idx="10"/>
          </p:nvPr>
        </p:nvSpPr>
        <p:spPr/>
        <p:txBody>
          <a:bodyPr/>
          <a:lstStyle/>
          <a:p>
            <a:fld id="{389C5F93-887A-4481-A204-754FB144E4BE}" type="datetimeFigureOut">
              <a:rPr lang="en-US" smtClean="0"/>
              <a:pPr/>
              <a:t>12/4/2022</a:t>
            </a:fld>
            <a:endParaRPr lang="en-US"/>
          </a:p>
        </p:txBody>
      </p:sp>
      <p:sp>
        <p:nvSpPr>
          <p:cNvPr id="5" name="Footer Placeholder 4">
            <a:extLst>
              <a:ext uri="{FF2B5EF4-FFF2-40B4-BE49-F238E27FC236}">
                <a16:creationId xmlns:a16="http://schemas.microsoft.com/office/drawing/2014/main" xmlns=""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19B67A7-BC8F-483B-BDBA-EC669FAF611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E3DB81-A2CE-4DE2-A81D-BE3D0803E325}"/>
              </a:ext>
            </a:extLst>
          </p:cNvPr>
          <p:cNvSpPr>
            <a:spLocks noGrp="1"/>
          </p:cNvSpPr>
          <p:nvPr>
            <p:ph type="dt" sz="half" idx="10"/>
          </p:nvPr>
        </p:nvSpPr>
        <p:spPr/>
        <p:txBody>
          <a:bodyPr/>
          <a:lstStyle/>
          <a:p>
            <a:fld id="{389C5F93-887A-4481-A204-754FB144E4BE}" type="datetimeFigureOut">
              <a:rPr lang="en-US" smtClean="0"/>
              <a:pPr/>
              <a:t>12/4/2022</a:t>
            </a:fld>
            <a:endParaRPr lang="en-US"/>
          </a:p>
        </p:txBody>
      </p:sp>
      <p:sp>
        <p:nvSpPr>
          <p:cNvPr id="5" name="Footer Placeholder 4">
            <a:extLst>
              <a:ext uri="{FF2B5EF4-FFF2-40B4-BE49-F238E27FC236}">
                <a16:creationId xmlns:a16="http://schemas.microsoft.com/office/drawing/2014/main" xmlns=""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B22DB53-C194-42C0-9EA0-8FF03CFF51E8}"/>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642ADB-39AF-4F4B-85BE-175AEF9F9FC9}"/>
              </a:ext>
            </a:extLst>
          </p:cNvPr>
          <p:cNvSpPr>
            <a:spLocks noGrp="1"/>
          </p:cNvSpPr>
          <p:nvPr>
            <p:ph type="dt" sz="half" idx="10"/>
          </p:nvPr>
        </p:nvSpPr>
        <p:spPr/>
        <p:txBody>
          <a:bodyPr/>
          <a:lstStyle/>
          <a:p>
            <a:fld id="{389C5F93-887A-4481-A204-754FB144E4BE}" type="datetimeFigureOut">
              <a:rPr lang="en-US" smtClean="0"/>
              <a:pPr/>
              <a:t>12/4/2022</a:t>
            </a:fld>
            <a:endParaRPr lang="en-US"/>
          </a:p>
        </p:txBody>
      </p:sp>
      <p:sp>
        <p:nvSpPr>
          <p:cNvPr id="5" name="Footer Placeholder 4">
            <a:extLst>
              <a:ext uri="{FF2B5EF4-FFF2-40B4-BE49-F238E27FC236}">
                <a16:creationId xmlns:a16="http://schemas.microsoft.com/office/drawing/2014/main" xmlns=""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42CD7FF-3FFB-49B0-AA83-669D525ED01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12/4/2022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12/4/2022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12/4/2022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F0F003-333E-4D29-A09D-C78034639685}"/>
              </a:ext>
            </a:extLst>
          </p:cNvPr>
          <p:cNvSpPr>
            <a:spLocks noGrp="1"/>
          </p:cNvSpPr>
          <p:nvPr>
            <p:ph type="dt" sz="half" idx="10"/>
          </p:nvPr>
        </p:nvSpPr>
        <p:spPr/>
        <p:txBody>
          <a:bodyPr/>
          <a:lstStyle/>
          <a:p>
            <a:fld id="{389C5F93-887A-4481-A204-754FB144E4BE}" type="datetimeFigureOut">
              <a:rPr lang="en-US" smtClean="0"/>
              <a:pPr/>
              <a:t>12/4/2022</a:t>
            </a:fld>
            <a:endParaRPr lang="en-US"/>
          </a:p>
        </p:txBody>
      </p:sp>
      <p:sp>
        <p:nvSpPr>
          <p:cNvPr id="5" name="Footer Placeholder 4">
            <a:extLst>
              <a:ext uri="{FF2B5EF4-FFF2-40B4-BE49-F238E27FC236}">
                <a16:creationId xmlns:a16="http://schemas.microsoft.com/office/drawing/2014/main" xmlns=""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A3BC130-9B5D-4315-9904-85626D9CD4B3}"/>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12/4/2022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12/4/2022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12/4/2022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8A8B075-1BD0-4D86-91C9-AFB9542B6C44}"/>
              </a:ext>
            </a:extLst>
          </p:cNvPr>
          <p:cNvSpPr>
            <a:spLocks noGrp="1"/>
          </p:cNvSpPr>
          <p:nvPr>
            <p:ph type="dt" sz="half" idx="10"/>
          </p:nvPr>
        </p:nvSpPr>
        <p:spPr/>
        <p:txBody>
          <a:bodyPr/>
          <a:lstStyle/>
          <a:p>
            <a:fld id="{389C5F93-887A-4481-A204-754FB144E4BE}" type="datetimeFigureOut">
              <a:rPr lang="en-US" smtClean="0"/>
              <a:pPr/>
              <a:t>12/4/2022</a:t>
            </a:fld>
            <a:endParaRPr lang="en-US"/>
          </a:p>
        </p:txBody>
      </p:sp>
      <p:sp>
        <p:nvSpPr>
          <p:cNvPr id="5" name="Footer Placeholder 4">
            <a:extLst>
              <a:ext uri="{FF2B5EF4-FFF2-40B4-BE49-F238E27FC236}">
                <a16:creationId xmlns:a16="http://schemas.microsoft.com/office/drawing/2014/main" xmlns=""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B325A1-EB8B-45A0-9544-25DE745A92DB}"/>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12/4/2022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3C59029-2351-43F4-BE15-A0B05CDDCCAF}"/>
              </a:ext>
            </a:extLst>
          </p:cNvPr>
          <p:cNvSpPr>
            <a:spLocks noGrp="1"/>
          </p:cNvSpPr>
          <p:nvPr>
            <p:ph type="dt" sz="half" idx="10"/>
          </p:nvPr>
        </p:nvSpPr>
        <p:spPr/>
        <p:txBody>
          <a:bodyPr/>
          <a:lstStyle/>
          <a:p>
            <a:fld id="{389C5F93-887A-4481-A204-754FB144E4BE}" type="datetimeFigureOut">
              <a:rPr lang="en-US" smtClean="0"/>
              <a:pPr/>
              <a:t>12/4/2022</a:t>
            </a:fld>
            <a:endParaRPr lang="en-US"/>
          </a:p>
        </p:txBody>
      </p:sp>
      <p:sp>
        <p:nvSpPr>
          <p:cNvPr id="6" name="Footer Placeholder 5">
            <a:extLst>
              <a:ext uri="{FF2B5EF4-FFF2-40B4-BE49-F238E27FC236}">
                <a16:creationId xmlns:a16="http://schemas.microsoft.com/office/drawing/2014/main" xmlns=""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C35F2F7-954D-4718-AB34-12C970AEDF09}"/>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8A12704-9F3B-4E5D-B37A-A65FB6639FB7}"/>
              </a:ext>
            </a:extLst>
          </p:cNvPr>
          <p:cNvSpPr>
            <a:spLocks noGrp="1"/>
          </p:cNvSpPr>
          <p:nvPr>
            <p:ph type="dt" sz="half" idx="10"/>
          </p:nvPr>
        </p:nvSpPr>
        <p:spPr/>
        <p:txBody>
          <a:bodyPr/>
          <a:lstStyle/>
          <a:p>
            <a:fld id="{389C5F93-887A-4481-A204-754FB144E4BE}" type="datetimeFigureOut">
              <a:rPr lang="en-US" smtClean="0"/>
              <a:pPr/>
              <a:t>12/4/2022</a:t>
            </a:fld>
            <a:endParaRPr lang="en-US"/>
          </a:p>
        </p:txBody>
      </p:sp>
      <p:sp>
        <p:nvSpPr>
          <p:cNvPr id="8" name="Footer Placeholder 7">
            <a:extLst>
              <a:ext uri="{FF2B5EF4-FFF2-40B4-BE49-F238E27FC236}">
                <a16:creationId xmlns:a16="http://schemas.microsoft.com/office/drawing/2014/main" xmlns=""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23CE0C2-879A-464E-B0C6-8927F16B4815}"/>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9C2A881-E3AF-49DA-A4B1-579A0F39FEBB}"/>
              </a:ext>
            </a:extLst>
          </p:cNvPr>
          <p:cNvSpPr>
            <a:spLocks noGrp="1"/>
          </p:cNvSpPr>
          <p:nvPr>
            <p:ph type="dt" sz="half" idx="10"/>
          </p:nvPr>
        </p:nvSpPr>
        <p:spPr/>
        <p:txBody>
          <a:bodyPr/>
          <a:lstStyle/>
          <a:p>
            <a:fld id="{389C5F93-887A-4481-A204-754FB144E4BE}" type="datetimeFigureOut">
              <a:rPr lang="en-US" smtClean="0"/>
              <a:pPr/>
              <a:t>12/4/2022</a:t>
            </a:fld>
            <a:endParaRPr lang="en-US"/>
          </a:p>
        </p:txBody>
      </p:sp>
      <p:sp>
        <p:nvSpPr>
          <p:cNvPr id="4" name="Footer Placeholder 3">
            <a:extLst>
              <a:ext uri="{FF2B5EF4-FFF2-40B4-BE49-F238E27FC236}">
                <a16:creationId xmlns:a16="http://schemas.microsoft.com/office/drawing/2014/main" xmlns=""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C282779-E726-41E8-A702-F4E40F136998}"/>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2118B78-BCE9-4DA8-80F2-24A4C05240E0}"/>
              </a:ext>
            </a:extLst>
          </p:cNvPr>
          <p:cNvSpPr>
            <a:spLocks noGrp="1"/>
          </p:cNvSpPr>
          <p:nvPr>
            <p:ph type="dt" sz="half" idx="10"/>
          </p:nvPr>
        </p:nvSpPr>
        <p:spPr/>
        <p:txBody>
          <a:bodyPr/>
          <a:lstStyle/>
          <a:p>
            <a:fld id="{389C5F93-887A-4481-A204-754FB144E4BE}" type="datetimeFigureOut">
              <a:rPr lang="en-US" smtClean="0"/>
              <a:pPr/>
              <a:t>12/4/2022</a:t>
            </a:fld>
            <a:endParaRPr lang="en-US"/>
          </a:p>
        </p:txBody>
      </p:sp>
      <p:sp>
        <p:nvSpPr>
          <p:cNvPr id="3" name="Footer Placeholder 2">
            <a:extLst>
              <a:ext uri="{FF2B5EF4-FFF2-40B4-BE49-F238E27FC236}">
                <a16:creationId xmlns:a16="http://schemas.microsoft.com/office/drawing/2014/main" xmlns=""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46C7EBF-F997-4A98-BFCB-A2F2CFCE84B2}"/>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70A5A9-3EC5-49B2-BB5D-3ADB82122DAF}"/>
              </a:ext>
            </a:extLst>
          </p:cNvPr>
          <p:cNvSpPr>
            <a:spLocks noGrp="1"/>
          </p:cNvSpPr>
          <p:nvPr>
            <p:ph type="dt" sz="half" idx="10"/>
          </p:nvPr>
        </p:nvSpPr>
        <p:spPr/>
        <p:txBody>
          <a:bodyPr/>
          <a:lstStyle/>
          <a:p>
            <a:fld id="{389C5F93-887A-4481-A204-754FB144E4BE}" type="datetimeFigureOut">
              <a:rPr lang="en-US" smtClean="0"/>
              <a:pPr/>
              <a:t>12/4/2022</a:t>
            </a:fld>
            <a:endParaRPr lang="en-US"/>
          </a:p>
        </p:txBody>
      </p:sp>
      <p:sp>
        <p:nvSpPr>
          <p:cNvPr id="6" name="Footer Placeholder 5">
            <a:extLst>
              <a:ext uri="{FF2B5EF4-FFF2-40B4-BE49-F238E27FC236}">
                <a16:creationId xmlns:a16="http://schemas.microsoft.com/office/drawing/2014/main" xmlns=""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D319B98-E521-4405-A564-3AB1026FDDA3}"/>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B6BCC5D-691D-47D3-874F-80E55C572CE6}"/>
              </a:ext>
            </a:extLst>
          </p:cNvPr>
          <p:cNvSpPr>
            <a:spLocks noGrp="1"/>
          </p:cNvSpPr>
          <p:nvPr>
            <p:ph type="dt" sz="half" idx="10"/>
          </p:nvPr>
        </p:nvSpPr>
        <p:spPr/>
        <p:txBody>
          <a:bodyPr/>
          <a:lstStyle/>
          <a:p>
            <a:fld id="{389C5F93-887A-4481-A204-754FB144E4BE}" type="datetimeFigureOut">
              <a:rPr lang="en-US" smtClean="0"/>
              <a:pPr/>
              <a:t>12/4/2022</a:t>
            </a:fld>
            <a:endParaRPr lang="en-US"/>
          </a:p>
        </p:txBody>
      </p:sp>
      <p:sp>
        <p:nvSpPr>
          <p:cNvPr id="6" name="Footer Placeholder 5">
            <a:extLst>
              <a:ext uri="{FF2B5EF4-FFF2-40B4-BE49-F238E27FC236}">
                <a16:creationId xmlns:a16="http://schemas.microsoft.com/office/drawing/2014/main" xmlns=""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ED071D-48D1-4743-B5AE-2DF61239820E}"/>
              </a:ext>
            </a:extLst>
          </p:cNvPr>
          <p:cNvSpPr>
            <a:spLocks noGrp="1"/>
          </p:cNvSpPr>
          <p:nvPr>
            <p:ph type="sldNum" sz="quarter" idx="12"/>
          </p:nvPr>
        </p:nvSpPr>
        <p:spPr/>
        <p:txBody>
          <a:body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pPr/>
              <a:t>12/4/2022</a:t>
            </a:fld>
            <a:endParaRPr lang="en-US"/>
          </a:p>
        </p:txBody>
      </p:sp>
      <p:sp>
        <p:nvSpPr>
          <p:cNvPr id="5" name="Footer Placeholder 4">
            <a:extLst>
              <a:ext uri="{FF2B5EF4-FFF2-40B4-BE49-F238E27FC236}">
                <a16:creationId xmlns:a16="http://schemas.microsoft.com/office/drawing/2014/main" xmlns=""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pPr/>
              <a:t>‹#›</a:t>
            </a:fld>
            <a:endParaRPr lang="en-US"/>
          </a:p>
        </p:txBody>
      </p:sp>
    </p:spTree>
    <p:extLst>
      <p:ext uri="{BB962C8B-B14F-4D97-AF65-F5344CB8AC3E}">
        <p14:creationId xmlns:p14="http://schemas.microsoft.com/office/powerpoint/2010/main" xmlns=""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5.png"/><Relationship Id="rId11" Type="http://schemas.microsoft.com/office/2007/relationships/media" Target="../media/media1.mp3"/><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Layout" Target="../slideLayouts/slideLayout23.xml"/><Relationship Id="rId1" Type="http://schemas.openxmlformats.org/officeDocument/2006/relationships/audio" Target="../media/media1.mp3"/><Relationship Id="rId6" Type="http://schemas.openxmlformats.org/officeDocument/2006/relationships/image" Target="../media/image5.png"/><Relationship Id="rId11" Type="http://schemas.microsoft.com/office/2007/relationships/media" Target="../media/media1.mp3"/><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xmlns="" id="{1D7BF903-E6F8-4C5D-84EC-8C9BF12F5F2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xmlns="" id="{5B0CAB89-445F-470E-840C-54C5DA35E9D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xmlns="" id="{94FBAD47-784A-4C0F-979F-57263443B87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xmlns="" id="{A765284F-11EF-436D-9C9D-7896B801D4D1}"/>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xmlns="" id="{77D7C6D6-7AA4-4EF6-ABAF-743E23FC993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xmlns=""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xmlns="" id="{6587BE9E-773D-452D-81E2-07211AEE6C1E}"/>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xmlns="" id="{7F37D3A7-2A2E-4FC7-8760-996DF282EF31}"/>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xmlns="" id="{AC575159-D9FC-41B4-AF27-E7BB990A4468}"/>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xmlns="" id="{6B369BAD-0E1E-4C47-9783-7172BAEC4753}"/>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xmlns="" id="{9DC54091-DCC2-4AD2-8134-50ACEEAD3A0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xmlns="" id="{A3D72380-9D48-4756-AFB0-BB8489517F3D}"/>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xmlns="" id="{F1C8417D-AB61-406B-B21F-44D866442EEE}"/>
              </a:ext>
            </a:extLst>
          </p:cNvPr>
          <p:cNvPicPr>
            <a:picLocks noChangeAspect="1"/>
          </p:cNvPicPr>
          <p:nvPr>
            <a:audioFile r:link="rId1"/>
            <p:extLst>
              <p:ext uri="{DAA4B4D4-6D71-4841-9C94-3DE7FCFB9230}">
                <p14:media xmlns:p14="http://schemas.microsoft.com/office/powerpoint/2010/main" xmlns="" r:embed="rId11"/>
              </p:ext>
            </p:extLst>
          </p:nvPr>
        </p:nvPicPr>
        <p:blipFill>
          <a:blip r:embed="rId12" cstate="print"/>
          <a:stretch>
            <a:fillRect/>
          </a:stretch>
        </p:blipFill>
        <p:spPr>
          <a:xfrm>
            <a:off x="-1266145" y="-497689"/>
            <a:ext cx="609600" cy="609600"/>
          </a:xfrm>
          <a:prstGeom prst="rect">
            <a:avLst/>
          </a:prstGeom>
        </p:spPr>
      </p:pic>
      <p:sp>
        <p:nvSpPr>
          <p:cNvPr id="2" name="Rectangle 1"/>
          <p:cNvSpPr/>
          <p:nvPr/>
        </p:nvSpPr>
        <p:spPr>
          <a:xfrm>
            <a:off x="2717639" y="2080798"/>
            <a:ext cx="683456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LUYỆN VIẾT ĐOẠN </a:t>
            </a:r>
          </a:p>
        </p:txBody>
      </p:sp>
      <p:sp>
        <p:nvSpPr>
          <p:cNvPr id="1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sp>
        <p:nvSpPr>
          <p:cNvPr id="17" name="文本框 22">
            <a:extLst>
              <a:ext uri="{FF2B5EF4-FFF2-40B4-BE49-F238E27FC236}">
                <a16:creationId xmlns:a16="http://schemas.microsoft.com/office/drawing/2014/main" xmlns="" id="{8E852256-A333-49D6-ADCD-2215C66790B1}"/>
              </a:ext>
            </a:extLst>
          </p:cNvPr>
          <p:cNvSpPr txBox="1"/>
          <p:nvPr/>
        </p:nvSpPr>
        <p:spPr>
          <a:xfrm>
            <a:off x="4889721" y="3202559"/>
            <a:ext cx="3548426" cy="923330"/>
          </a:xfrm>
          <a:prstGeom prst="rect">
            <a:avLst/>
          </a:prstGeom>
          <a:noFill/>
        </p:spPr>
        <p:txBody>
          <a:bodyPr wrap="square" rtlCol="0">
            <a:spAutoFit/>
          </a:bodyPr>
          <a:lstStyle/>
          <a:p>
            <a:r>
              <a:rPr lang="en-US" altLang="zh-CN" sz="5400" dirty="0" smtClean="0">
                <a:solidFill>
                  <a:srgbClr val="FF0000"/>
                </a:solidFill>
                <a:latin typeface="Times New Roman" pitchFamily="18" charset="0"/>
                <a:ea typeface="思源黑体 CN Bold" panose="020B0800000000000000" pitchFamily="34" charset="-122"/>
                <a:cs typeface="Times New Roman" pitchFamily="18" charset="0"/>
              </a:rPr>
              <a:t>Tuần 14</a:t>
            </a:r>
          </a:p>
        </p:txBody>
      </p:sp>
    </p:spTree>
    <p:extLst>
      <p:ext uri="{BB962C8B-B14F-4D97-AF65-F5344CB8AC3E}">
        <p14:creationId xmlns:p14="http://schemas.microsoft.com/office/powerpoint/2010/main" xmlns=""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xmlns="" id="{1D7BF903-E6F8-4C5D-84EC-8C9BF12F5F2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xmlns="" id="{5B0CAB89-445F-470E-840C-54C5DA35E9D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xmlns="" id="{94FBAD47-784A-4C0F-979F-57263443B87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xmlns="" id="{A765284F-11EF-436D-9C9D-7896B801D4D1}"/>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xmlns="" id="{77D7C6D6-7AA4-4EF6-ABAF-743E23FC993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xmlns=""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xmlns="" id="{6587BE9E-773D-452D-81E2-07211AEE6C1E}"/>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xmlns="" id="{7F37D3A7-2A2E-4FC7-8760-996DF282EF31}"/>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xmlns="" id="{AC575159-D9FC-41B4-AF27-E7BB990A4468}"/>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xmlns="" id="{6B369BAD-0E1E-4C47-9783-7172BAEC4753}"/>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xmlns="" id="{9DC54091-DCC2-4AD2-8134-50ACEEAD3A00}"/>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xmlns="" id="{A3D72380-9D48-4756-AFB0-BB8489517F3D}"/>
                </a:ext>
              </a:extLst>
            </p:cNvPr>
            <p:cNvPicPr>
              <a:picLocks noChangeAspect="1"/>
            </p:cNvPicPr>
            <p:nvPr/>
          </p:nvPicPr>
          <p:blipFill rotWithShape="1">
            <a:blip r:embed="rId10" cstate="print">
              <a:extLst>
                <a:ext uri="{28A0092B-C50C-407E-A947-70E740481C1C}">
                  <a14:useLocalDpi xmlns:a14="http://schemas.microsoft.com/office/drawing/2010/main" xmlns=""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xmlns="" id="{F1C8417D-AB61-406B-B21F-44D866442EEE}"/>
              </a:ext>
            </a:extLst>
          </p:cNvPr>
          <p:cNvPicPr>
            <a:picLocks noChangeAspect="1"/>
          </p:cNvPicPr>
          <p:nvPr>
            <a:audioFile r:link="rId1"/>
            <p:extLst>
              <p:ext uri="{DAA4B4D4-6D71-4841-9C94-3DE7FCFB9230}">
                <p14:media xmlns:p14="http://schemas.microsoft.com/office/powerpoint/2010/main" xmlns="" r:embed="rId11"/>
              </p:ext>
            </p:extLst>
          </p:nvPr>
        </p:nvPicPr>
        <p:blipFill>
          <a:blip r:embed="rId12" cstate="print"/>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xmlns="" id="{305C553B-76D6-40C2-9444-290FF0CAAE6A}"/>
              </a:ext>
            </a:extLst>
          </p:cNvPr>
          <p:cNvSpPr txBox="1"/>
          <p:nvPr/>
        </p:nvSpPr>
        <p:spPr>
          <a:xfrm>
            <a:off x="2279189" y="2495262"/>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itchFamily="18" charset="0"/>
                <a:cs typeface="Times New Roman" pitchFamily="18" charset="0"/>
              </a:rPr>
              <a:t>Tạm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hẹn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gặp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lại</a:t>
            </a:r>
            <a:r>
              <a:rPr lang="en-US" sz="3200" dirty="0">
                <a:solidFill>
                  <a:srgbClr val="FF0000"/>
                </a:solidFill>
                <a:latin typeface="Times New Roman" pitchFamily="18" charset="0"/>
                <a:cs typeface="Times New Roman" pitchFamily="18" charset="0"/>
              </a:rPr>
              <a:t> </a:t>
            </a:r>
          </a:p>
          <a:p>
            <a:pPr algn="ctr">
              <a:lnSpc>
                <a:spcPct val="150000"/>
              </a:lnSpc>
            </a:pP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con </a:t>
            </a:r>
            <a:r>
              <a:rPr lang="en-US" sz="3200" dirty="0" err="1">
                <a:solidFill>
                  <a:srgbClr val="FF0000"/>
                </a:solidFill>
                <a:latin typeface="Times New Roman" pitchFamily="18" charset="0"/>
                <a:cs typeface="Times New Roman" pitchFamily="18" charset="0"/>
              </a:rPr>
              <a:t>vào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a:t>
            </a:r>
          </a:p>
        </p:txBody>
      </p:sp>
      <p:sp>
        <p:nvSpPr>
          <p:cNvPr id="17" name="Text Box 1"/>
          <p:cNvSpPr txBox="1"/>
          <p:nvPr/>
        </p:nvSpPr>
        <p:spPr>
          <a:xfrm>
            <a:off x="2921001" y="6554232"/>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1673"/>
            <a:ext cx="10515600" cy="5185290"/>
          </a:xfrm>
        </p:spPr>
        <p:txBody>
          <a:bodyPr/>
          <a:lstStyle/>
          <a:p>
            <a:pPr algn="ctr">
              <a:buNone/>
            </a:pPr>
            <a:r>
              <a:rPr lang="vi-VN" b="1" dirty="0" smtClean="0">
                <a:latin typeface="Times New Roman" pitchFamily="18" charset="0"/>
                <a:cs typeface="Times New Roman" pitchFamily="18" charset="0"/>
              </a:rPr>
              <a:t>YÊU CẦU CẦN ĐẠT:</a:t>
            </a:r>
            <a:endParaRPr lang="vi-VN" dirty="0" smtClean="0">
              <a:latin typeface="Times New Roman" pitchFamily="18" charset="0"/>
              <a:cs typeface="Times New Roman" pitchFamily="18" charset="0"/>
            </a:endParaRPr>
          </a:p>
          <a:p>
            <a:pPr>
              <a:buNone/>
            </a:pPr>
            <a:r>
              <a:rPr lang="vi-VN" dirty="0" smtClean="0">
                <a:latin typeface="Times New Roman" pitchFamily="18" charset="0"/>
                <a:cs typeface="Times New Roman" pitchFamily="18" charset="0"/>
              </a:rPr>
              <a:t>- Nắm được cấu trúc một đoạn văn kể về một người thân</a:t>
            </a:r>
          </a:p>
          <a:p>
            <a:pPr>
              <a:buNone/>
            </a:pPr>
            <a:r>
              <a:rPr lang="vi-VN" dirty="0" smtClean="0">
                <a:latin typeface="Times New Roman" pitchFamily="18" charset="0"/>
                <a:cs typeface="Times New Roman" pitchFamily="18" charset="0"/>
              </a:rPr>
              <a:t>- Viết được một đoạn văn ngắn 3 – 4 câu kể về một việc người thân đã làm cho em. </a:t>
            </a:r>
          </a:p>
          <a:p>
            <a:pPr>
              <a:buNone/>
            </a:pPr>
            <a:r>
              <a:rPr lang="vi-VN" dirty="0" smtClean="0">
                <a:latin typeface="Times New Roman" pitchFamily="18" charset="0"/>
                <a:cs typeface="Times New Roman" pitchFamily="18" charset="0"/>
              </a:rPr>
              <a:t>- </a:t>
            </a:r>
            <a:r>
              <a:rPr lang="pl-PL" dirty="0" smtClean="0">
                <a:latin typeface="Times New Roman" pitchFamily="18" charset="0"/>
                <a:cs typeface="Times New Roman" pitchFamily="18" charset="0"/>
              </a:rPr>
              <a:t>Thông </a:t>
            </a:r>
            <a:r>
              <a:rPr lang="pl-PL" dirty="0" smtClean="0">
                <a:latin typeface="Times New Roman" pitchFamily="18" charset="0"/>
                <a:cs typeface="Times New Roman" pitchFamily="18" charset="0"/>
              </a:rPr>
              <a:t>qua các hoạt động học, HS phát triển năng lực tự chủ và tự học; năng lực giao tiếp hợp tác; năng lực giải quyết vấn đề; năng lực ngôn ngữ</a:t>
            </a:r>
            <a:endParaRPr lang="vi-VN" dirty="0" smtClean="0">
              <a:latin typeface="Times New Roman" pitchFamily="18" charset="0"/>
              <a:cs typeface="Times New Roman" pitchFamily="18" charset="0"/>
            </a:endParaRPr>
          </a:p>
          <a:p>
            <a:pPr>
              <a:buNone/>
            </a:pPr>
            <a:r>
              <a:rPr lang="vi-VN" b="1"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Bồi dưỡng tình cảm yêu thương, ý thức quan tâm, chăm sóc những người thân trong gia đình.</a:t>
            </a:r>
          </a:p>
          <a:p>
            <a:endParaRPr lang="vi-VN"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itchFamily="18" charset="0"/>
                  <a:cs typeface="Times New Roman" pitchFamily="18" charset="0"/>
                </a:rPr>
                <a:t> </a:t>
              </a:r>
              <a:r>
                <a:rPr lang="en-US" sz="3200" b="1" dirty="0" smtClean="0">
                  <a:solidFill>
                    <a:srgbClr val="008200"/>
                  </a:solidFill>
                  <a:latin typeface="Times New Roman" pitchFamily="18" charset="0"/>
                  <a:cs typeface="Times New Roman" pitchFamily="18" charset="0"/>
                </a:rPr>
                <a:t>Đọc đoạn văn sau và trả lời câu hỏi</a:t>
              </a:r>
              <a:endParaRPr lang="vi-VN" sz="3200" b="1" dirty="0">
                <a:solidFill>
                  <a:srgbClr val="008200"/>
                </a:solidFill>
                <a:latin typeface="Times New Roman" pitchFamily="18" charset="0"/>
                <a:cs typeface="Times New Roman"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1</a:t>
              </a:r>
              <a:endParaRPr lang="en-US" sz="3600" b="1" dirty="0">
                <a:latin typeface="Times New Roman" pitchFamily="18" charset="0"/>
                <a:cs typeface="Times New Roman" pitchFamily="18" charset="0"/>
              </a:endParaRPr>
            </a:p>
          </p:txBody>
        </p:sp>
      </p:grpSp>
      <p:sp>
        <p:nvSpPr>
          <p:cNvPr id="8" name="Rectangle 7"/>
          <p:cNvSpPr/>
          <p:nvPr/>
        </p:nvSpPr>
        <p:spPr>
          <a:xfrm>
            <a:off x="589516" y="4119297"/>
            <a:ext cx="10928716" cy="584775"/>
          </a:xfrm>
          <a:prstGeom prst="rect">
            <a:avLst/>
          </a:prstGeom>
        </p:spPr>
        <p:txBody>
          <a:bodyPr wrap="square">
            <a:spAutoFit/>
          </a:bodyPr>
          <a:lstStyle/>
          <a:p>
            <a:r>
              <a:rPr lang="en-US" sz="3200" b="1" dirty="0" smtClean="0">
                <a:solidFill>
                  <a:srgbClr val="002060"/>
                </a:solidFill>
                <a:latin typeface="Times New Roman" pitchFamily="18" charset="0"/>
                <a:ea typeface="Arial-Rounded" pitchFamily="34" charset="0"/>
                <a:cs typeface="Times New Roman" pitchFamily="18" charset="0"/>
              </a:rPr>
              <a:t>a. Trong đoạn văn trên, bạn nhỏ kể về ai?</a:t>
            </a:r>
            <a:endParaRPr lang="vi-VN" sz="3200" b="1" dirty="0">
              <a:solidFill>
                <a:srgbClr val="002060"/>
              </a:solidFill>
              <a:latin typeface="Times New Roman" pitchFamily="18" charset="0"/>
              <a:ea typeface="Arial-Rounded" pitchFamily="34" charset="0"/>
              <a:cs typeface="Times New Roman" pitchFamily="18" charset="0"/>
            </a:endParaRPr>
          </a:p>
        </p:txBody>
      </p:sp>
      <p:sp>
        <p:nvSpPr>
          <p:cNvPr id="9" name="Rectangle 8"/>
          <p:cNvSpPr/>
          <p:nvPr/>
        </p:nvSpPr>
        <p:spPr>
          <a:xfrm>
            <a:off x="589516" y="4735176"/>
            <a:ext cx="10928716" cy="584775"/>
          </a:xfrm>
          <a:prstGeom prst="rect">
            <a:avLst/>
          </a:prstGeom>
        </p:spPr>
        <p:txBody>
          <a:bodyPr wrap="square">
            <a:spAutoFit/>
          </a:bodyPr>
          <a:lstStyle/>
          <a:p>
            <a:r>
              <a:rPr lang="en-US" sz="3200" b="1" dirty="0" smtClean="0">
                <a:solidFill>
                  <a:srgbClr val="002060"/>
                </a:solidFill>
                <a:latin typeface="Times New Roman" pitchFamily="18" charset="0"/>
                <a:ea typeface="Arial-Rounded" pitchFamily="34" charset="0"/>
                <a:cs typeface="Times New Roman" pitchFamily="18" charset="0"/>
              </a:rPr>
              <a:t>b. Người đó đã làm những việc gì cho bạn nhỏ?</a:t>
            </a:r>
            <a:endParaRPr lang="vi-VN" sz="3200" b="1" dirty="0">
              <a:solidFill>
                <a:srgbClr val="002060"/>
              </a:solidFill>
              <a:latin typeface="Times New Roman" pitchFamily="18" charset="0"/>
              <a:ea typeface="Arial-Rounded" pitchFamily="34" charset="0"/>
              <a:cs typeface="Times New Roman" pitchFamily="18" charset="0"/>
            </a:endParaRPr>
          </a:p>
        </p:txBody>
      </p:sp>
      <p:sp>
        <p:nvSpPr>
          <p:cNvPr id="10" name="Rectangle 9"/>
          <p:cNvSpPr/>
          <p:nvPr/>
        </p:nvSpPr>
        <p:spPr>
          <a:xfrm>
            <a:off x="589516" y="5321986"/>
            <a:ext cx="11602484" cy="1077218"/>
          </a:xfrm>
          <a:prstGeom prst="rect">
            <a:avLst/>
          </a:prstGeom>
        </p:spPr>
        <p:txBody>
          <a:bodyPr wrap="square">
            <a:spAutoFit/>
          </a:bodyPr>
          <a:lstStyle/>
          <a:p>
            <a:r>
              <a:rPr lang="en-US" sz="3200" b="1" dirty="0" smtClean="0">
                <a:solidFill>
                  <a:srgbClr val="002060"/>
                </a:solidFill>
                <a:latin typeface="Times New Roman" pitchFamily="18" charset="0"/>
                <a:ea typeface="Arial-Rounded" pitchFamily="34" charset="0"/>
                <a:cs typeface="Times New Roman" pitchFamily="18" charset="0"/>
              </a:rPr>
              <a:t>c. Câu nào thể hiện rõ nhất tình cảm của bạn nhỏ đối với người đó?</a:t>
            </a:r>
            <a:endParaRPr lang="vi-VN" sz="3200" b="1" dirty="0">
              <a:solidFill>
                <a:srgbClr val="002060"/>
              </a:solidFill>
              <a:latin typeface="Times New Roman" pitchFamily="18" charset="0"/>
              <a:ea typeface="Arial-Rounded" pitchFamily="34" charset="0"/>
              <a:cs typeface="Times New Roman" pitchFamily="18" charset="0"/>
            </a:endParaRPr>
          </a:p>
        </p:txBody>
      </p:sp>
      <p:pic>
        <p:nvPicPr>
          <p:cNvPr id="15" name="图片 4">
            <a:extLst>
              <a:ext uri="{FF2B5EF4-FFF2-40B4-BE49-F238E27FC236}">
                <a16:creationId xmlns:a16="http://schemas.microsoft.com/office/drawing/2014/main" xmlns="" id="{1D7BF903-E6F8-4C5D-84EC-8C9BF12F5F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0632" y="1043820"/>
            <a:ext cx="11719875" cy="3075477"/>
          </a:xfrm>
          <a:prstGeom prst="rect">
            <a:avLst/>
          </a:prstGeom>
        </p:spPr>
      </p:pic>
      <p:sp>
        <p:nvSpPr>
          <p:cNvPr id="16" name="Rectangle 15"/>
          <p:cNvSpPr/>
          <p:nvPr/>
        </p:nvSpPr>
        <p:spPr>
          <a:xfrm>
            <a:off x="299327" y="1227341"/>
            <a:ext cx="11602484" cy="2708434"/>
          </a:xfrm>
          <a:prstGeom prst="rect">
            <a:avLst/>
          </a:prstGeom>
        </p:spPr>
        <p:txBody>
          <a:bodyPr wrap="square">
            <a:spAutoFit/>
          </a:bodyPr>
          <a:lstStyle/>
          <a:p>
            <a:r>
              <a:rPr lang="en-US" sz="3400" b="1" dirty="0" smtClean="0">
                <a:solidFill>
                  <a:srgbClr val="CC6600"/>
                </a:solidFill>
                <a:latin typeface="Times New Roman" pitchFamily="18" charset="0"/>
                <a:ea typeface="Arial-Rounded" pitchFamily="34" charset="0"/>
                <a:cs typeface="Times New Roman" pitchFamily="18"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400" b="1" dirty="0">
              <a:solidFill>
                <a:srgbClr val="CC6600"/>
              </a:solidFill>
              <a:latin typeface="Times New Roman" pitchFamily="18" charset="0"/>
              <a:ea typeface="Arial-Rounded" pitchFamily="34" charset="0"/>
              <a:cs typeface="Times New Roman" pitchFamily="18" charset="0"/>
            </a:endParaRPr>
          </a:p>
        </p:txBody>
      </p:sp>
    </p:spTree>
    <p:extLst>
      <p:ext uri="{BB962C8B-B14F-4D97-AF65-F5344CB8AC3E}">
        <p14:creationId xmlns:p14="http://schemas.microsoft.com/office/powerpoint/2010/main" xmlns=""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7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6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sp>
        <p:nvSpPr>
          <p:cNvPr id="8" name="Rectangle 7"/>
          <p:cNvSpPr/>
          <p:nvPr/>
        </p:nvSpPr>
        <p:spPr>
          <a:xfrm>
            <a:off x="589516" y="4256521"/>
            <a:ext cx="10928716" cy="584775"/>
          </a:xfrm>
          <a:prstGeom prst="rect">
            <a:avLst/>
          </a:prstGeom>
        </p:spPr>
        <p:txBody>
          <a:bodyPr wrap="square">
            <a:spAutoFit/>
          </a:bodyPr>
          <a:lstStyle/>
          <a:p>
            <a:r>
              <a:rPr lang="en-US" sz="3200" b="1" dirty="0" smtClean="0">
                <a:solidFill>
                  <a:srgbClr val="002060"/>
                </a:solidFill>
                <a:latin typeface="Times New Roman" pitchFamily="18" charset="0"/>
                <a:ea typeface="Arial-Rounded" pitchFamily="34" charset="0"/>
                <a:cs typeface="Times New Roman" pitchFamily="18" charset="0"/>
              </a:rPr>
              <a:t>a. Trong đoạn văn trên, bạn nhỏ kể về ai?</a:t>
            </a:r>
            <a:endParaRPr lang="vi-VN" sz="3200" b="1" dirty="0">
              <a:solidFill>
                <a:srgbClr val="002060"/>
              </a:solidFill>
              <a:latin typeface="Times New Roman" pitchFamily="18" charset="0"/>
              <a:ea typeface="Arial-Rounded" pitchFamily="34" charset="0"/>
              <a:cs typeface="Times New Roman" pitchFamily="18" charset="0"/>
            </a:endParaRPr>
          </a:p>
        </p:txBody>
      </p:sp>
      <p:sp>
        <p:nvSpPr>
          <p:cNvPr id="15" name="Rectangle 14"/>
          <p:cNvSpPr/>
          <p:nvPr/>
        </p:nvSpPr>
        <p:spPr>
          <a:xfrm>
            <a:off x="1006611" y="5026541"/>
            <a:ext cx="8185516" cy="1077218"/>
          </a:xfrm>
          <a:prstGeom prst="rect">
            <a:avLst/>
          </a:prstGeom>
        </p:spPr>
        <p:txBody>
          <a:bodyPr wrap="square">
            <a:spAutoFit/>
          </a:bodyPr>
          <a:lstStyle/>
          <a:p>
            <a:r>
              <a:rPr lang="en-US" sz="3200" b="1" dirty="0" smtClean="0">
                <a:solidFill>
                  <a:srgbClr val="002060"/>
                </a:solidFill>
                <a:latin typeface="Times New Roman" pitchFamily="18" charset="0"/>
                <a:ea typeface="Arial-Rounded" pitchFamily="34" charset="0"/>
                <a:cs typeface="Times New Roman" pitchFamily="18" charset="0"/>
              </a:rPr>
              <a:t>Trong đoạn văn trên, bạn nhỏ kể về </a:t>
            </a:r>
            <a:r>
              <a:rPr lang="en-US" sz="3200" b="1" dirty="0" smtClean="0">
                <a:solidFill>
                  <a:srgbClr val="FF0000"/>
                </a:solidFill>
                <a:latin typeface="Times New Roman" pitchFamily="18" charset="0"/>
                <a:ea typeface="Arial-Rounded" pitchFamily="34" charset="0"/>
                <a:cs typeface="Times New Roman" pitchFamily="18" charset="0"/>
              </a:rPr>
              <a:t>ông ngoại.                   </a:t>
            </a:r>
            <a:endParaRPr lang="vi-VN" sz="3200" b="1" dirty="0">
              <a:solidFill>
                <a:srgbClr val="FF0000"/>
              </a:solidFill>
              <a:latin typeface="Times New Roman" pitchFamily="18" charset="0"/>
              <a:ea typeface="Arial-Rounded" pitchFamily="34" charset="0"/>
              <a:cs typeface="Times New Roman" pitchFamily="18" charset="0"/>
            </a:endParaRPr>
          </a:p>
        </p:txBody>
      </p:sp>
      <p:pic>
        <p:nvPicPr>
          <p:cNvPr id="7" name="图片 4">
            <a:extLst>
              <a:ext uri="{FF2B5EF4-FFF2-40B4-BE49-F238E27FC236}">
                <a16:creationId xmlns:a16="http://schemas.microsoft.com/office/drawing/2014/main" xmlns="" id="{1D7BF903-E6F8-4C5D-84EC-8C9BF12F5F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0632" y="1043820"/>
            <a:ext cx="11719875" cy="3075477"/>
          </a:xfrm>
          <a:prstGeom prst="rect">
            <a:avLst/>
          </a:prstGeom>
        </p:spPr>
      </p:pic>
      <p:sp>
        <p:nvSpPr>
          <p:cNvPr id="9" name="Rectangle 8"/>
          <p:cNvSpPr/>
          <p:nvPr/>
        </p:nvSpPr>
        <p:spPr>
          <a:xfrm>
            <a:off x="299327" y="1227341"/>
            <a:ext cx="11602484" cy="2708434"/>
          </a:xfrm>
          <a:prstGeom prst="rect">
            <a:avLst/>
          </a:prstGeom>
        </p:spPr>
        <p:txBody>
          <a:bodyPr wrap="square">
            <a:spAutoFit/>
          </a:bodyPr>
          <a:lstStyle/>
          <a:p>
            <a:r>
              <a:rPr lang="en-US" sz="3400" b="1" dirty="0" smtClean="0">
                <a:solidFill>
                  <a:srgbClr val="CC6600"/>
                </a:solidFill>
                <a:latin typeface="Times New Roman" pitchFamily="18" charset="0"/>
                <a:ea typeface="Arial-Rounded" pitchFamily="34" charset="0"/>
                <a:cs typeface="Times New Roman" pitchFamily="18"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400" b="1" dirty="0">
              <a:solidFill>
                <a:srgbClr val="CC6600"/>
              </a:solidFill>
              <a:latin typeface="Times New Roman" pitchFamily="18" charset="0"/>
              <a:ea typeface="Arial-Rounded" pitchFamily="34" charset="0"/>
              <a:cs typeface="Times New Roman" pitchFamily="18" charset="0"/>
            </a:endParaRPr>
          </a:p>
        </p:txBody>
      </p:sp>
    </p:spTree>
    <p:extLst>
      <p:ext uri="{BB962C8B-B14F-4D97-AF65-F5344CB8AC3E}">
        <p14:creationId xmlns:p14="http://schemas.microsoft.com/office/powerpoint/2010/main" xmlns="" val="367650097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sp>
        <p:nvSpPr>
          <p:cNvPr id="15" name="Rectangle 14"/>
          <p:cNvSpPr/>
          <p:nvPr/>
        </p:nvSpPr>
        <p:spPr>
          <a:xfrm>
            <a:off x="958484" y="4905133"/>
            <a:ext cx="10848505" cy="1077218"/>
          </a:xfrm>
          <a:prstGeom prst="rect">
            <a:avLst/>
          </a:prstGeom>
        </p:spPr>
        <p:txBody>
          <a:bodyPr wrap="square">
            <a:spAutoFit/>
          </a:bodyPr>
          <a:lstStyle/>
          <a:p>
            <a:r>
              <a:rPr lang="en-US" sz="3200" b="1" dirty="0" smtClean="0">
                <a:solidFill>
                  <a:srgbClr val="002060"/>
                </a:solidFill>
                <a:latin typeface="Times New Roman" pitchFamily="18" charset="0"/>
                <a:ea typeface="Arial-Rounded" pitchFamily="34" charset="0"/>
                <a:cs typeface="Times New Roman" pitchFamily="18" charset="0"/>
              </a:rPr>
              <a:t>Ông ngoại đã </a:t>
            </a:r>
            <a:r>
              <a:rPr lang="en-US" sz="3200" b="1" dirty="0" smtClean="0">
                <a:solidFill>
                  <a:srgbClr val="FF0000"/>
                </a:solidFill>
                <a:latin typeface="Times New Roman" pitchFamily="18" charset="0"/>
                <a:ea typeface="Arial-Rounded" pitchFamily="34" charset="0"/>
                <a:cs typeface="Times New Roman" pitchFamily="18" charset="0"/>
              </a:rPr>
              <a:t>kể cho bạn nhỏ nghe rất nhiều chuyện cổ tích, dạy vẽ rất nhiều con vật và sự vật.</a:t>
            </a:r>
            <a:endParaRPr lang="vi-VN" sz="3200" b="1" dirty="0">
              <a:solidFill>
                <a:srgbClr val="FF0000"/>
              </a:solidFill>
              <a:latin typeface="Times New Roman" pitchFamily="18" charset="0"/>
              <a:ea typeface="Arial-Rounded" pitchFamily="34" charset="0"/>
              <a:cs typeface="Times New Roman" pitchFamily="18" charset="0"/>
            </a:endParaRPr>
          </a:p>
        </p:txBody>
      </p:sp>
      <p:sp>
        <p:nvSpPr>
          <p:cNvPr id="7" name="Rectangle 6"/>
          <p:cNvSpPr/>
          <p:nvPr/>
        </p:nvSpPr>
        <p:spPr>
          <a:xfrm>
            <a:off x="589516" y="4268480"/>
            <a:ext cx="10928716" cy="584775"/>
          </a:xfrm>
          <a:prstGeom prst="rect">
            <a:avLst/>
          </a:prstGeom>
        </p:spPr>
        <p:txBody>
          <a:bodyPr wrap="square">
            <a:spAutoFit/>
          </a:bodyPr>
          <a:lstStyle/>
          <a:p>
            <a:r>
              <a:rPr lang="en-US" sz="3200" b="1" dirty="0" smtClean="0">
                <a:solidFill>
                  <a:srgbClr val="002060"/>
                </a:solidFill>
                <a:latin typeface="Times New Roman" pitchFamily="18" charset="0"/>
                <a:ea typeface="Arial-Rounded" pitchFamily="34" charset="0"/>
                <a:cs typeface="Times New Roman" pitchFamily="18" charset="0"/>
              </a:rPr>
              <a:t>b. Người đó đã làm những việc gì cho bạn nhỏ?</a:t>
            </a:r>
            <a:endParaRPr lang="vi-VN" sz="3200" b="1" dirty="0">
              <a:solidFill>
                <a:srgbClr val="002060"/>
              </a:solidFill>
              <a:latin typeface="Times New Roman" pitchFamily="18" charset="0"/>
              <a:ea typeface="Arial-Rounded" pitchFamily="34" charset="0"/>
              <a:cs typeface="Times New Roman" pitchFamily="18" charset="0"/>
            </a:endParaRPr>
          </a:p>
        </p:txBody>
      </p:sp>
      <p:pic>
        <p:nvPicPr>
          <p:cNvPr id="8" name="图片 4">
            <a:extLst>
              <a:ext uri="{FF2B5EF4-FFF2-40B4-BE49-F238E27FC236}">
                <a16:creationId xmlns:a16="http://schemas.microsoft.com/office/drawing/2014/main" xmlns="" id="{1D7BF903-E6F8-4C5D-84EC-8C9BF12F5F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0632" y="1043820"/>
            <a:ext cx="11719875" cy="3075477"/>
          </a:xfrm>
          <a:prstGeom prst="rect">
            <a:avLst/>
          </a:prstGeom>
        </p:spPr>
      </p:pic>
      <p:sp>
        <p:nvSpPr>
          <p:cNvPr id="9" name="Rectangle 8"/>
          <p:cNvSpPr/>
          <p:nvPr/>
        </p:nvSpPr>
        <p:spPr>
          <a:xfrm>
            <a:off x="299327" y="1227341"/>
            <a:ext cx="11602484" cy="2708434"/>
          </a:xfrm>
          <a:prstGeom prst="rect">
            <a:avLst/>
          </a:prstGeom>
        </p:spPr>
        <p:txBody>
          <a:bodyPr wrap="square">
            <a:spAutoFit/>
          </a:bodyPr>
          <a:lstStyle/>
          <a:p>
            <a:r>
              <a:rPr lang="en-US" sz="3400" b="1" dirty="0" smtClean="0">
                <a:solidFill>
                  <a:srgbClr val="CC6600"/>
                </a:solidFill>
                <a:latin typeface="Times New Roman" pitchFamily="18" charset="0"/>
                <a:ea typeface="Arial-Rounded" pitchFamily="34" charset="0"/>
                <a:cs typeface="Times New Roman" pitchFamily="18"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400" b="1" dirty="0">
              <a:solidFill>
                <a:srgbClr val="CC6600"/>
              </a:solidFill>
              <a:latin typeface="Times New Roman" pitchFamily="18" charset="0"/>
              <a:ea typeface="Arial-Rounded" pitchFamily="34" charset="0"/>
              <a:cs typeface="Times New Roman" pitchFamily="18" charset="0"/>
            </a:endParaRPr>
          </a:p>
        </p:txBody>
      </p:sp>
    </p:spTree>
    <p:extLst>
      <p:ext uri="{BB962C8B-B14F-4D97-AF65-F5344CB8AC3E}">
        <p14:creationId xmlns:p14="http://schemas.microsoft.com/office/powerpoint/2010/main" xmlns="" val="125626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
          <p:cNvSpPr txBox="1"/>
          <p:nvPr/>
        </p:nvSpPr>
        <p:spPr>
          <a:xfrm>
            <a:off x="2921001" y="656874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FB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Đặng</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Nhật</a:t>
            </a:r>
            <a:r>
              <a:rPr lang="en-US" dirty="0"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a:t>
            </a:r>
            <a:r>
              <a:rPr lang="en-US" dirty="0" err="1" smtClean="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2060"/>
                </a:solidFill>
                <a:effectLst>
                  <a:glow rad="38100">
                    <a:srgbClr val="5B9BD5">
                      <a:alpha val="40000"/>
                    </a:srgbClr>
                  </a:glow>
                </a:effectLst>
                <a:latin typeface="Times New Roman" pitchFamily="18" charset="0"/>
                <a:cs typeface="Times New Roman" pitchFamily="18" charset="0"/>
              </a:rPr>
              <a:t>- https://www.facebook.com/nhat.linh.3557440</a:t>
            </a:r>
          </a:p>
        </p:txBody>
      </p:sp>
      <p:sp>
        <p:nvSpPr>
          <p:cNvPr id="8" name="Rectangle 7"/>
          <p:cNvSpPr/>
          <p:nvPr/>
        </p:nvSpPr>
        <p:spPr>
          <a:xfrm>
            <a:off x="252632" y="4119297"/>
            <a:ext cx="11602484" cy="1077218"/>
          </a:xfrm>
          <a:prstGeom prst="rect">
            <a:avLst/>
          </a:prstGeom>
        </p:spPr>
        <p:txBody>
          <a:bodyPr wrap="square">
            <a:spAutoFit/>
          </a:bodyPr>
          <a:lstStyle/>
          <a:p>
            <a:r>
              <a:rPr lang="en-US" sz="3200" b="1" dirty="0">
                <a:solidFill>
                  <a:srgbClr val="002060"/>
                </a:solidFill>
                <a:latin typeface="Times New Roman" pitchFamily="18" charset="0"/>
                <a:ea typeface="Arial-Rounded" pitchFamily="34" charset="0"/>
                <a:cs typeface="Times New Roman" pitchFamily="18" charset="0"/>
              </a:rPr>
              <a:t>c. Câu nào thể hiện rõ nhất tình cảm của bạn nhỏ đối với người đó?</a:t>
            </a:r>
            <a:endParaRPr lang="vi-VN" sz="3200" b="1" dirty="0">
              <a:solidFill>
                <a:srgbClr val="002060"/>
              </a:solidFill>
              <a:latin typeface="Times New Roman" pitchFamily="18" charset="0"/>
              <a:ea typeface="Arial-Rounded" pitchFamily="34" charset="0"/>
              <a:cs typeface="Times New Roman" pitchFamily="18" charset="0"/>
            </a:endParaRPr>
          </a:p>
        </p:txBody>
      </p:sp>
      <p:sp>
        <p:nvSpPr>
          <p:cNvPr id="15" name="Rectangle 14"/>
          <p:cNvSpPr/>
          <p:nvPr/>
        </p:nvSpPr>
        <p:spPr>
          <a:xfrm>
            <a:off x="605558" y="4742609"/>
            <a:ext cx="11586442" cy="1631216"/>
          </a:xfrm>
          <a:prstGeom prst="rect">
            <a:avLst/>
          </a:prstGeom>
        </p:spPr>
        <p:txBody>
          <a:bodyPr wrap="square">
            <a:spAutoFit/>
          </a:bodyPr>
          <a:lstStyle/>
          <a:p>
            <a:r>
              <a:rPr lang="en-US" sz="3200" b="1" dirty="0" smtClean="0">
                <a:solidFill>
                  <a:srgbClr val="002060"/>
                </a:solidFill>
                <a:latin typeface="Times New Roman" pitchFamily="18" charset="0"/>
                <a:ea typeface="Arial-Rounded" pitchFamily="34" charset="0"/>
                <a:cs typeface="Times New Roman" pitchFamily="18" charset="0"/>
              </a:rPr>
              <a:t>Câu nói: “</a:t>
            </a:r>
            <a:r>
              <a:rPr lang="en-US" sz="3200" b="1" dirty="0">
                <a:solidFill>
                  <a:srgbClr val="FF0000"/>
                </a:solidFill>
                <a:latin typeface="Times New Roman" pitchFamily="18" charset="0"/>
                <a:ea typeface="Arial-Rounded" pitchFamily="34" charset="0"/>
                <a:cs typeface="Times New Roman" pitchFamily="18" charset="0"/>
              </a:rPr>
              <a:t>Mỗi khi ông có việc đi đâu tôi rất nhớ ông và mong ông sớm về với tôi</a:t>
            </a:r>
            <a:r>
              <a:rPr lang="en-US" sz="3200" b="1" dirty="0" smtClean="0">
                <a:solidFill>
                  <a:srgbClr val="FF0000"/>
                </a:solidFill>
                <a:latin typeface="Times New Roman" pitchFamily="18" charset="0"/>
                <a:ea typeface="Arial-Rounded" pitchFamily="34" charset="0"/>
                <a:cs typeface="Times New Roman" pitchFamily="18" charset="0"/>
              </a:rPr>
              <a:t>.” </a:t>
            </a:r>
            <a:r>
              <a:rPr lang="en-US" sz="3200" b="1" dirty="0" smtClean="0">
                <a:solidFill>
                  <a:srgbClr val="002060"/>
                </a:solidFill>
                <a:latin typeface="Times New Roman" pitchFamily="18" charset="0"/>
                <a:ea typeface="Arial-Rounded" pitchFamily="34" charset="0"/>
                <a:cs typeface="Times New Roman" pitchFamily="18" charset="0"/>
              </a:rPr>
              <a:t>thể hiện tình cảm của bạn nhỏ với ông ngoại.</a:t>
            </a:r>
            <a:endParaRPr lang="vi-VN" sz="3200" b="1" dirty="0">
              <a:solidFill>
                <a:srgbClr val="002060"/>
              </a:solidFill>
              <a:latin typeface="Times New Roman" pitchFamily="18" charset="0"/>
              <a:ea typeface="Arial-Rounded" pitchFamily="34" charset="0"/>
              <a:cs typeface="Times New Roman" pitchFamily="18" charset="0"/>
            </a:endParaRPr>
          </a:p>
          <a:p>
            <a:endParaRPr lang="vi-VN" sz="3200" b="1" dirty="0">
              <a:solidFill>
                <a:srgbClr val="FF0000"/>
              </a:solidFill>
              <a:latin typeface="Times New Roman" pitchFamily="18" charset="0"/>
              <a:ea typeface="Arial-Rounded" pitchFamily="34" charset="0"/>
              <a:cs typeface="Times New Roman" pitchFamily="18" charset="0"/>
            </a:endParaRPr>
          </a:p>
        </p:txBody>
      </p:sp>
      <p:pic>
        <p:nvPicPr>
          <p:cNvPr id="7" name="图片 4">
            <a:extLst>
              <a:ext uri="{FF2B5EF4-FFF2-40B4-BE49-F238E27FC236}">
                <a16:creationId xmlns:a16="http://schemas.microsoft.com/office/drawing/2014/main" xmlns="" id="{1D7BF903-E6F8-4C5D-84EC-8C9BF12F5F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0632" y="1043820"/>
            <a:ext cx="11719875" cy="3075477"/>
          </a:xfrm>
          <a:prstGeom prst="rect">
            <a:avLst/>
          </a:prstGeom>
        </p:spPr>
      </p:pic>
      <p:sp>
        <p:nvSpPr>
          <p:cNvPr id="9" name="Rectangle 8"/>
          <p:cNvSpPr/>
          <p:nvPr/>
        </p:nvSpPr>
        <p:spPr>
          <a:xfrm>
            <a:off x="299327" y="1227341"/>
            <a:ext cx="11602484" cy="2708434"/>
          </a:xfrm>
          <a:prstGeom prst="rect">
            <a:avLst/>
          </a:prstGeom>
        </p:spPr>
        <p:txBody>
          <a:bodyPr wrap="square">
            <a:spAutoFit/>
          </a:bodyPr>
          <a:lstStyle/>
          <a:p>
            <a:r>
              <a:rPr lang="en-US" sz="3400" b="1" dirty="0" smtClean="0">
                <a:solidFill>
                  <a:srgbClr val="CC6600"/>
                </a:solidFill>
                <a:latin typeface="Times New Roman" pitchFamily="18" charset="0"/>
                <a:ea typeface="Arial-Rounded" pitchFamily="34" charset="0"/>
                <a:cs typeface="Times New Roman" pitchFamily="18" charset="0"/>
              </a:rPr>
              <a:t>          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về với tôi.</a:t>
            </a:r>
            <a:endParaRPr lang="vi-VN" sz="3400" b="1" dirty="0">
              <a:solidFill>
                <a:srgbClr val="CC6600"/>
              </a:solidFill>
              <a:latin typeface="Times New Roman" pitchFamily="18" charset="0"/>
              <a:ea typeface="Arial-Rounded" pitchFamily="34" charset="0"/>
              <a:cs typeface="Times New Roman" pitchFamily="18" charset="0"/>
            </a:endParaRPr>
          </a:p>
        </p:txBody>
      </p:sp>
    </p:spTree>
    <p:extLst>
      <p:ext uri="{BB962C8B-B14F-4D97-AF65-F5344CB8AC3E}">
        <p14:creationId xmlns:p14="http://schemas.microsoft.com/office/powerpoint/2010/main" xmlns="" val="223361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3074" y="192466"/>
            <a:ext cx="10777433" cy="1138773"/>
            <a:chOff x="238537" y="232458"/>
            <a:chExt cx="10777433" cy="1138773"/>
          </a:xfrm>
        </p:grpSpPr>
        <p:sp>
          <p:nvSpPr>
            <p:cNvPr id="5" name="TextBox 4"/>
            <p:cNvSpPr txBox="1"/>
            <p:nvPr/>
          </p:nvSpPr>
          <p:spPr>
            <a:xfrm>
              <a:off x="722280" y="232458"/>
              <a:ext cx="10293690" cy="1138773"/>
            </a:xfrm>
            <a:prstGeom prst="rect">
              <a:avLst/>
            </a:prstGeom>
            <a:noFill/>
          </p:spPr>
          <p:txBody>
            <a:bodyPr wrap="square" rtlCol="0">
              <a:spAutoFit/>
            </a:bodyPr>
            <a:lstStyle/>
            <a:p>
              <a:r>
                <a:rPr lang="en-US" sz="3600" b="1" dirty="0">
                  <a:solidFill>
                    <a:srgbClr val="008200"/>
                  </a:solidFill>
                  <a:latin typeface="Times New Roman" pitchFamily="18" charset="0"/>
                  <a:cs typeface="Times New Roman" pitchFamily="18" charset="0"/>
                </a:rPr>
                <a:t> </a:t>
              </a:r>
              <a:r>
                <a:rPr lang="en-US" sz="3200" b="1" dirty="0" smtClean="0">
                  <a:solidFill>
                    <a:srgbClr val="008200"/>
                  </a:solidFill>
                  <a:latin typeface="Times New Roman" pitchFamily="18" charset="0"/>
                  <a:cs typeface="Times New Roman" pitchFamily="18" charset="0"/>
                </a:rPr>
                <a:t>Viết 3 – 4 kể về một việc người thân đã làm </a:t>
              </a:r>
            </a:p>
            <a:p>
              <a:r>
                <a:rPr lang="en-US" sz="3200" b="1" dirty="0" smtClean="0">
                  <a:solidFill>
                    <a:srgbClr val="008200"/>
                  </a:solidFill>
                  <a:latin typeface="Times New Roman" pitchFamily="18" charset="0"/>
                  <a:cs typeface="Times New Roman" pitchFamily="18" charset="0"/>
                </a:rPr>
                <a:t>cho em. </a:t>
              </a:r>
              <a:endParaRPr lang="vi-VN" sz="3200" b="1" dirty="0">
                <a:solidFill>
                  <a:srgbClr val="008200"/>
                </a:solidFill>
                <a:latin typeface="Times New Roman" pitchFamily="18" charset="0"/>
                <a:cs typeface="Times New Roman" pitchFamily="18"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Times New Roman" pitchFamily="18" charset="0"/>
                  <a:cs typeface="Times New Roman" pitchFamily="18" charset="0"/>
                </a:rPr>
                <a:t>2</a:t>
              </a:r>
              <a:endParaRPr lang="en-US" sz="3600" b="1" dirty="0">
                <a:latin typeface="Times New Roman" pitchFamily="18" charset="0"/>
                <a:cs typeface="Times New Roman" pitchFamily="18" charset="0"/>
              </a:endParaRPr>
            </a:p>
          </p:txBody>
        </p:sp>
      </p:grpSp>
      <p:pic>
        <p:nvPicPr>
          <p:cNvPr id="8" name="图片 4">
            <a:extLst>
              <a:ext uri="{FF2B5EF4-FFF2-40B4-BE49-F238E27FC236}">
                <a16:creationId xmlns:a16="http://schemas.microsoft.com/office/drawing/2014/main" xmlns="" id="{1D7BF903-E6F8-4C5D-84EC-8C9BF12F5F2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58599" y="1696939"/>
            <a:ext cx="8498305" cy="2586303"/>
          </a:xfrm>
          <a:prstGeom prst="rect">
            <a:avLst/>
          </a:prstGeom>
        </p:spPr>
      </p:pic>
      <p:sp>
        <p:nvSpPr>
          <p:cNvPr id="9" name="Rectangle 8"/>
          <p:cNvSpPr/>
          <p:nvPr/>
        </p:nvSpPr>
        <p:spPr>
          <a:xfrm>
            <a:off x="1854851" y="1835928"/>
            <a:ext cx="8875326" cy="2219838"/>
          </a:xfrm>
          <a:prstGeom prst="rect">
            <a:avLst/>
          </a:prstGeom>
        </p:spPr>
        <p:txBody>
          <a:bodyPr wrap="square">
            <a:spAutoFit/>
          </a:bodyPr>
          <a:lstStyle/>
          <a:p>
            <a:pPr marL="457200" indent="-457200">
              <a:lnSpc>
                <a:spcPct val="150000"/>
              </a:lnSpc>
              <a:buFontTx/>
              <a:buChar char="-"/>
            </a:pPr>
            <a:r>
              <a:rPr lang="en-US" sz="3200" b="1" dirty="0" smtClean="0">
                <a:solidFill>
                  <a:srgbClr val="002060"/>
                </a:solidFill>
                <a:latin typeface="Times New Roman" pitchFamily="18" charset="0"/>
                <a:ea typeface="Arial-Rounded" pitchFamily="34" charset="0"/>
                <a:cs typeface="Times New Roman" pitchFamily="18" charset="0"/>
              </a:rPr>
              <a:t>Người thân mà em muốn kể là ai?</a:t>
            </a:r>
          </a:p>
          <a:p>
            <a:pPr marL="457200" indent="-457200">
              <a:lnSpc>
                <a:spcPct val="150000"/>
              </a:lnSpc>
              <a:buFontTx/>
              <a:buChar char="-"/>
            </a:pPr>
            <a:r>
              <a:rPr lang="en-US" sz="3200" b="1" dirty="0" smtClean="0">
                <a:solidFill>
                  <a:srgbClr val="002060"/>
                </a:solidFill>
                <a:latin typeface="Times New Roman" pitchFamily="18" charset="0"/>
                <a:ea typeface="Arial-Rounded" pitchFamily="34" charset="0"/>
                <a:cs typeface="Times New Roman" pitchFamily="18" charset="0"/>
              </a:rPr>
              <a:t>Người thân của em đã làm việc gì cho em?</a:t>
            </a:r>
          </a:p>
          <a:p>
            <a:pPr marL="457200" indent="-457200">
              <a:lnSpc>
                <a:spcPct val="150000"/>
              </a:lnSpc>
              <a:buFontTx/>
              <a:buChar char="-"/>
            </a:pPr>
            <a:r>
              <a:rPr lang="en-US" sz="3200" b="1" dirty="0" smtClean="0">
                <a:solidFill>
                  <a:srgbClr val="002060"/>
                </a:solidFill>
                <a:latin typeface="Times New Roman" pitchFamily="18" charset="0"/>
                <a:ea typeface="Arial-Rounded" pitchFamily="34" charset="0"/>
                <a:cs typeface="Times New Roman" pitchFamily="18" charset="0"/>
              </a:rPr>
              <a:t>Em có suy nghĩ gì về việc người thân đã làm?</a:t>
            </a:r>
            <a:endParaRPr lang="vi-VN" sz="3200" b="1" dirty="0">
              <a:solidFill>
                <a:srgbClr val="002060"/>
              </a:solidFill>
              <a:latin typeface="Times New Roman" pitchFamily="18" charset="0"/>
              <a:ea typeface="Arial-Rounded" pitchFamily="34" charset="0"/>
              <a:cs typeface="Times New Roman" pitchFamily="18" charset="0"/>
            </a:endParaRPr>
          </a:p>
        </p:txBody>
      </p:sp>
      <p:pic>
        <p:nvPicPr>
          <p:cNvPr id="10" name="图片 7"/>
          <p:cNvPicPr>
            <a:picLocks noChangeAspect="1"/>
          </p:cNvPicPr>
          <p:nvPr/>
        </p:nvPicPr>
        <p:blipFill>
          <a:blip r:embed="rId3" cstate="print"/>
          <a:stretch>
            <a:fillRect/>
          </a:stretch>
        </p:blipFill>
        <p:spPr>
          <a:xfrm>
            <a:off x="183923" y="3564098"/>
            <a:ext cx="1670928" cy="2181904"/>
          </a:xfrm>
          <a:prstGeom prst="rect">
            <a:avLst/>
          </a:prstGeom>
          <a:noFill/>
          <a:ln w="9525">
            <a:noFill/>
          </a:ln>
        </p:spPr>
      </p:pic>
      <p:pic>
        <p:nvPicPr>
          <p:cNvPr id="11" name="图片 8"/>
          <p:cNvPicPr>
            <a:picLocks noChangeAspect="1"/>
          </p:cNvPicPr>
          <p:nvPr/>
        </p:nvPicPr>
        <p:blipFill>
          <a:blip r:embed="rId4" cstate="print"/>
          <a:stretch>
            <a:fillRect/>
          </a:stretch>
        </p:blipFill>
        <p:spPr>
          <a:xfrm>
            <a:off x="10256904" y="3817761"/>
            <a:ext cx="1504954" cy="2079337"/>
          </a:xfrm>
          <a:prstGeom prst="rect">
            <a:avLst/>
          </a:prstGeom>
          <a:noFill/>
          <a:ln w="9525">
            <a:noFill/>
          </a:ln>
        </p:spPr>
      </p:pic>
    </p:spTree>
    <p:extLst>
      <p:ext uri="{BB962C8B-B14F-4D97-AF65-F5344CB8AC3E}">
        <p14:creationId xmlns:p14="http://schemas.microsoft.com/office/powerpoint/2010/main" xmlns="" val="334484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32" presetClass="emph" presetSubtype="0" repeatCount="999000" fill="hold" nodeType="withEffect">
                                  <p:stCondLst>
                                    <p:cond delay="0"/>
                                  </p:st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par>
                                <p:cTn id="33" presetID="32" presetClass="emph" presetSubtype="0" repeatCount="999000" fill="hold" nodeType="withEffect">
                                  <p:stCondLst>
                                    <p:cond delay="0"/>
                                  </p:stCondLst>
                                  <p:childTnLst>
                                    <p:animRot by="120000">
                                      <p:cBhvr>
                                        <p:cTn id="34" dur="100" fill="hold">
                                          <p:stCondLst>
                                            <p:cond delay="0"/>
                                          </p:stCondLst>
                                        </p:cTn>
                                        <p:tgtEl>
                                          <p:spTgt spid="11"/>
                                        </p:tgtEl>
                                        <p:attrNameLst>
                                          <p:attrName>r</p:attrName>
                                        </p:attrNameLst>
                                      </p:cBhvr>
                                    </p:animRot>
                                    <p:animRot by="-240000">
                                      <p:cBhvr>
                                        <p:cTn id="35" dur="200" fill="hold">
                                          <p:stCondLst>
                                            <p:cond delay="200"/>
                                          </p:stCondLst>
                                        </p:cTn>
                                        <p:tgtEl>
                                          <p:spTgt spid="11"/>
                                        </p:tgtEl>
                                        <p:attrNameLst>
                                          <p:attrName>r</p:attrName>
                                        </p:attrNameLst>
                                      </p:cBhvr>
                                    </p:animRot>
                                    <p:animRot by="240000">
                                      <p:cBhvr>
                                        <p:cTn id="36" dur="200" fill="hold">
                                          <p:stCondLst>
                                            <p:cond delay="400"/>
                                          </p:stCondLst>
                                        </p:cTn>
                                        <p:tgtEl>
                                          <p:spTgt spid="11"/>
                                        </p:tgtEl>
                                        <p:attrNameLst>
                                          <p:attrName>r</p:attrName>
                                        </p:attrNameLst>
                                      </p:cBhvr>
                                    </p:animRot>
                                    <p:animRot by="-240000">
                                      <p:cBhvr>
                                        <p:cTn id="37" dur="200" fill="hold">
                                          <p:stCondLst>
                                            <p:cond delay="600"/>
                                          </p:stCondLst>
                                        </p:cTn>
                                        <p:tgtEl>
                                          <p:spTgt spid="11"/>
                                        </p:tgtEl>
                                        <p:attrNameLst>
                                          <p:attrName>r</p:attrName>
                                        </p:attrNameLst>
                                      </p:cBhvr>
                                    </p:animRot>
                                    <p:animRot by="120000">
                                      <p:cBhvr>
                                        <p:cTn id="38"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1071733"/>
            <a:ext cx="11598442" cy="4524315"/>
          </a:xfrm>
          <a:prstGeom prst="rect">
            <a:avLst/>
          </a:prstGeom>
        </p:spPr>
        <p:txBody>
          <a:bodyPr wrap="square">
            <a:spAutoFit/>
          </a:bodyPr>
          <a:lstStyle/>
          <a:p>
            <a:pPr>
              <a:lnSpc>
                <a:spcPct val="150000"/>
              </a:lnSpc>
            </a:pPr>
            <a:r>
              <a:rPr lang="en-US" sz="3200" dirty="0" smtClean="0">
                <a:solidFill>
                  <a:srgbClr val="002060"/>
                </a:solidFill>
                <a:latin typeface="Times New Roman" pitchFamily="18" charset="0"/>
                <a:ea typeface="Arial-Rounded" pitchFamily="34" charset="0"/>
                <a:cs typeface="Times New Roman" pitchFamily="18" charset="0"/>
              </a:rPr>
              <a:t>       </a:t>
            </a:r>
            <a:r>
              <a:rPr lang="vi-VN" sz="3200" b="1" dirty="0" smtClean="0">
                <a:solidFill>
                  <a:srgbClr val="002060"/>
                </a:solidFill>
                <a:latin typeface="Times New Roman" pitchFamily="18" charset="0"/>
                <a:ea typeface="Arial-Rounded" pitchFamily="34" charset="0"/>
                <a:cs typeface="Times New Roman" pitchFamily="18" charset="0"/>
              </a:rPr>
              <a:t>Trong </a:t>
            </a:r>
            <a:r>
              <a:rPr lang="vi-VN" sz="3200" b="1" dirty="0">
                <a:solidFill>
                  <a:srgbClr val="002060"/>
                </a:solidFill>
                <a:latin typeface="Times New Roman" pitchFamily="18" charset="0"/>
                <a:ea typeface="Arial-Rounded" pitchFamily="34" charset="0"/>
                <a:cs typeface="Times New Roman" pitchFamily="18" charset="0"/>
              </a:rPr>
              <a:t>gia đình, người em luôn kính trọng và tin yêu nhất là bố. Bố em năm nay ngoài ba mươi </a:t>
            </a:r>
            <a:r>
              <a:rPr lang="vi-VN" sz="3200" b="1" dirty="0" smtClean="0">
                <a:solidFill>
                  <a:srgbClr val="002060"/>
                </a:solidFill>
                <a:latin typeface="Times New Roman" pitchFamily="18" charset="0"/>
                <a:ea typeface="Arial-Rounded" pitchFamily="34" charset="0"/>
                <a:cs typeface="Times New Roman" pitchFamily="18" charset="0"/>
              </a:rPr>
              <a:t>tuổi</a:t>
            </a:r>
            <a:r>
              <a:rPr lang="en-US" sz="3200" b="1" dirty="0" smtClean="0">
                <a:solidFill>
                  <a:srgbClr val="002060"/>
                </a:solidFill>
                <a:latin typeface="Times New Roman" pitchFamily="18" charset="0"/>
                <a:ea typeface="Arial-Rounded" pitchFamily="34" charset="0"/>
                <a:cs typeface="Times New Roman" pitchFamily="18" charset="0"/>
              </a:rPr>
              <a:t>. </a:t>
            </a:r>
            <a:r>
              <a:rPr lang="vi-VN" sz="3200" b="1" dirty="0" smtClean="0">
                <a:solidFill>
                  <a:srgbClr val="002060"/>
                </a:solidFill>
                <a:latin typeface="Times New Roman" pitchFamily="18" charset="0"/>
                <a:ea typeface="Arial-Rounded" pitchFamily="34" charset="0"/>
                <a:cs typeface="Times New Roman" pitchFamily="18" charset="0"/>
              </a:rPr>
              <a:t>Mặc </a:t>
            </a:r>
            <a:r>
              <a:rPr lang="vi-VN" sz="3200" b="1" dirty="0">
                <a:solidFill>
                  <a:srgbClr val="002060"/>
                </a:solidFill>
                <a:latin typeface="Times New Roman" pitchFamily="18" charset="0"/>
                <a:ea typeface="Arial-Rounded" pitchFamily="34" charset="0"/>
                <a:cs typeface="Times New Roman" pitchFamily="18" charset="0"/>
              </a:rPr>
              <a:t>dù công việc bận rộn nhưng bố vẫn luôn chăm lo cho gia đình. Không chỉ giúp mẹ việc nhà, bố còn dạy em học mỗi tối</a:t>
            </a:r>
            <a:r>
              <a:rPr lang="vi-VN" sz="3200" b="1" dirty="0" smtClean="0">
                <a:solidFill>
                  <a:srgbClr val="002060"/>
                </a:solidFill>
                <a:latin typeface="Times New Roman" pitchFamily="18" charset="0"/>
                <a:ea typeface="Arial-Rounded" pitchFamily="34" charset="0"/>
                <a:cs typeface="Times New Roman" pitchFamily="18" charset="0"/>
              </a:rPr>
              <a:t>.</a:t>
            </a:r>
            <a:r>
              <a:rPr lang="en-US" sz="3200" b="1" dirty="0" smtClean="0">
                <a:solidFill>
                  <a:srgbClr val="002060"/>
                </a:solidFill>
                <a:latin typeface="Times New Roman" pitchFamily="18" charset="0"/>
                <a:ea typeface="Arial-Rounded" pitchFamily="34" charset="0"/>
                <a:cs typeface="Times New Roman" pitchFamily="18" charset="0"/>
              </a:rPr>
              <a:t> Có lần gặp bài toán khó không biết giải thế nào, em liền chạy ra hỏi bố. Bố giảng bài cho em rất cẩn thận và tỉ mỉ. </a:t>
            </a:r>
            <a:r>
              <a:rPr lang="vi-VN" sz="3200" b="1" dirty="0" smtClean="0">
                <a:solidFill>
                  <a:srgbClr val="002060"/>
                </a:solidFill>
                <a:latin typeface="Times New Roman" pitchFamily="18" charset="0"/>
                <a:ea typeface="Arial-Rounded" pitchFamily="34" charset="0"/>
                <a:cs typeface="Times New Roman" pitchFamily="18" charset="0"/>
              </a:rPr>
              <a:t>Bố </a:t>
            </a:r>
            <a:r>
              <a:rPr lang="vi-VN" sz="3200" b="1" dirty="0">
                <a:solidFill>
                  <a:srgbClr val="002060"/>
                </a:solidFill>
                <a:latin typeface="Times New Roman" pitchFamily="18" charset="0"/>
                <a:ea typeface="Arial-Rounded" pitchFamily="34" charset="0"/>
                <a:cs typeface="Times New Roman" pitchFamily="18" charset="0"/>
              </a:rPr>
              <a:t>đúng là người bố tuyệt vời của em.</a:t>
            </a:r>
            <a:endParaRPr lang="en-US" sz="3200" b="1" dirty="0">
              <a:solidFill>
                <a:srgbClr val="002060"/>
              </a:solidFill>
              <a:latin typeface="Times New Roman" pitchFamily="18" charset="0"/>
              <a:ea typeface="Arial-Rounded" pitchFamily="34" charset="0"/>
              <a:cs typeface="Times New Roman" pitchFamily="18" charset="0"/>
            </a:endParaRPr>
          </a:p>
        </p:txBody>
      </p:sp>
    </p:spTree>
    <p:extLst>
      <p:ext uri="{BB962C8B-B14F-4D97-AF65-F5344CB8AC3E}">
        <p14:creationId xmlns:p14="http://schemas.microsoft.com/office/powerpoint/2010/main" xmlns="" val="39918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842" y="1408617"/>
            <a:ext cx="11598442" cy="3785652"/>
          </a:xfrm>
          <a:prstGeom prst="rect">
            <a:avLst/>
          </a:prstGeom>
        </p:spPr>
        <p:txBody>
          <a:bodyPr wrap="square">
            <a:spAutoFit/>
          </a:bodyPr>
          <a:lstStyle/>
          <a:p>
            <a:pPr>
              <a:lnSpc>
                <a:spcPct val="150000"/>
              </a:lnSpc>
            </a:pPr>
            <a:r>
              <a:rPr lang="en-US" sz="3200" dirty="0" smtClean="0">
                <a:solidFill>
                  <a:srgbClr val="002060"/>
                </a:solidFill>
                <a:latin typeface="Times New Roman" pitchFamily="18" charset="0"/>
                <a:ea typeface="Arial-Rounded" pitchFamily="34" charset="0"/>
                <a:cs typeface="Times New Roman" pitchFamily="18" charset="0"/>
              </a:rPr>
              <a:t>       </a:t>
            </a:r>
            <a:r>
              <a:rPr lang="en-US" sz="3200" b="1" dirty="0" smtClean="0">
                <a:solidFill>
                  <a:srgbClr val="002060"/>
                </a:solidFill>
                <a:latin typeface="Times New Roman" pitchFamily="18" charset="0"/>
                <a:ea typeface="Arial-Rounded" pitchFamily="34" charset="0"/>
                <a:cs typeface="Times New Roman" pitchFamily="18" charset="0"/>
              </a:rPr>
              <a:t>Trong gia đình, bà nội là người yêu em nhất. Ngày nhỏ bố mẹ thường hay phải đi làm xa nên em ở với bà. Hằng ngày, bà chải tóc cho em. Bà kể cho em biết bao nhiêu câu chuyện bổ ích. Bà kể về thời bà còn trẻ và kể cả những câu chuyện từ xa xưa. Em rất yêu bà nội của em.</a:t>
            </a:r>
            <a:endParaRPr lang="en-US" sz="3200" b="1" dirty="0">
              <a:solidFill>
                <a:srgbClr val="002060"/>
              </a:solidFill>
              <a:latin typeface="Times New Roman" pitchFamily="18" charset="0"/>
              <a:ea typeface="Arial-Rounded" pitchFamily="34" charset="0"/>
              <a:cs typeface="Times New Roman" pitchFamily="18" charset="0"/>
            </a:endParaRPr>
          </a:p>
        </p:txBody>
      </p:sp>
    </p:spTree>
    <p:extLst>
      <p:ext uri="{BB962C8B-B14F-4D97-AF65-F5344CB8AC3E}">
        <p14:creationId xmlns:p14="http://schemas.microsoft.com/office/powerpoint/2010/main" xmlns="" val="188471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913</Words>
  <Application>Microsoft Office PowerPoint</Application>
  <PresentationFormat>Custom</PresentationFormat>
  <Paragraphs>38</Paragraphs>
  <Slides>10</Slides>
  <Notes>0</Notes>
  <HiddenSlides>0</HiddenSlides>
  <MMClips>2</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7</cp:lastModifiedBy>
  <cp:revision>208</cp:revision>
  <dcterms:created xsi:type="dcterms:W3CDTF">2021-05-29T04:05:18Z</dcterms:created>
  <dcterms:modified xsi:type="dcterms:W3CDTF">2022-12-04T13:54:49Z</dcterms:modified>
</cp:coreProperties>
</file>