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302" r:id="rId3"/>
    <p:sldId id="304" r:id="rId4"/>
    <p:sldId id="303" r:id="rId5"/>
    <p:sldId id="295" r:id="rId6"/>
    <p:sldId id="296"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0D1"/>
    <a:srgbClr val="E4EAD1"/>
    <a:srgbClr val="BFF88C"/>
    <a:srgbClr val="FFFAC2"/>
    <a:srgbClr val="F7941E"/>
    <a:srgbClr val="8CC63F"/>
    <a:srgbClr val="FDDEEB"/>
    <a:srgbClr val="D34CD6"/>
    <a:srgbClr val="FCDFDC"/>
    <a:srgbClr val="FFFBC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94249" autoAdjust="0"/>
  </p:normalViewPr>
  <p:slideViewPr>
    <p:cSldViewPr snapToGrid="0">
      <p:cViewPr varScale="1">
        <p:scale>
          <a:sx n="66" d="100"/>
          <a:sy n="66" d="100"/>
        </p:scale>
        <p:origin x="-451"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pPr/>
              <a:t>11/02/2023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pPr/>
              <a:t>‹#›</a:t>
            </a:fld>
            <a:endParaRPr lang="vi-VN"/>
          </a:p>
        </p:txBody>
      </p:sp>
    </p:spTree>
    <p:extLst>
      <p:ext uri="{BB962C8B-B14F-4D97-AF65-F5344CB8AC3E}">
        <p14:creationId xmlns:p14="http://schemas.microsoft.com/office/powerpoint/2010/main" xmlns=""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xmlns=""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xmlns=""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xmlns=""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xmlns=""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xmlns=""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xmlns=""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xmlns=""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xmlns=""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xmlns=""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xmlns=""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xmlns=""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xmlns=""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xmlns=""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xmlns=""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xmlns=""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xmlns=""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xmlns=""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xmlns=""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xmlns=""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xmlns=""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xmlns=""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xmlns=""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xmlns=""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xmlns=""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xmlns=""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xmlns=""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xmlns=""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xmlns=""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xmlns=""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xmlns=""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xmlns=""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xmlns=""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xmlns=""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xmlns=""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xmlns=""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xmlns=""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xmlns=""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xmlns=""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xmlns=""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xmlns=""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xmlns=""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xmlns=""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xmlns=""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xmlns=""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xmlns=""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xmlns="" val="22516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xmlns=""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9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png"/><Relationship Id="rId1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2.png"/><Relationship Id="rId5" Type="http://schemas.microsoft.com/office/2007/relationships/hdphoto" Target="../media/hdphoto6.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microsoft.com/office/2007/relationships/hdphoto" Target="../media/hdphoto9.wdp"/><Relationship Id="rId3" Type="http://schemas.microsoft.com/office/2007/relationships/hdphoto" Target="../media/hdphoto7.wdp"/><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6.xml"/><Relationship Id="rId6" Type="http://schemas.microsoft.com/office/2007/relationships/hdphoto" Target="../media/hdphoto8.wdp"/><Relationship Id="rId5" Type="http://schemas.openxmlformats.org/officeDocument/2006/relationships/image" Target="../media/image1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xmlns="" id="{D05E2FA4-701D-4C92-898E-7EE4AF07FEBA}"/>
              </a:ext>
            </a:extLst>
          </p:cNvPr>
          <p:cNvSpPr txBox="1"/>
          <p:nvPr/>
        </p:nvSpPr>
        <p:spPr>
          <a:xfrm>
            <a:off x="1544987" y="2191642"/>
            <a:ext cx="8612872"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45</a:t>
            </a:r>
          </a:p>
          <a:p>
            <a:pPr algn="ctr">
              <a:lnSpc>
                <a:spcPct val="120000"/>
              </a:lnSpc>
            </a:pPr>
            <a:r>
              <a:rPr lang="vi-VN" sz="8000" dirty="0">
                <a:ln>
                  <a:solidFill>
                    <a:schemeClr val="accent6">
                      <a:lumMod val="50000"/>
                    </a:schemeClr>
                  </a:solidFill>
                </a:ln>
                <a:solidFill>
                  <a:schemeClr val="bg1"/>
                </a:solidFill>
                <a:latin typeface="+mj-lt"/>
              </a:rPr>
              <a:t>LUYỆN TẬP CHUNG</a:t>
            </a:r>
          </a:p>
        </p:txBody>
      </p:sp>
    </p:spTree>
    <p:extLst>
      <p:ext uri="{BB962C8B-B14F-4D97-AF65-F5344CB8AC3E}">
        <p14:creationId xmlns:p14="http://schemas.microsoft.com/office/powerpoint/2010/main" xmlns=""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658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527" y="821803"/>
            <a:ext cx="9771889" cy="5293757"/>
          </a:xfrm>
          <a:prstGeom prst="rect">
            <a:avLst/>
          </a:prstGeom>
          <a:noFill/>
        </p:spPr>
        <p:txBody>
          <a:bodyPr wrap="square" rtlCol="0">
            <a:spAutoFit/>
          </a:bodyPr>
          <a:lstStyle/>
          <a:p>
            <a:pPr algn="ctr"/>
            <a:r>
              <a:rPr lang="pl-PL" sz="3200" b="1" dirty="0" smtClean="0">
                <a:latin typeface="Times New Roman" pitchFamily="18" charset="0"/>
                <a:cs typeface="Times New Roman" pitchFamily="18" charset="0"/>
              </a:rPr>
              <a:t>YÊU CẦU CẦN ĐẠT:</a:t>
            </a:r>
            <a:endParaRPr lang="vi-VN" sz="3200" dirty="0" smtClean="0">
              <a:latin typeface="Times New Roman" pitchFamily="18" charset="0"/>
              <a:cs typeface="Times New Roman" pitchFamily="18" charset="0"/>
            </a:endParaRPr>
          </a:p>
          <a:p>
            <a:r>
              <a:rPr lang="pl-PL" sz="3200" dirty="0" smtClean="0">
                <a:latin typeface="Times New Roman" pitchFamily="18" charset="0"/>
                <a:cs typeface="Times New Roman" pitchFamily="18" charset="0"/>
              </a:rPr>
              <a:t>- Nhận biết được ý nghĩa của phép nhân, thực hiện được phép phép nhân, phép chia đã học.</a:t>
            </a:r>
            <a:endParaRPr lang="vi-VN" sz="3200" dirty="0" smtClean="0">
              <a:latin typeface="Times New Roman" pitchFamily="18" charset="0"/>
              <a:cs typeface="Times New Roman" pitchFamily="18" charset="0"/>
            </a:endParaRPr>
          </a:p>
          <a:p>
            <a:r>
              <a:rPr lang="pl-PL" sz="3200" dirty="0" smtClean="0">
                <a:latin typeface="Times New Roman" pitchFamily="18" charset="0"/>
                <a:cs typeface="Times New Roman" pitchFamily="18" charset="0"/>
              </a:rPr>
              <a:t>- Giải được bài toán có lời văn liên quan đến phép nhân.</a:t>
            </a:r>
            <a:endParaRPr lang="vi-VN" sz="3200" dirty="0" smtClean="0">
              <a:latin typeface="Times New Roman" pitchFamily="18" charset="0"/>
              <a:cs typeface="Times New Roman" pitchFamily="18" charset="0"/>
            </a:endParaRPr>
          </a:p>
          <a:p>
            <a:r>
              <a:rPr lang="pl-PL" sz="3200" dirty="0" smtClean="0">
                <a:latin typeface="Times New Roman" pitchFamily="18" charset="0"/>
                <a:cs typeface="Times New Roman" pitchFamily="18" charset="0"/>
              </a:rPr>
              <a:t>- Qua thực hành, luyện tập sẽ phát triển năng lực tư duy và lập luận toán học, năng lực giao tiếp và hợp tác. Qua giải bài toán thực tế sẽ phát triển năng lực giải quyết vấn đề Toán học.</a:t>
            </a:r>
            <a:endParaRPr lang="vi-VN" sz="3200" dirty="0" smtClean="0">
              <a:latin typeface="Times New Roman" pitchFamily="18" charset="0"/>
              <a:cs typeface="Times New Roman" pitchFamily="18" charset="0"/>
            </a:endParaRPr>
          </a:p>
          <a:p>
            <a:r>
              <a:rPr lang="pl-PL" sz="3200" b="1" dirty="0" smtClean="0">
                <a:latin typeface="Times New Roman" pitchFamily="18" charset="0"/>
                <a:cs typeface="Times New Roman" pitchFamily="18" charset="0"/>
              </a:rPr>
              <a:t>- </a:t>
            </a:r>
            <a:r>
              <a:rPr lang="pl-PL" sz="3200" dirty="0" smtClean="0">
                <a:latin typeface="Times New Roman" pitchFamily="18" charset="0"/>
                <a:cs typeface="Times New Roman" pitchFamily="18" charset="0"/>
              </a:rPr>
              <a:t>Góp phần phát triển phẩm chất: chăm chỉ, trách nhiệm, nhân ái, có tinh thần hợp tác trong khi làm việc nhóm.</a:t>
            </a:r>
            <a:endParaRPr lang="vi-VN" sz="3200" dirty="0" smtClean="0">
              <a:latin typeface="Times New Roman" pitchFamily="18" charset="0"/>
              <a:cs typeface="Times New Roman" pitchFamily="18" charset="0"/>
            </a:endParaRPr>
          </a:p>
          <a:p>
            <a:endParaRPr lang="vi-V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6D871E24-9C15-4919-8A20-3CD1565FD7C5}"/>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xmlns="" id="{61319569-92A9-43FF-B9D3-9F65D91F3882}"/>
              </a:ext>
            </a:extLst>
          </p:cNvPr>
          <p:cNvSpPr/>
          <p:nvPr/>
        </p:nvSpPr>
        <p:spPr>
          <a:xfrm>
            <a:off x="2967936" y="61854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a16="http://schemas.microsoft.com/office/drawing/2014/main" xmlns="" id="{D2993087-7DD4-4080-827C-94DABEDB1A2F}"/>
              </a:ext>
            </a:extLst>
          </p:cNvPr>
          <p:cNvSpPr txBox="1"/>
          <p:nvPr/>
        </p:nvSpPr>
        <p:spPr>
          <a:xfrm>
            <a:off x="3405258" y="618543"/>
            <a:ext cx="3722494" cy="461665"/>
          </a:xfrm>
          <a:prstGeom prst="rect">
            <a:avLst/>
          </a:prstGeom>
          <a:noFill/>
        </p:spPr>
        <p:txBody>
          <a:bodyPr wrap="none" rtlCol="0">
            <a:spAutoFit/>
          </a:bodyPr>
          <a:lstStyle/>
          <a:p>
            <a:r>
              <a:rPr lang="vi-VN" sz="2400" dirty="0"/>
              <a:t>Tìm phép nhân thích hợp.</a:t>
            </a:r>
          </a:p>
        </p:txBody>
      </p:sp>
      <p:grpSp>
        <p:nvGrpSpPr>
          <p:cNvPr id="46" name="Group 45">
            <a:extLst>
              <a:ext uri="{FF2B5EF4-FFF2-40B4-BE49-F238E27FC236}">
                <a16:creationId xmlns:a16="http://schemas.microsoft.com/office/drawing/2014/main" xmlns="" id="{90D12927-4F33-47E7-98C9-E12DDF7325A8}"/>
              </a:ext>
            </a:extLst>
          </p:cNvPr>
          <p:cNvGrpSpPr/>
          <p:nvPr/>
        </p:nvGrpSpPr>
        <p:grpSpPr>
          <a:xfrm>
            <a:off x="1162321" y="1482036"/>
            <a:ext cx="9756898" cy="4133730"/>
            <a:chOff x="1162321" y="1482036"/>
            <a:chExt cx="9756898" cy="4133730"/>
          </a:xfrm>
        </p:grpSpPr>
        <p:grpSp>
          <p:nvGrpSpPr>
            <p:cNvPr id="21" name="Group 20">
              <a:extLst>
                <a:ext uri="{FF2B5EF4-FFF2-40B4-BE49-F238E27FC236}">
                  <a16:creationId xmlns:a16="http://schemas.microsoft.com/office/drawing/2014/main" xmlns="" id="{A2ED23BE-FFCA-4070-9AC1-EBC5728B29E9}"/>
                </a:ext>
              </a:extLst>
            </p:cNvPr>
            <p:cNvGrpSpPr/>
            <p:nvPr/>
          </p:nvGrpSpPr>
          <p:grpSpPr>
            <a:xfrm>
              <a:off x="1162323" y="2572115"/>
              <a:ext cx="5849007" cy="863493"/>
              <a:chOff x="1162323" y="2508970"/>
              <a:chExt cx="5849007" cy="863493"/>
            </a:xfrm>
          </p:grpSpPr>
          <p:sp>
            <p:nvSpPr>
              <p:cNvPr id="13" name="Rectangle: Rounded Corners 12">
                <a:extLst>
                  <a:ext uri="{FF2B5EF4-FFF2-40B4-BE49-F238E27FC236}">
                    <a16:creationId xmlns:a16="http://schemas.microsoft.com/office/drawing/2014/main" xmlns="" id="{4B6899E9-8738-44ED-B9BB-53C638B4DB05}"/>
                  </a:ext>
                </a:extLst>
              </p:cNvPr>
              <p:cNvSpPr/>
              <p:nvPr/>
            </p:nvSpPr>
            <p:spPr>
              <a:xfrm>
                <a:off x="1162323" y="2508970"/>
                <a:ext cx="5849007" cy="863493"/>
              </a:xfrm>
              <a:prstGeom prst="roundRect">
                <a:avLst/>
              </a:prstGeom>
              <a:noFill/>
              <a:ln w="28575">
                <a:solidFill>
                  <a:srgbClr val="8C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18" name="Picture 17">
                <a:extLst>
                  <a:ext uri="{FF2B5EF4-FFF2-40B4-BE49-F238E27FC236}">
                    <a16:creationId xmlns:a16="http://schemas.microsoft.com/office/drawing/2014/main" xmlns="" id="{FF7FBFB1-23EB-4F21-BCE2-622042055A4D}"/>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50000"/>
                        </a14:imgEffect>
                        <a14:imgEffect>
                          <a14:saturation sat="200000"/>
                        </a14:imgEffect>
                      </a14:imgLayer>
                    </a14:imgProps>
                  </a:ext>
                </a:extLst>
              </a:blip>
              <a:stretch>
                <a:fillRect/>
              </a:stretch>
            </p:blipFill>
            <p:spPr>
              <a:xfrm>
                <a:off x="2390282" y="2599612"/>
                <a:ext cx="1152525" cy="752475"/>
              </a:xfrm>
              <a:prstGeom prst="rect">
                <a:avLst/>
              </a:prstGeom>
            </p:spPr>
          </p:pic>
          <p:pic>
            <p:nvPicPr>
              <p:cNvPr id="19" name="Picture 18">
                <a:extLst>
                  <a:ext uri="{FF2B5EF4-FFF2-40B4-BE49-F238E27FC236}">
                    <a16:creationId xmlns:a16="http://schemas.microsoft.com/office/drawing/2014/main" xmlns="" id="{1B60404A-D30C-4723-BD7F-91D048BAC443}"/>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50000"/>
                        </a14:imgEffect>
                        <a14:imgEffect>
                          <a14:saturation sat="200000"/>
                        </a14:imgEffect>
                      </a14:imgLayer>
                    </a14:imgProps>
                  </a:ext>
                </a:extLst>
              </a:blip>
              <a:stretch>
                <a:fillRect/>
              </a:stretch>
            </p:blipFill>
            <p:spPr>
              <a:xfrm>
                <a:off x="3539476" y="2599611"/>
                <a:ext cx="1152525" cy="752475"/>
              </a:xfrm>
              <a:prstGeom prst="rect">
                <a:avLst/>
              </a:prstGeom>
            </p:spPr>
          </p:pic>
          <p:pic>
            <p:nvPicPr>
              <p:cNvPr id="20" name="Picture 19">
                <a:extLst>
                  <a:ext uri="{FF2B5EF4-FFF2-40B4-BE49-F238E27FC236}">
                    <a16:creationId xmlns:a16="http://schemas.microsoft.com/office/drawing/2014/main" xmlns="" id="{3D97D982-DB7C-45A7-9D91-1582552FF000}"/>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50000"/>
                        </a14:imgEffect>
                        <a14:imgEffect>
                          <a14:saturation sat="200000"/>
                        </a14:imgEffect>
                      </a14:imgLayer>
                    </a14:imgProps>
                  </a:ext>
                </a:extLst>
              </a:blip>
              <a:stretch>
                <a:fillRect/>
              </a:stretch>
            </p:blipFill>
            <p:spPr>
              <a:xfrm>
                <a:off x="4688670" y="2599610"/>
                <a:ext cx="1152525" cy="752475"/>
              </a:xfrm>
              <a:prstGeom prst="rect">
                <a:avLst/>
              </a:prstGeom>
            </p:spPr>
          </p:pic>
        </p:grpSp>
        <p:grpSp>
          <p:nvGrpSpPr>
            <p:cNvPr id="25" name="Group 24">
              <a:extLst>
                <a:ext uri="{FF2B5EF4-FFF2-40B4-BE49-F238E27FC236}">
                  <a16:creationId xmlns:a16="http://schemas.microsoft.com/office/drawing/2014/main" xmlns="" id="{215E3A4B-3A3E-4E25-B3D6-D986FA370C8B}"/>
                </a:ext>
              </a:extLst>
            </p:cNvPr>
            <p:cNvGrpSpPr/>
            <p:nvPr/>
          </p:nvGrpSpPr>
          <p:grpSpPr>
            <a:xfrm>
              <a:off x="1162322" y="3662194"/>
              <a:ext cx="5849007" cy="863493"/>
              <a:chOff x="1162322" y="3599049"/>
              <a:chExt cx="5849007" cy="863493"/>
            </a:xfrm>
          </p:grpSpPr>
          <p:sp>
            <p:nvSpPr>
              <p:cNvPr id="14" name="Rectangle: Rounded Corners 13">
                <a:extLst>
                  <a:ext uri="{FF2B5EF4-FFF2-40B4-BE49-F238E27FC236}">
                    <a16:creationId xmlns:a16="http://schemas.microsoft.com/office/drawing/2014/main" xmlns="" id="{D2C8E0CE-9A2B-41D9-8F8C-CD545D6FA588}"/>
                  </a:ext>
                </a:extLst>
              </p:cNvPr>
              <p:cNvSpPr/>
              <p:nvPr/>
            </p:nvSpPr>
            <p:spPr>
              <a:xfrm>
                <a:off x="1162322" y="3599049"/>
                <a:ext cx="5849007" cy="863493"/>
              </a:xfrm>
              <a:prstGeom prst="roundRect">
                <a:avLst/>
              </a:prstGeom>
              <a:noFill/>
              <a:ln w="28575">
                <a:solidFill>
                  <a:srgbClr val="8C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16" name="Picture 15">
                <a:extLst>
                  <a:ext uri="{FF2B5EF4-FFF2-40B4-BE49-F238E27FC236}">
                    <a16:creationId xmlns:a16="http://schemas.microsoft.com/office/drawing/2014/main" xmlns="" id="{A93AEBBC-A871-449C-84B2-1D12F1E22981}"/>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xmlns="">
                      <a14:imgLayer r:embed="rId6">
                        <a14:imgEffect>
                          <a14:sharpenSoften amount="50000"/>
                        </a14:imgEffect>
                        <a14:imgEffect>
                          <a14:saturation sat="200000"/>
                        </a14:imgEffect>
                      </a14:imgLayer>
                    </a14:imgProps>
                  </a:ext>
                </a:extLst>
              </a:blip>
              <a:stretch>
                <a:fillRect/>
              </a:stretch>
            </p:blipFill>
            <p:spPr>
              <a:xfrm>
                <a:off x="1812507" y="3683740"/>
                <a:ext cx="1137159" cy="694110"/>
              </a:xfrm>
              <a:prstGeom prst="rect">
                <a:avLst/>
              </a:prstGeom>
            </p:spPr>
          </p:pic>
          <p:pic>
            <p:nvPicPr>
              <p:cNvPr id="22" name="Picture 21">
                <a:extLst>
                  <a:ext uri="{FF2B5EF4-FFF2-40B4-BE49-F238E27FC236}">
                    <a16:creationId xmlns:a16="http://schemas.microsoft.com/office/drawing/2014/main" xmlns="" id="{1C731237-6281-4239-A71E-08DE5423E48B}"/>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xmlns="">
                      <a14:imgLayer r:embed="rId6">
                        <a14:imgEffect>
                          <a14:sharpenSoften amount="50000"/>
                        </a14:imgEffect>
                        <a14:imgEffect>
                          <a14:saturation sat="200000"/>
                        </a14:imgEffect>
                      </a14:imgLayer>
                    </a14:imgProps>
                  </a:ext>
                </a:extLst>
              </a:blip>
              <a:stretch>
                <a:fillRect/>
              </a:stretch>
            </p:blipFill>
            <p:spPr>
              <a:xfrm>
                <a:off x="2949666" y="3683739"/>
                <a:ext cx="1137159" cy="694110"/>
              </a:xfrm>
              <a:prstGeom prst="rect">
                <a:avLst/>
              </a:prstGeom>
            </p:spPr>
          </p:pic>
          <p:pic>
            <p:nvPicPr>
              <p:cNvPr id="23" name="Picture 22">
                <a:extLst>
                  <a:ext uri="{FF2B5EF4-FFF2-40B4-BE49-F238E27FC236}">
                    <a16:creationId xmlns:a16="http://schemas.microsoft.com/office/drawing/2014/main" xmlns="" id="{A0D94002-4BE2-4029-9FB7-6F1753914B5F}"/>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xmlns="">
                      <a14:imgLayer r:embed="rId6">
                        <a14:imgEffect>
                          <a14:sharpenSoften amount="50000"/>
                        </a14:imgEffect>
                        <a14:imgEffect>
                          <a14:saturation sat="200000"/>
                        </a14:imgEffect>
                      </a14:imgLayer>
                    </a14:imgProps>
                  </a:ext>
                </a:extLst>
              </a:blip>
              <a:stretch>
                <a:fillRect/>
              </a:stretch>
            </p:blipFill>
            <p:spPr>
              <a:xfrm>
                <a:off x="4086825" y="3683738"/>
                <a:ext cx="1137159" cy="694110"/>
              </a:xfrm>
              <a:prstGeom prst="rect">
                <a:avLst/>
              </a:prstGeom>
            </p:spPr>
          </p:pic>
          <p:pic>
            <p:nvPicPr>
              <p:cNvPr id="24" name="Picture 23">
                <a:extLst>
                  <a:ext uri="{FF2B5EF4-FFF2-40B4-BE49-F238E27FC236}">
                    <a16:creationId xmlns:a16="http://schemas.microsoft.com/office/drawing/2014/main" xmlns="" id="{969E861F-517C-4249-8F50-E727D945C3B6}"/>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xmlns="">
                      <a14:imgLayer r:embed="rId6">
                        <a14:imgEffect>
                          <a14:sharpenSoften amount="50000"/>
                        </a14:imgEffect>
                        <a14:imgEffect>
                          <a14:saturation sat="200000"/>
                        </a14:imgEffect>
                      </a14:imgLayer>
                    </a14:imgProps>
                  </a:ext>
                </a:extLst>
              </a:blip>
              <a:stretch>
                <a:fillRect/>
              </a:stretch>
            </p:blipFill>
            <p:spPr>
              <a:xfrm>
                <a:off x="5223984" y="3683737"/>
                <a:ext cx="1137159" cy="694110"/>
              </a:xfrm>
              <a:prstGeom prst="rect">
                <a:avLst/>
              </a:prstGeom>
            </p:spPr>
          </p:pic>
        </p:grpSp>
        <p:grpSp>
          <p:nvGrpSpPr>
            <p:cNvPr id="30" name="Group 29">
              <a:extLst>
                <a:ext uri="{FF2B5EF4-FFF2-40B4-BE49-F238E27FC236}">
                  <a16:creationId xmlns:a16="http://schemas.microsoft.com/office/drawing/2014/main" xmlns="" id="{88F52408-4472-4384-AD4C-502CA26DFF2D}"/>
                </a:ext>
              </a:extLst>
            </p:cNvPr>
            <p:cNvGrpSpPr/>
            <p:nvPr/>
          </p:nvGrpSpPr>
          <p:grpSpPr>
            <a:xfrm>
              <a:off x="1162321" y="4752273"/>
              <a:ext cx="5849007" cy="863493"/>
              <a:chOff x="1162321" y="4689128"/>
              <a:chExt cx="5849007" cy="863493"/>
            </a:xfrm>
          </p:grpSpPr>
          <p:sp>
            <p:nvSpPr>
              <p:cNvPr id="15" name="Rectangle: Rounded Corners 14">
                <a:extLst>
                  <a:ext uri="{FF2B5EF4-FFF2-40B4-BE49-F238E27FC236}">
                    <a16:creationId xmlns:a16="http://schemas.microsoft.com/office/drawing/2014/main" xmlns="" id="{316B12F6-1FA0-4711-884E-DCA604006E8E}"/>
                  </a:ext>
                </a:extLst>
              </p:cNvPr>
              <p:cNvSpPr/>
              <p:nvPr/>
            </p:nvSpPr>
            <p:spPr>
              <a:xfrm>
                <a:off x="1162321" y="4689128"/>
                <a:ext cx="5849007" cy="863493"/>
              </a:xfrm>
              <a:prstGeom prst="roundRect">
                <a:avLst/>
              </a:prstGeom>
              <a:noFill/>
              <a:ln w="28575">
                <a:solidFill>
                  <a:srgbClr val="8C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17" name="Picture 16">
                <a:extLst>
                  <a:ext uri="{FF2B5EF4-FFF2-40B4-BE49-F238E27FC236}">
                    <a16:creationId xmlns:a16="http://schemas.microsoft.com/office/drawing/2014/main" xmlns="" id="{99E16ADC-1A49-4CCF-A32A-83ED60409134}"/>
                  </a:ext>
                </a:extLst>
              </p:cNvPr>
              <p:cNvPicPr>
                <a:picLocks noChangeAspect="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xmlns="">
                      <a14:imgLayer r:embed="rId8">
                        <a14:imgEffect>
                          <a14:sharpenSoften amount="50000"/>
                        </a14:imgEffect>
                        <a14:imgEffect>
                          <a14:saturation sat="200000"/>
                        </a14:imgEffect>
                      </a14:imgLayer>
                    </a14:imgProps>
                  </a:ext>
                </a:extLst>
              </a:blip>
              <a:stretch>
                <a:fillRect/>
              </a:stretch>
            </p:blipFill>
            <p:spPr>
              <a:xfrm>
                <a:off x="2189909" y="4689128"/>
                <a:ext cx="1215349" cy="748585"/>
              </a:xfrm>
              <a:prstGeom prst="rect">
                <a:avLst/>
              </a:prstGeom>
            </p:spPr>
          </p:pic>
          <p:pic>
            <p:nvPicPr>
              <p:cNvPr id="28" name="Picture 27">
                <a:extLst>
                  <a:ext uri="{FF2B5EF4-FFF2-40B4-BE49-F238E27FC236}">
                    <a16:creationId xmlns:a16="http://schemas.microsoft.com/office/drawing/2014/main" xmlns="" id="{C6BA3129-42F4-4764-AD93-EA18647E6480}"/>
                  </a:ext>
                </a:extLst>
              </p:cNvPr>
              <p:cNvPicPr>
                <a:picLocks noChangeAspect="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xmlns="">
                      <a14:imgLayer r:embed="rId8">
                        <a14:imgEffect>
                          <a14:sharpenSoften amount="50000"/>
                        </a14:imgEffect>
                        <a14:imgEffect>
                          <a14:saturation sat="200000"/>
                        </a14:imgEffect>
                      </a14:imgLayer>
                    </a14:imgProps>
                  </a:ext>
                </a:extLst>
              </a:blip>
              <a:stretch>
                <a:fillRect/>
              </a:stretch>
            </p:blipFill>
            <p:spPr>
              <a:xfrm>
                <a:off x="3353910" y="4689128"/>
                <a:ext cx="1215349" cy="748585"/>
              </a:xfrm>
              <a:prstGeom prst="rect">
                <a:avLst/>
              </a:prstGeom>
            </p:spPr>
          </p:pic>
          <p:pic>
            <p:nvPicPr>
              <p:cNvPr id="29" name="Picture 28">
                <a:extLst>
                  <a:ext uri="{FF2B5EF4-FFF2-40B4-BE49-F238E27FC236}">
                    <a16:creationId xmlns:a16="http://schemas.microsoft.com/office/drawing/2014/main" xmlns="" id="{1FAD6578-21E8-4B5D-A48E-704ADF919B50}"/>
                  </a:ext>
                </a:extLst>
              </p:cNvPr>
              <p:cNvPicPr>
                <a:picLocks noChangeAspect="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xmlns="">
                      <a14:imgLayer r:embed="rId8">
                        <a14:imgEffect>
                          <a14:sharpenSoften amount="50000"/>
                        </a14:imgEffect>
                        <a14:imgEffect>
                          <a14:saturation sat="200000"/>
                        </a14:imgEffect>
                      </a14:imgLayer>
                    </a14:imgProps>
                  </a:ext>
                </a:extLst>
              </a:blip>
              <a:stretch>
                <a:fillRect/>
              </a:stretch>
            </p:blipFill>
            <p:spPr>
              <a:xfrm>
                <a:off x="4517911" y="4689128"/>
                <a:ext cx="1215349" cy="748585"/>
              </a:xfrm>
              <a:prstGeom prst="rect">
                <a:avLst/>
              </a:prstGeom>
            </p:spPr>
          </p:pic>
        </p:grpSp>
        <mc:AlternateContent xmlns:mc="http://schemas.openxmlformats.org/markup-compatibility/2006">
          <mc:Choice xmlns:a14="http://schemas.microsoft.com/office/drawing/2010/main" xmlns="" Requires="a14">
            <p:sp>
              <p:nvSpPr>
                <p:cNvPr id="12" name="Rectangle: Rounded Corners 11">
                  <a:extLst>
                    <a:ext uri="{FF2B5EF4-FFF2-40B4-BE49-F238E27FC236}">
                      <a16:creationId xmlns:a16="http://schemas.microsoft.com/office/drawing/2014/main" id="{05837CFF-F44C-4968-881B-9D7B150101B5}"/>
                    </a:ext>
                  </a:extLst>
                </p:cNvPr>
                <p:cNvSpPr/>
                <p:nvPr/>
              </p:nvSpPr>
              <p:spPr>
                <a:xfrm>
                  <a:off x="8989255" y="1482036"/>
                  <a:ext cx="1929964" cy="863493"/>
                </a:xfrm>
                <a:prstGeom prst="roundRect">
                  <a:avLst/>
                </a:prstGeom>
                <a:noFill/>
                <a:ln w="28575">
                  <a:solidFill>
                    <a:srgbClr val="F79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5 </a:t>
                  </a:r>
                  <a14:m>
                    <m:oMath xmlns:m="http://schemas.openxmlformats.org/officeDocument/2006/math">
                      <m:r>
                        <a:rPr lang="vi-VN" sz="2800" i="1" smtClean="0">
                          <a:solidFill>
                            <a:schemeClr val="tx1"/>
                          </a:solidFill>
                          <a:latin typeface="Cambria Math" panose="02040503050406030204" pitchFamily="18" charset="0"/>
                          <a:ea typeface="Cambria Math" panose="02040503050406030204" pitchFamily="18" charset="0"/>
                        </a:rPr>
                        <m:t>×</m:t>
                      </m:r>
                    </m:oMath>
                  </a14:m>
                  <a:r>
                    <a:rPr lang="vi-VN" sz="2800" dirty="0">
                      <a:solidFill>
                        <a:schemeClr val="tx1"/>
                      </a:solidFill>
                    </a:rPr>
                    <a:t> 4 = 20 </a:t>
                  </a:r>
                </a:p>
              </p:txBody>
            </p:sp>
          </mc:Choice>
          <mc:Fallback>
            <p:sp>
              <p:nvSpPr>
                <p:cNvPr id="12" name="Rectangle: Rounded Corners 11">
                  <a:extLst>
                    <a:ext uri="{FF2B5EF4-FFF2-40B4-BE49-F238E27FC236}">
                      <a16:creationId xmlns:a16="http://schemas.microsoft.com/office/drawing/2014/main" xmlns="" xmlns:a14="http://schemas.microsoft.com/office/drawing/2010/main" id="{05837CFF-F44C-4968-881B-9D7B150101B5}"/>
                    </a:ext>
                  </a:extLst>
                </p:cNvPr>
                <p:cNvSpPr>
                  <a:spLocks noRot="1" noChangeAspect="1" noMove="1" noResize="1" noEditPoints="1" noAdjustHandles="1" noChangeArrowheads="1" noChangeShapeType="1" noTextEdit="1"/>
                </p:cNvSpPr>
                <p:nvPr/>
              </p:nvSpPr>
              <p:spPr>
                <a:xfrm>
                  <a:off x="8989255" y="1482036"/>
                  <a:ext cx="1929964" cy="863493"/>
                </a:xfrm>
                <a:prstGeom prst="roundRect">
                  <a:avLst/>
                </a:prstGeom>
                <a:blipFill>
                  <a:blip r:embed="rId9" cstate="print"/>
                  <a:stretch>
                    <a:fillRect l="-3427" r="-8100"/>
                  </a:stretch>
                </a:blipFill>
                <a:ln w="28575">
                  <a:solidFill>
                    <a:srgbClr val="F7941E"/>
                  </a:solidFill>
                </a:ln>
              </p:spPr>
              <p:txBody>
                <a:bodyPr/>
                <a:lstStyle/>
                <a:p>
                  <a:r>
                    <a:rPr lang="vi-VN">
                      <a:noFill/>
                    </a:rPr>
                    <a:t> </a:t>
                  </a:r>
                </a:p>
              </p:txBody>
            </p:sp>
          </mc:Fallback>
        </mc:AlternateContent>
        <mc:AlternateContent xmlns:mc="http://schemas.openxmlformats.org/markup-compatibility/2006">
          <mc:Choice xmlns:a14="http://schemas.microsoft.com/office/drawing/2010/main" xmlns="" Requires="a14">
            <p:sp>
              <p:nvSpPr>
                <p:cNvPr id="32" name="Rectangle: Rounded Corners 31">
                  <a:extLst>
                    <a:ext uri="{FF2B5EF4-FFF2-40B4-BE49-F238E27FC236}">
                      <a16:creationId xmlns:a16="http://schemas.microsoft.com/office/drawing/2014/main" id="{EA62BC69-1DAE-40DC-8061-4A2BAF09F0CE}"/>
                    </a:ext>
                  </a:extLst>
                </p:cNvPr>
                <p:cNvSpPr/>
                <p:nvPr/>
              </p:nvSpPr>
              <p:spPr>
                <a:xfrm>
                  <a:off x="8989255" y="2572115"/>
                  <a:ext cx="1929964" cy="863493"/>
                </a:xfrm>
                <a:prstGeom prst="roundRect">
                  <a:avLst/>
                </a:prstGeom>
                <a:noFill/>
                <a:ln w="28575">
                  <a:solidFill>
                    <a:srgbClr val="F79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6 </a:t>
                  </a:r>
                  <a14:m>
                    <m:oMath xmlns:m="http://schemas.openxmlformats.org/officeDocument/2006/math">
                      <m:r>
                        <a:rPr lang="vi-VN" sz="2800" i="1" smtClean="0">
                          <a:solidFill>
                            <a:schemeClr val="tx1"/>
                          </a:solidFill>
                          <a:latin typeface="Cambria Math" panose="02040503050406030204" pitchFamily="18" charset="0"/>
                          <a:ea typeface="Cambria Math" panose="02040503050406030204" pitchFamily="18" charset="0"/>
                        </a:rPr>
                        <m:t>×</m:t>
                      </m:r>
                    </m:oMath>
                  </a14:m>
                  <a:r>
                    <a:rPr lang="vi-VN" sz="2800" dirty="0">
                      <a:solidFill>
                        <a:schemeClr val="tx1"/>
                      </a:solidFill>
                    </a:rPr>
                    <a:t> 3 = 18 </a:t>
                  </a:r>
                </a:p>
              </p:txBody>
            </p:sp>
          </mc:Choice>
          <mc:Fallback>
            <p:sp>
              <p:nvSpPr>
                <p:cNvPr id="32" name="Rectangle: Rounded Corners 31">
                  <a:extLst>
                    <a:ext uri="{FF2B5EF4-FFF2-40B4-BE49-F238E27FC236}">
                      <a16:creationId xmlns:a16="http://schemas.microsoft.com/office/drawing/2014/main" xmlns="" xmlns:a14="http://schemas.microsoft.com/office/drawing/2010/main" id="{EA62BC69-1DAE-40DC-8061-4A2BAF09F0CE}"/>
                    </a:ext>
                  </a:extLst>
                </p:cNvPr>
                <p:cNvSpPr>
                  <a:spLocks noRot="1" noChangeAspect="1" noMove="1" noResize="1" noEditPoints="1" noAdjustHandles="1" noChangeArrowheads="1" noChangeShapeType="1" noTextEdit="1"/>
                </p:cNvSpPr>
                <p:nvPr/>
              </p:nvSpPr>
              <p:spPr>
                <a:xfrm>
                  <a:off x="8989255" y="2572115"/>
                  <a:ext cx="1929964" cy="863493"/>
                </a:xfrm>
                <a:prstGeom prst="roundRect">
                  <a:avLst/>
                </a:prstGeom>
                <a:blipFill>
                  <a:blip r:embed="rId10" cstate="print"/>
                  <a:stretch>
                    <a:fillRect l="-3427" r="-8100"/>
                  </a:stretch>
                </a:blipFill>
                <a:ln w="28575">
                  <a:solidFill>
                    <a:srgbClr val="F7941E"/>
                  </a:solidFill>
                </a:ln>
              </p:spPr>
              <p:txBody>
                <a:bodyPr/>
                <a:lstStyle/>
                <a:p>
                  <a:r>
                    <a:rPr lang="vi-VN">
                      <a:noFill/>
                    </a:rPr>
                    <a:t> </a:t>
                  </a:r>
                </a:p>
              </p:txBody>
            </p:sp>
          </mc:Fallback>
        </mc:AlternateContent>
        <mc:AlternateContent xmlns:mc="http://schemas.openxmlformats.org/markup-compatibility/2006">
          <mc:Choice xmlns:a14="http://schemas.microsoft.com/office/drawing/2010/main" xmlns="" Requires="a14">
            <p:sp>
              <p:nvSpPr>
                <p:cNvPr id="33" name="Rectangle: Rounded Corners 32">
                  <a:extLst>
                    <a:ext uri="{FF2B5EF4-FFF2-40B4-BE49-F238E27FC236}">
                      <a16:creationId xmlns:a16="http://schemas.microsoft.com/office/drawing/2014/main" id="{9D6BF071-6DFF-4291-A0F5-F9E49E42E103}"/>
                    </a:ext>
                  </a:extLst>
                </p:cNvPr>
                <p:cNvSpPr/>
                <p:nvPr/>
              </p:nvSpPr>
              <p:spPr>
                <a:xfrm>
                  <a:off x="8989255" y="3662194"/>
                  <a:ext cx="1929964" cy="863493"/>
                </a:xfrm>
                <a:prstGeom prst="roundRect">
                  <a:avLst/>
                </a:prstGeom>
                <a:noFill/>
                <a:ln w="28575">
                  <a:solidFill>
                    <a:srgbClr val="F79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 </a:t>
                  </a:r>
                  <a14:m>
                    <m:oMath xmlns:m="http://schemas.openxmlformats.org/officeDocument/2006/math">
                      <m:r>
                        <a:rPr lang="vi-VN" sz="2800" i="1" smtClean="0">
                          <a:solidFill>
                            <a:schemeClr val="tx1"/>
                          </a:solidFill>
                          <a:latin typeface="Cambria Math" panose="02040503050406030204" pitchFamily="18" charset="0"/>
                          <a:ea typeface="Cambria Math" panose="02040503050406030204" pitchFamily="18" charset="0"/>
                        </a:rPr>
                        <m:t>×</m:t>
                      </m:r>
                    </m:oMath>
                  </a14:m>
                  <a:r>
                    <a:rPr lang="vi-VN" sz="2800" dirty="0">
                      <a:solidFill>
                        <a:schemeClr val="tx1"/>
                      </a:solidFill>
                    </a:rPr>
                    <a:t> 5 = 20 </a:t>
                  </a:r>
                </a:p>
              </p:txBody>
            </p:sp>
          </mc:Choice>
          <mc:Fallback>
            <p:sp>
              <p:nvSpPr>
                <p:cNvPr id="33" name="Rectangle: Rounded Corners 32">
                  <a:extLst>
                    <a:ext uri="{FF2B5EF4-FFF2-40B4-BE49-F238E27FC236}">
                      <a16:creationId xmlns:a16="http://schemas.microsoft.com/office/drawing/2014/main" xmlns="" xmlns:a14="http://schemas.microsoft.com/office/drawing/2010/main" id="{9D6BF071-6DFF-4291-A0F5-F9E49E42E103}"/>
                    </a:ext>
                  </a:extLst>
                </p:cNvPr>
                <p:cNvSpPr>
                  <a:spLocks noRot="1" noChangeAspect="1" noMove="1" noResize="1" noEditPoints="1" noAdjustHandles="1" noChangeArrowheads="1" noChangeShapeType="1" noTextEdit="1"/>
                </p:cNvSpPr>
                <p:nvPr/>
              </p:nvSpPr>
              <p:spPr>
                <a:xfrm>
                  <a:off x="8989255" y="3662194"/>
                  <a:ext cx="1929964" cy="863493"/>
                </a:xfrm>
                <a:prstGeom prst="roundRect">
                  <a:avLst/>
                </a:prstGeom>
                <a:blipFill>
                  <a:blip r:embed="rId11" cstate="print"/>
                  <a:stretch>
                    <a:fillRect l="-3427" r="-8100"/>
                  </a:stretch>
                </a:blipFill>
                <a:ln w="28575">
                  <a:solidFill>
                    <a:srgbClr val="F7941E"/>
                  </a:solidFill>
                </a:ln>
              </p:spPr>
              <p:txBody>
                <a:bodyPr/>
                <a:lstStyle/>
                <a:p>
                  <a:r>
                    <a:rPr lang="vi-VN">
                      <a:noFill/>
                    </a:rPr>
                    <a:t> </a:t>
                  </a:r>
                </a:p>
              </p:txBody>
            </p:sp>
          </mc:Fallback>
        </mc:AlternateContent>
        <mc:AlternateContent xmlns:mc="http://schemas.openxmlformats.org/markup-compatibility/2006">
          <mc:Choice xmlns:a14="http://schemas.microsoft.com/office/drawing/2010/main" xmlns="" Requires="a14">
            <p:sp>
              <p:nvSpPr>
                <p:cNvPr id="34" name="Rectangle: Rounded Corners 33">
                  <a:extLst>
                    <a:ext uri="{FF2B5EF4-FFF2-40B4-BE49-F238E27FC236}">
                      <a16:creationId xmlns:a16="http://schemas.microsoft.com/office/drawing/2014/main" id="{290AF600-2E44-4415-B9E8-1072CD6E23EC}"/>
                    </a:ext>
                  </a:extLst>
                </p:cNvPr>
                <p:cNvSpPr/>
                <p:nvPr/>
              </p:nvSpPr>
              <p:spPr>
                <a:xfrm>
                  <a:off x="8989255" y="4752273"/>
                  <a:ext cx="1929964" cy="863493"/>
                </a:xfrm>
                <a:prstGeom prst="roundRect">
                  <a:avLst/>
                </a:prstGeom>
                <a:noFill/>
                <a:ln w="28575">
                  <a:solidFill>
                    <a:srgbClr val="F79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4 </a:t>
                  </a:r>
                  <a14:m>
                    <m:oMath xmlns:m="http://schemas.openxmlformats.org/officeDocument/2006/math">
                      <m:r>
                        <a:rPr lang="vi-VN" sz="2800" i="1" smtClean="0">
                          <a:solidFill>
                            <a:schemeClr val="tx1"/>
                          </a:solidFill>
                          <a:latin typeface="Cambria Math" panose="02040503050406030204" pitchFamily="18" charset="0"/>
                          <a:ea typeface="Cambria Math" panose="02040503050406030204" pitchFamily="18" charset="0"/>
                        </a:rPr>
                        <m:t>×</m:t>
                      </m:r>
                    </m:oMath>
                  </a14:m>
                  <a:r>
                    <a:rPr lang="vi-VN" sz="2800" dirty="0">
                      <a:solidFill>
                        <a:schemeClr val="tx1"/>
                      </a:solidFill>
                    </a:rPr>
                    <a:t> 3 = 12 </a:t>
                  </a:r>
                </a:p>
              </p:txBody>
            </p:sp>
          </mc:Choice>
          <mc:Fallback>
            <p:sp>
              <p:nvSpPr>
                <p:cNvPr id="34" name="Rectangle: Rounded Corners 33">
                  <a:extLst>
                    <a:ext uri="{FF2B5EF4-FFF2-40B4-BE49-F238E27FC236}">
                      <a16:creationId xmlns:a16="http://schemas.microsoft.com/office/drawing/2014/main" xmlns="" xmlns:a14="http://schemas.microsoft.com/office/drawing/2010/main" id="{290AF600-2E44-4415-B9E8-1072CD6E23EC}"/>
                    </a:ext>
                  </a:extLst>
                </p:cNvPr>
                <p:cNvSpPr>
                  <a:spLocks noRot="1" noChangeAspect="1" noMove="1" noResize="1" noEditPoints="1" noAdjustHandles="1" noChangeArrowheads="1" noChangeShapeType="1" noTextEdit="1"/>
                </p:cNvSpPr>
                <p:nvPr/>
              </p:nvSpPr>
              <p:spPr>
                <a:xfrm>
                  <a:off x="8989255" y="4752273"/>
                  <a:ext cx="1929964" cy="863493"/>
                </a:xfrm>
                <a:prstGeom prst="roundRect">
                  <a:avLst/>
                </a:prstGeom>
                <a:blipFill>
                  <a:blip r:embed="rId12" cstate="print"/>
                  <a:stretch>
                    <a:fillRect l="-3427" r="-8100"/>
                  </a:stretch>
                </a:blipFill>
                <a:ln w="28575">
                  <a:solidFill>
                    <a:srgbClr val="F7941E"/>
                  </a:solidFill>
                </a:ln>
              </p:spPr>
              <p:txBody>
                <a:bodyPr/>
                <a:lstStyle/>
                <a:p>
                  <a:r>
                    <a:rPr lang="vi-VN">
                      <a:noFill/>
                    </a:rPr>
                    <a:t> </a:t>
                  </a:r>
                </a:p>
              </p:txBody>
            </p:sp>
          </mc:Fallback>
        </mc:AlternateContent>
        <p:grpSp>
          <p:nvGrpSpPr>
            <p:cNvPr id="44" name="Group 43">
              <a:extLst>
                <a:ext uri="{FF2B5EF4-FFF2-40B4-BE49-F238E27FC236}">
                  <a16:creationId xmlns:a16="http://schemas.microsoft.com/office/drawing/2014/main" xmlns="" id="{B051F13A-7548-4319-B447-14972B5242F3}"/>
                </a:ext>
              </a:extLst>
            </p:cNvPr>
            <p:cNvGrpSpPr/>
            <p:nvPr/>
          </p:nvGrpSpPr>
          <p:grpSpPr>
            <a:xfrm>
              <a:off x="1162323" y="1482036"/>
              <a:ext cx="5849007" cy="863493"/>
              <a:chOff x="1162323" y="1482036"/>
              <a:chExt cx="5849007" cy="863493"/>
            </a:xfrm>
          </p:grpSpPr>
          <p:sp>
            <p:nvSpPr>
              <p:cNvPr id="5" name="Rectangle: Rounded Corners 4">
                <a:extLst>
                  <a:ext uri="{FF2B5EF4-FFF2-40B4-BE49-F238E27FC236}">
                    <a16:creationId xmlns:a16="http://schemas.microsoft.com/office/drawing/2014/main" xmlns="" id="{C541278E-542C-4B8A-8A52-D68656BA961E}"/>
                  </a:ext>
                </a:extLst>
              </p:cNvPr>
              <p:cNvSpPr/>
              <p:nvPr/>
            </p:nvSpPr>
            <p:spPr>
              <a:xfrm>
                <a:off x="1162323" y="1482036"/>
                <a:ext cx="5849007" cy="863493"/>
              </a:xfrm>
              <a:prstGeom prst="roundRect">
                <a:avLst/>
              </a:prstGeom>
              <a:noFill/>
              <a:ln w="28575">
                <a:solidFill>
                  <a:srgbClr val="8C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35" name="Picture 34">
                <a:extLst>
                  <a:ext uri="{FF2B5EF4-FFF2-40B4-BE49-F238E27FC236}">
                    <a16:creationId xmlns:a16="http://schemas.microsoft.com/office/drawing/2014/main" xmlns="" id="{2C0BA5F7-92A4-41AE-90FF-A294B8C4F1E9}"/>
                  </a:ext>
                </a:extLst>
              </p:cNvPr>
              <p:cNvPicPr>
                <a:picLocks noChangeAspect="1"/>
              </p:cNvPicPr>
              <p:nvPr/>
            </p:nvPicPr>
            <p:blipFill>
              <a:blip r:embed="rId13" cstate="print">
                <a:clrChange>
                  <a:clrFrom>
                    <a:srgbClr val="FFFFFF"/>
                  </a:clrFrom>
                  <a:clrTo>
                    <a:srgbClr val="FFFFFF">
                      <a:alpha val="0"/>
                    </a:srgbClr>
                  </a:clrTo>
                </a:clrChange>
                <a:extLst>
                  <a:ext uri="{BEBA8EAE-BF5A-486C-A8C5-ECC9F3942E4B}">
                    <a14:imgProps xmlns:a14="http://schemas.microsoft.com/office/drawing/2010/main" xmlns="">
                      <a14:imgLayer r:embed="rId14">
                        <a14:imgEffect>
                          <a14:sharpenSoften amount="50000"/>
                        </a14:imgEffect>
                        <a14:imgEffect>
                          <a14:saturation sat="200000"/>
                        </a14:imgEffect>
                      </a14:imgLayer>
                    </a14:imgProps>
                  </a:ext>
                </a:extLst>
              </a:blip>
              <a:stretch>
                <a:fillRect/>
              </a:stretch>
            </p:blipFill>
            <p:spPr>
              <a:xfrm>
                <a:off x="1441029" y="1594133"/>
                <a:ext cx="1094785" cy="625591"/>
              </a:xfrm>
              <a:prstGeom prst="rect">
                <a:avLst/>
              </a:prstGeom>
            </p:spPr>
          </p:pic>
          <p:pic>
            <p:nvPicPr>
              <p:cNvPr id="40" name="Picture 39">
                <a:extLst>
                  <a:ext uri="{FF2B5EF4-FFF2-40B4-BE49-F238E27FC236}">
                    <a16:creationId xmlns:a16="http://schemas.microsoft.com/office/drawing/2014/main" xmlns="" id="{76030B00-CD7A-4151-A02E-301EE8524700}"/>
                  </a:ext>
                </a:extLst>
              </p:cNvPr>
              <p:cNvPicPr>
                <a:picLocks noChangeAspect="1"/>
              </p:cNvPicPr>
              <p:nvPr/>
            </p:nvPicPr>
            <p:blipFill>
              <a:blip r:embed="rId13" cstate="print">
                <a:clrChange>
                  <a:clrFrom>
                    <a:srgbClr val="FFFFFF"/>
                  </a:clrFrom>
                  <a:clrTo>
                    <a:srgbClr val="FFFFFF">
                      <a:alpha val="0"/>
                    </a:srgbClr>
                  </a:clrTo>
                </a:clrChange>
                <a:extLst>
                  <a:ext uri="{BEBA8EAE-BF5A-486C-A8C5-ECC9F3942E4B}">
                    <a14:imgProps xmlns:a14="http://schemas.microsoft.com/office/drawing/2010/main" xmlns="">
                      <a14:imgLayer r:embed="rId14">
                        <a14:imgEffect>
                          <a14:sharpenSoften amount="50000"/>
                        </a14:imgEffect>
                        <a14:imgEffect>
                          <a14:saturation sat="200000"/>
                        </a14:imgEffect>
                      </a14:imgLayer>
                    </a14:imgProps>
                  </a:ext>
                </a:extLst>
              </a:blip>
              <a:stretch>
                <a:fillRect/>
              </a:stretch>
            </p:blipFill>
            <p:spPr>
              <a:xfrm>
                <a:off x="2465664" y="1591219"/>
                <a:ext cx="1094785" cy="625591"/>
              </a:xfrm>
              <a:prstGeom prst="rect">
                <a:avLst/>
              </a:prstGeom>
            </p:spPr>
          </p:pic>
          <p:pic>
            <p:nvPicPr>
              <p:cNvPr id="41" name="Picture 40">
                <a:extLst>
                  <a:ext uri="{FF2B5EF4-FFF2-40B4-BE49-F238E27FC236}">
                    <a16:creationId xmlns:a16="http://schemas.microsoft.com/office/drawing/2014/main" xmlns="" id="{EEC96BDF-4369-49BB-9F25-17A33DBBE799}"/>
                  </a:ext>
                </a:extLst>
              </p:cNvPr>
              <p:cNvPicPr>
                <a:picLocks noChangeAspect="1"/>
              </p:cNvPicPr>
              <p:nvPr/>
            </p:nvPicPr>
            <p:blipFill>
              <a:blip r:embed="rId13" cstate="print">
                <a:clrChange>
                  <a:clrFrom>
                    <a:srgbClr val="FFFFFF"/>
                  </a:clrFrom>
                  <a:clrTo>
                    <a:srgbClr val="FFFFFF">
                      <a:alpha val="0"/>
                    </a:srgbClr>
                  </a:clrTo>
                </a:clrChange>
                <a:extLst>
                  <a:ext uri="{BEBA8EAE-BF5A-486C-A8C5-ECC9F3942E4B}">
                    <a14:imgProps xmlns:a14="http://schemas.microsoft.com/office/drawing/2010/main" xmlns="">
                      <a14:imgLayer r:embed="rId14">
                        <a14:imgEffect>
                          <a14:sharpenSoften amount="50000"/>
                        </a14:imgEffect>
                        <a14:imgEffect>
                          <a14:saturation sat="200000"/>
                        </a14:imgEffect>
                      </a14:imgLayer>
                    </a14:imgProps>
                  </a:ext>
                </a:extLst>
              </a:blip>
              <a:stretch>
                <a:fillRect/>
              </a:stretch>
            </p:blipFill>
            <p:spPr>
              <a:xfrm>
                <a:off x="3490299" y="1588305"/>
                <a:ext cx="1094785" cy="625591"/>
              </a:xfrm>
              <a:prstGeom prst="rect">
                <a:avLst/>
              </a:prstGeom>
            </p:spPr>
          </p:pic>
          <p:pic>
            <p:nvPicPr>
              <p:cNvPr id="42" name="Picture 41">
                <a:extLst>
                  <a:ext uri="{FF2B5EF4-FFF2-40B4-BE49-F238E27FC236}">
                    <a16:creationId xmlns:a16="http://schemas.microsoft.com/office/drawing/2014/main" xmlns="" id="{D5468671-9D3D-4671-87D2-1D3BE116F4F8}"/>
                  </a:ext>
                </a:extLst>
              </p:cNvPr>
              <p:cNvPicPr>
                <a:picLocks noChangeAspect="1"/>
              </p:cNvPicPr>
              <p:nvPr/>
            </p:nvPicPr>
            <p:blipFill>
              <a:blip r:embed="rId13" cstate="print">
                <a:clrChange>
                  <a:clrFrom>
                    <a:srgbClr val="FFFFFF"/>
                  </a:clrFrom>
                  <a:clrTo>
                    <a:srgbClr val="FFFFFF">
                      <a:alpha val="0"/>
                    </a:srgbClr>
                  </a:clrTo>
                </a:clrChange>
                <a:extLst>
                  <a:ext uri="{BEBA8EAE-BF5A-486C-A8C5-ECC9F3942E4B}">
                    <a14:imgProps xmlns:a14="http://schemas.microsoft.com/office/drawing/2010/main" xmlns="">
                      <a14:imgLayer r:embed="rId14">
                        <a14:imgEffect>
                          <a14:sharpenSoften amount="50000"/>
                        </a14:imgEffect>
                        <a14:imgEffect>
                          <a14:saturation sat="200000"/>
                        </a14:imgEffect>
                      </a14:imgLayer>
                    </a14:imgProps>
                  </a:ext>
                </a:extLst>
              </a:blip>
              <a:stretch>
                <a:fillRect/>
              </a:stretch>
            </p:blipFill>
            <p:spPr>
              <a:xfrm>
                <a:off x="4514934" y="1585391"/>
                <a:ext cx="1094785" cy="625591"/>
              </a:xfrm>
              <a:prstGeom prst="rect">
                <a:avLst/>
              </a:prstGeom>
            </p:spPr>
          </p:pic>
          <p:pic>
            <p:nvPicPr>
              <p:cNvPr id="43" name="Picture 42">
                <a:extLst>
                  <a:ext uri="{FF2B5EF4-FFF2-40B4-BE49-F238E27FC236}">
                    <a16:creationId xmlns:a16="http://schemas.microsoft.com/office/drawing/2014/main" xmlns="" id="{3E9899E9-6BF1-4F91-A0A6-D0A3A7461440}"/>
                  </a:ext>
                </a:extLst>
              </p:cNvPr>
              <p:cNvPicPr>
                <a:picLocks noChangeAspect="1"/>
              </p:cNvPicPr>
              <p:nvPr/>
            </p:nvPicPr>
            <p:blipFill>
              <a:blip r:embed="rId13" cstate="print">
                <a:clrChange>
                  <a:clrFrom>
                    <a:srgbClr val="FFFFFF"/>
                  </a:clrFrom>
                  <a:clrTo>
                    <a:srgbClr val="FFFFFF">
                      <a:alpha val="0"/>
                    </a:srgbClr>
                  </a:clrTo>
                </a:clrChange>
                <a:extLst>
                  <a:ext uri="{BEBA8EAE-BF5A-486C-A8C5-ECC9F3942E4B}">
                    <a14:imgProps xmlns:a14="http://schemas.microsoft.com/office/drawing/2010/main" xmlns="">
                      <a14:imgLayer r:embed="rId14">
                        <a14:imgEffect>
                          <a14:sharpenSoften amount="50000"/>
                        </a14:imgEffect>
                        <a14:imgEffect>
                          <a14:saturation sat="200000"/>
                        </a14:imgEffect>
                      </a14:imgLayer>
                    </a14:imgProps>
                  </a:ext>
                </a:extLst>
              </a:blip>
              <a:stretch>
                <a:fillRect/>
              </a:stretch>
            </p:blipFill>
            <p:spPr>
              <a:xfrm>
                <a:off x="5539569" y="1582477"/>
                <a:ext cx="1094785" cy="625591"/>
              </a:xfrm>
              <a:prstGeom prst="rect">
                <a:avLst/>
              </a:prstGeom>
            </p:spPr>
          </p:pic>
        </p:grpSp>
        <p:sp>
          <p:nvSpPr>
            <p:cNvPr id="45" name="Freeform: Shape 44">
              <a:extLst>
                <a:ext uri="{FF2B5EF4-FFF2-40B4-BE49-F238E27FC236}">
                  <a16:creationId xmlns:a16="http://schemas.microsoft.com/office/drawing/2014/main" xmlns="" id="{F2E57A6C-4076-440E-97D0-CD5C99811E11}"/>
                </a:ext>
              </a:extLst>
            </p:cNvPr>
            <p:cNvSpPr/>
            <p:nvPr/>
          </p:nvSpPr>
          <p:spPr>
            <a:xfrm>
              <a:off x="7005711" y="1885071"/>
              <a:ext cx="1997612" cy="2264898"/>
            </a:xfrm>
            <a:custGeom>
              <a:avLst/>
              <a:gdLst>
                <a:gd name="connsiteX0" fmla="*/ 0 w 1997612"/>
                <a:gd name="connsiteY0" fmla="*/ 0 h 2264898"/>
                <a:gd name="connsiteX1" fmla="*/ 942535 w 1997612"/>
                <a:gd name="connsiteY1" fmla="*/ 506437 h 2264898"/>
                <a:gd name="connsiteX2" fmla="*/ 1294227 w 1997612"/>
                <a:gd name="connsiteY2" fmla="*/ 1772529 h 2264898"/>
                <a:gd name="connsiteX3" fmla="*/ 1997612 w 1997612"/>
                <a:gd name="connsiteY3" fmla="*/ 2264898 h 2264898"/>
              </a:gdLst>
              <a:ahLst/>
              <a:cxnLst>
                <a:cxn ang="0">
                  <a:pos x="connsiteX0" y="connsiteY0"/>
                </a:cxn>
                <a:cxn ang="0">
                  <a:pos x="connsiteX1" y="connsiteY1"/>
                </a:cxn>
                <a:cxn ang="0">
                  <a:pos x="connsiteX2" y="connsiteY2"/>
                </a:cxn>
                <a:cxn ang="0">
                  <a:pos x="connsiteX3" y="connsiteY3"/>
                </a:cxn>
              </a:cxnLst>
              <a:rect l="l" t="t" r="r" b="b"/>
              <a:pathLst>
                <a:path w="1997612" h="2264898">
                  <a:moveTo>
                    <a:pt x="0" y="0"/>
                  </a:moveTo>
                  <a:cubicBezTo>
                    <a:pt x="363415" y="105508"/>
                    <a:pt x="726831" y="211016"/>
                    <a:pt x="942535" y="506437"/>
                  </a:cubicBezTo>
                  <a:cubicBezTo>
                    <a:pt x="1158239" y="801858"/>
                    <a:pt x="1118381" y="1479452"/>
                    <a:pt x="1294227" y="1772529"/>
                  </a:cubicBezTo>
                  <a:cubicBezTo>
                    <a:pt x="1470073" y="2065606"/>
                    <a:pt x="1733842" y="2165252"/>
                    <a:pt x="1997612" y="226489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9" name="Freeform: Shape 48">
            <a:extLst>
              <a:ext uri="{FF2B5EF4-FFF2-40B4-BE49-F238E27FC236}">
                <a16:creationId xmlns:a16="http://schemas.microsoft.com/office/drawing/2014/main" xmlns="" id="{E28D1DDB-CE87-48BD-B68B-7A8C9FC00ADD}"/>
              </a:ext>
            </a:extLst>
          </p:cNvPr>
          <p:cNvSpPr/>
          <p:nvPr/>
        </p:nvSpPr>
        <p:spPr>
          <a:xfrm>
            <a:off x="7005711" y="3021428"/>
            <a:ext cx="1997612" cy="2245877"/>
          </a:xfrm>
          <a:custGeom>
            <a:avLst/>
            <a:gdLst>
              <a:gd name="connsiteX0" fmla="*/ 0 w 1997612"/>
              <a:gd name="connsiteY0" fmla="*/ 3126 h 2245877"/>
              <a:gd name="connsiteX1" fmla="*/ 590843 w 1997612"/>
              <a:gd name="connsiteY1" fmla="*/ 312615 h 2245877"/>
              <a:gd name="connsiteX2" fmla="*/ 1097280 w 1997612"/>
              <a:gd name="connsiteY2" fmla="*/ 1972603 h 2245877"/>
              <a:gd name="connsiteX3" fmla="*/ 1997612 w 1997612"/>
              <a:gd name="connsiteY3" fmla="*/ 2225821 h 2245877"/>
            </a:gdLst>
            <a:ahLst/>
            <a:cxnLst>
              <a:cxn ang="0">
                <a:pos x="connsiteX0" y="connsiteY0"/>
              </a:cxn>
              <a:cxn ang="0">
                <a:pos x="connsiteX1" y="connsiteY1"/>
              </a:cxn>
              <a:cxn ang="0">
                <a:pos x="connsiteX2" y="connsiteY2"/>
              </a:cxn>
              <a:cxn ang="0">
                <a:pos x="connsiteX3" y="connsiteY3"/>
              </a:cxn>
            </a:cxnLst>
            <a:rect l="l" t="t" r="r" b="b"/>
            <a:pathLst>
              <a:path w="1997612" h="2245877">
                <a:moveTo>
                  <a:pt x="0" y="3126"/>
                </a:moveTo>
                <a:cubicBezTo>
                  <a:pt x="203981" y="-6253"/>
                  <a:pt x="407963" y="-15631"/>
                  <a:pt x="590843" y="312615"/>
                </a:cubicBezTo>
                <a:cubicBezTo>
                  <a:pt x="773723" y="640861"/>
                  <a:pt x="862818" y="1653735"/>
                  <a:pt x="1097280" y="1972603"/>
                </a:cubicBezTo>
                <a:cubicBezTo>
                  <a:pt x="1331742" y="2291471"/>
                  <a:pt x="1664677" y="2258646"/>
                  <a:pt x="1997612" y="2225821"/>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Freeform: Shape 49">
            <a:extLst>
              <a:ext uri="{FF2B5EF4-FFF2-40B4-BE49-F238E27FC236}">
                <a16:creationId xmlns:a16="http://schemas.microsoft.com/office/drawing/2014/main" xmlns="" id="{3876FBAA-EC5E-4E66-BB78-21D6DC1DCB58}"/>
              </a:ext>
            </a:extLst>
          </p:cNvPr>
          <p:cNvSpPr/>
          <p:nvPr/>
        </p:nvSpPr>
        <p:spPr>
          <a:xfrm>
            <a:off x="7005711" y="1885071"/>
            <a:ext cx="1969477" cy="2317469"/>
          </a:xfrm>
          <a:custGeom>
            <a:avLst/>
            <a:gdLst>
              <a:gd name="connsiteX0" fmla="*/ 0 w 1969477"/>
              <a:gd name="connsiteY0" fmla="*/ 2236763 h 2317469"/>
              <a:gd name="connsiteX1" fmla="*/ 506437 w 1969477"/>
              <a:gd name="connsiteY1" fmla="*/ 2096086 h 2317469"/>
              <a:gd name="connsiteX2" fmla="*/ 1195754 w 1969477"/>
              <a:gd name="connsiteY2" fmla="*/ 351692 h 2317469"/>
              <a:gd name="connsiteX3" fmla="*/ 1969477 w 1969477"/>
              <a:gd name="connsiteY3" fmla="*/ 0 h 2317469"/>
            </a:gdLst>
            <a:ahLst/>
            <a:cxnLst>
              <a:cxn ang="0">
                <a:pos x="connsiteX0" y="connsiteY0"/>
              </a:cxn>
              <a:cxn ang="0">
                <a:pos x="connsiteX1" y="connsiteY1"/>
              </a:cxn>
              <a:cxn ang="0">
                <a:pos x="connsiteX2" y="connsiteY2"/>
              </a:cxn>
              <a:cxn ang="0">
                <a:pos x="connsiteX3" y="connsiteY3"/>
              </a:cxn>
            </a:cxnLst>
            <a:rect l="l" t="t" r="r" b="b"/>
            <a:pathLst>
              <a:path w="1969477" h="2317469">
                <a:moveTo>
                  <a:pt x="0" y="2236763"/>
                </a:moveTo>
                <a:cubicBezTo>
                  <a:pt x="153572" y="2323514"/>
                  <a:pt x="307145" y="2410265"/>
                  <a:pt x="506437" y="2096086"/>
                </a:cubicBezTo>
                <a:cubicBezTo>
                  <a:pt x="705729" y="1781907"/>
                  <a:pt x="951914" y="701040"/>
                  <a:pt x="1195754" y="351692"/>
                </a:cubicBezTo>
                <a:cubicBezTo>
                  <a:pt x="1439594" y="2344"/>
                  <a:pt x="1704535" y="1172"/>
                  <a:pt x="1969477"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Freeform: Shape 50">
            <a:extLst>
              <a:ext uri="{FF2B5EF4-FFF2-40B4-BE49-F238E27FC236}">
                <a16:creationId xmlns:a16="http://schemas.microsoft.com/office/drawing/2014/main" xmlns="" id="{C3AF0EF7-1423-47D2-ADB0-D84D8B503252}"/>
              </a:ext>
            </a:extLst>
          </p:cNvPr>
          <p:cNvSpPr/>
          <p:nvPr/>
        </p:nvSpPr>
        <p:spPr>
          <a:xfrm>
            <a:off x="7005712" y="3003861"/>
            <a:ext cx="1969477" cy="2317469"/>
          </a:xfrm>
          <a:custGeom>
            <a:avLst/>
            <a:gdLst>
              <a:gd name="connsiteX0" fmla="*/ 0 w 1969477"/>
              <a:gd name="connsiteY0" fmla="*/ 2236763 h 2317469"/>
              <a:gd name="connsiteX1" fmla="*/ 506437 w 1969477"/>
              <a:gd name="connsiteY1" fmla="*/ 2096086 h 2317469"/>
              <a:gd name="connsiteX2" fmla="*/ 1195754 w 1969477"/>
              <a:gd name="connsiteY2" fmla="*/ 351692 h 2317469"/>
              <a:gd name="connsiteX3" fmla="*/ 1969477 w 1969477"/>
              <a:gd name="connsiteY3" fmla="*/ 0 h 2317469"/>
            </a:gdLst>
            <a:ahLst/>
            <a:cxnLst>
              <a:cxn ang="0">
                <a:pos x="connsiteX0" y="connsiteY0"/>
              </a:cxn>
              <a:cxn ang="0">
                <a:pos x="connsiteX1" y="connsiteY1"/>
              </a:cxn>
              <a:cxn ang="0">
                <a:pos x="connsiteX2" y="connsiteY2"/>
              </a:cxn>
              <a:cxn ang="0">
                <a:pos x="connsiteX3" y="connsiteY3"/>
              </a:cxn>
            </a:cxnLst>
            <a:rect l="l" t="t" r="r" b="b"/>
            <a:pathLst>
              <a:path w="1969477" h="2317469">
                <a:moveTo>
                  <a:pt x="0" y="2236763"/>
                </a:moveTo>
                <a:cubicBezTo>
                  <a:pt x="153572" y="2323514"/>
                  <a:pt x="307145" y="2410265"/>
                  <a:pt x="506437" y="2096086"/>
                </a:cubicBezTo>
                <a:cubicBezTo>
                  <a:pt x="705729" y="1781907"/>
                  <a:pt x="951914" y="701040"/>
                  <a:pt x="1195754" y="351692"/>
                </a:cubicBezTo>
                <a:cubicBezTo>
                  <a:pt x="1439594" y="2344"/>
                  <a:pt x="1704535" y="1172"/>
                  <a:pt x="1969477"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xmlns="" val="78142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arn(inVertical)">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inVertical)">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arn(inVertical)">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barn(inVertical)">
                                      <p:cBhvr>
                                        <p:cTn id="3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9" grpId="0" animBg="1"/>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xmlns="" id="{763D36D8-9B87-4523-8F0C-D7362E3F9013}"/>
              </a:ext>
            </a:extLst>
          </p:cNvPr>
          <p:cNvSpPr/>
          <p:nvPr/>
        </p:nvSpPr>
        <p:spPr>
          <a:xfrm>
            <a:off x="995872" y="13483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17" name="TextBox 16">
            <a:extLst>
              <a:ext uri="{FF2B5EF4-FFF2-40B4-BE49-F238E27FC236}">
                <a16:creationId xmlns:a16="http://schemas.microsoft.com/office/drawing/2014/main" xmlns="" id="{A88241F6-79CB-4CE8-BFBB-93370766738A}"/>
              </a:ext>
            </a:extLst>
          </p:cNvPr>
          <p:cNvSpPr txBox="1"/>
          <p:nvPr/>
        </p:nvSpPr>
        <p:spPr>
          <a:xfrm>
            <a:off x="1433194" y="1348370"/>
            <a:ext cx="1741182" cy="461665"/>
          </a:xfrm>
          <a:prstGeom prst="rect">
            <a:avLst/>
          </a:prstGeom>
          <a:noFill/>
        </p:spPr>
        <p:txBody>
          <a:bodyPr wrap="none" rtlCol="0">
            <a:spAutoFit/>
          </a:bodyPr>
          <a:lstStyle/>
          <a:p>
            <a:r>
              <a:rPr lang="vi-VN" sz="2400" dirty="0"/>
              <a:t>Tính nhẩm.</a:t>
            </a:r>
          </a:p>
        </p:txBody>
      </p:sp>
      <p:pic>
        <p:nvPicPr>
          <p:cNvPr id="21" name="Picture 20">
            <a:extLst>
              <a:ext uri="{FF2B5EF4-FFF2-40B4-BE49-F238E27FC236}">
                <a16:creationId xmlns:a16="http://schemas.microsoft.com/office/drawing/2014/main" xmlns="" id="{B2D2F72E-CD05-40C8-8838-1BB3CE2417C5}"/>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60000"/>
                    </a14:imgEffect>
                    <a14:imgEffect>
                      <a14:saturation sat="200000"/>
                    </a14:imgEffect>
                  </a14:imgLayer>
                </a14:imgProps>
              </a:ext>
            </a:extLst>
          </a:blip>
          <a:stretch>
            <a:fillRect/>
          </a:stretch>
        </p:blipFill>
        <p:spPr>
          <a:xfrm>
            <a:off x="3175868" y="459432"/>
            <a:ext cx="7578807" cy="2199474"/>
          </a:xfrm>
          <a:prstGeom prst="rect">
            <a:avLst/>
          </a:prstGeom>
        </p:spPr>
      </p:pic>
      <p:sp>
        <p:nvSpPr>
          <p:cNvPr id="22" name="TextBox 21">
            <a:extLst>
              <a:ext uri="{FF2B5EF4-FFF2-40B4-BE49-F238E27FC236}">
                <a16:creationId xmlns:a16="http://schemas.microsoft.com/office/drawing/2014/main" xmlns="" id="{B28C771C-9BFC-4784-9278-793C97B26CDF}"/>
              </a:ext>
            </a:extLst>
          </p:cNvPr>
          <p:cNvSpPr txBox="1"/>
          <p:nvPr/>
        </p:nvSpPr>
        <p:spPr>
          <a:xfrm>
            <a:off x="4409537" y="446732"/>
            <a:ext cx="694421" cy="523220"/>
          </a:xfrm>
          <a:prstGeom prst="rect">
            <a:avLst/>
          </a:prstGeom>
          <a:noFill/>
        </p:spPr>
        <p:txBody>
          <a:bodyPr wrap="none" rtlCol="0">
            <a:spAutoFit/>
          </a:bodyPr>
          <a:lstStyle/>
          <a:p>
            <a:r>
              <a:rPr lang="en-US" sz="2700" dirty="0">
                <a:solidFill>
                  <a:srgbClr val="FF0000"/>
                </a:solidFill>
              </a:rPr>
              <a:t>= 8</a:t>
            </a:r>
            <a:endParaRPr lang="vi-VN" sz="2700" dirty="0">
              <a:solidFill>
                <a:srgbClr val="FF0000"/>
              </a:solidFill>
            </a:endParaRPr>
          </a:p>
        </p:txBody>
      </p:sp>
      <p:sp>
        <p:nvSpPr>
          <p:cNvPr id="36" name="TextBox 35">
            <a:extLst>
              <a:ext uri="{FF2B5EF4-FFF2-40B4-BE49-F238E27FC236}">
                <a16:creationId xmlns:a16="http://schemas.microsoft.com/office/drawing/2014/main" xmlns="" id="{2512A8A3-17A5-4C5F-9C4B-9F948D3C653B}"/>
              </a:ext>
            </a:extLst>
          </p:cNvPr>
          <p:cNvSpPr txBox="1"/>
          <p:nvPr/>
        </p:nvSpPr>
        <p:spPr>
          <a:xfrm>
            <a:off x="4409537" y="894169"/>
            <a:ext cx="867545" cy="507831"/>
          </a:xfrm>
          <a:prstGeom prst="rect">
            <a:avLst/>
          </a:prstGeom>
          <a:noFill/>
        </p:spPr>
        <p:txBody>
          <a:bodyPr wrap="none" rtlCol="0">
            <a:spAutoFit/>
          </a:bodyPr>
          <a:lstStyle/>
          <a:p>
            <a:r>
              <a:rPr lang="en-US" sz="2700" dirty="0">
                <a:solidFill>
                  <a:srgbClr val="FF0000"/>
                </a:solidFill>
              </a:rPr>
              <a:t>= 16</a:t>
            </a:r>
            <a:endParaRPr lang="vi-VN" sz="2700" dirty="0">
              <a:solidFill>
                <a:srgbClr val="FF0000"/>
              </a:solidFill>
            </a:endParaRPr>
          </a:p>
        </p:txBody>
      </p:sp>
      <p:sp>
        <p:nvSpPr>
          <p:cNvPr id="40" name="TextBox 39">
            <a:extLst>
              <a:ext uri="{FF2B5EF4-FFF2-40B4-BE49-F238E27FC236}">
                <a16:creationId xmlns:a16="http://schemas.microsoft.com/office/drawing/2014/main" xmlns="" id="{42B0CA9F-6E67-4B73-82F9-26A45FEAE092}"/>
              </a:ext>
            </a:extLst>
          </p:cNvPr>
          <p:cNvSpPr txBox="1"/>
          <p:nvPr/>
        </p:nvSpPr>
        <p:spPr>
          <a:xfrm>
            <a:off x="6393623" y="446732"/>
            <a:ext cx="867545" cy="507831"/>
          </a:xfrm>
          <a:prstGeom prst="rect">
            <a:avLst/>
          </a:prstGeom>
          <a:noFill/>
        </p:spPr>
        <p:txBody>
          <a:bodyPr wrap="none" rtlCol="0">
            <a:spAutoFit/>
          </a:bodyPr>
          <a:lstStyle/>
          <a:p>
            <a:r>
              <a:rPr lang="en-US" sz="2700" dirty="0">
                <a:solidFill>
                  <a:srgbClr val="FF0000"/>
                </a:solidFill>
              </a:rPr>
              <a:t>= 14</a:t>
            </a:r>
            <a:endParaRPr lang="vi-VN" sz="2700" dirty="0">
              <a:solidFill>
                <a:srgbClr val="FF0000"/>
              </a:solidFill>
            </a:endParaRPr>
          </a:p>
        </p:txBody>
      </p:sp>
      <p:sp>
        <p:nvSpPr>
          <p:cNvPr id="41" name="TextBox 40">
            <a:extLst>
              <a:ext uri="{FF2B5EF4-FFF2-40B4-BE49-F238E27FC236}">
                <a16:creationId xmlns:a16="http://schemas.microsoft.com/office/drawing/2014/main" xmlns="" id="{094735ED-81AB-4792-A10D-87785AF7ED2D}"/>
              </a:ext>
            </a:extLst>
          </p:cNvPr>
          <p:cNvSpPr txBox="1"/>
          <p:nvPr/>
        </p:nvSpPr>
        <p:spPr>
          <a:xfrm>
            <a:off x="6393623" y="894169"/>
            <a:ext cx="867545" cy="507831"/>
          </a:xfrm>
          <a:prstGeom prst="rect">
            <a:avLst/>
          </a:prstGeom>
          <a:noFill/>
        </p:spPr>
        <p:txBody>
          <a:bodyPr wrap="none" rtlCol="0">
            <a:spAutoFit/>
          </a:bodyPr>
          <a:lstStyle/>
          <a:p>
            <a:r>
              <a:rPr lang="en-US" sz="2700" dirty="0">
                <a:solidFill>
                  <a:srgbClr val="FF0000"/>
                </a:solidFill>
              </a:rPr>
              <a:t>= 18</a:t>
            </a:r>
            <a:endParaRPr lang="vi-VN" sz="2700" dirty="0">
              <a:solidFill>
                <a:srgbClr val="FF0000"/>
              </a:solidFill>
            </a:endParaRPr>
          </a:p>
        </p:txBody>
      </p:sp>
      <p:sp>
        <p:nvSpPr>
          <p:cNvPr id="42" name="TextBox 41">
            <a:extLst>
              <a:ext uri="{FF2B5EF4-FFF2-40B4-BE49-F238E27FC236}">
                <a16:creationId xmlns:a16="http://schemas.microsoft.com/office/drawing/2014/main" xmlns="" id="{5CB975E4-702F-4BD4-A928-4E647B81CCAF}"/>
              </a:ext>
            </a:extLst>
          </p:cNvPr>
          <p:cNvSpPr txBox="1"/>
          <p:nvPr/>
        </p:nvSpPr>
        <p:spPr>
          <a:xfrm>
            <a:off x="8429087" y="446732"/>
            <a:ext cx="867545" cy="507831"/>
          </a:xfrm>
          <a:prstGeom prst="rect">
            <a:avLst/>
          </a:prstGeom>
          <a:noFill/>
        </p:spPr>
        <p:txBody>
          <a:bodyPr wrap="none" rtlCol="0">
            <a:spAutoFit/>
          </a:bodyPr>
          <a:lstStyle/>
          <a:p>
            <a:r>
              <a:rPr lang="en-US" sz="2700" dirty="0">
                <a:solidFill>
                  <a:srgbClr val="FF0000"/>
                </a:solidFill>
              </a:rPr>
              <a:t>= 15</a:t>
            </a:r>
            <a:endParaRPr lang="vi-VN" sz="2700" dirty="0">
              <a:solidFill>
                <a:srgbClr val="FF0000"/>
              </a:solidFill>
            </a:endParaRPr>
          </a:p>
        </p:txBody>
      </p:sp>
      <p:sp>
        <p:nvSpPr>
          <p:cNvPr id="43" name="TextBox 42">
            <a:extLst>
              <a:ext uri="{FF2B5EF4-FFF2-40B4-BE49-F238E27FC236}">
                <a16:creationId xmlns:a16="http://schemas.microsoft.com/office/drawing/2014/main" xmlns="" id="{E41D3BB5-3156-428B-8FD8-A8657C952340}"/>
              </a:ext>
            </a:extLst>
          </p:cNvPr>
          <p:cNvSpPr txBox="1"/>
          <p:nvPr/>
        </p:nvSpPr>
        <p:spPr>
          <a:xfrm>
            <a:off x="8429087" y="894169"/>
            <a:ext cx="867545" cy="507831"/>
          </a:xfrm>
          <a:prstGeom prst="rect">
            <a:avLst/>
          </a:prstGeom>
          <a:noFill/>
        </p:spPr>
        <p:txBody>
          <a:bodyPr wrap="none" rtlCol="0">
            <a:spAutoFit/>
          </a:bodyPr>
          <a:lstStyle/>
          <a:p>
            <a:r>
              <a:rPr lang="en-US" sz="2700" dirty="0">
                <a:solidFill>
                  <a:srgbClr val="FF0000"/>
                </a:solidFill>
              </a:rPr>
              <a:t>= 25</a:t>
            </a:r>
            <a:endParaRPr lang="vi-VN" sz="2700" dirty="0">
              <a:solidFill>
                <a:srgbClr val="FF0000"/>
              </a:solidFill>
            </a:endParaRPr>
          </a:p>
        </p:txBody>
      </p:sp>
      <p:sp>
        <p:nvSpPr>
          <p:cNvPr id="44" name="TextBox 43">
            <a:extLst>
              <a:ext uri="{FF2B5EF4-FFF2-40B4-BE49-F238E27FC236}">
                <a16:creationId xmlns:a16="http://schemas.microsoft.com/office/drawing/2014/main" xmlns="" id="{9A58F184-4912-440B-A3CD-461C6CAC7651}"/>
              </a:ext>
            </a:extLst>
          </p:cNvPr>
          <p:cNvSpPr txBox="1"/>
          <p:nvPr/>
        </p:nvSpPr>
        <p:spPr>
          <a:xfrm>
            <a:off x="10413173" y="446732"/>
            <a:ext cx="867545" cy="507831"/>
          </a:xfrm>
          <a:prstGeom prst="rect">
            <a:avLst/>
          </a:prstGeom>
          <a:noFill/>
        </p:spPr>
        <p:txBody>
          <a:bodyPr wrap="none" rtlCol="0">
            <a:spAutoFit/>
          </a:bodyPr>
          <a:lstStyle/>
          <a:p>
            <a:r>
              <a:rPr lang="en-US" sz="2700" dirty="0">
                <a:solidFill>
                  <a:srgbClr val="FF0000"/>
                </a:solidFill>
              </a:rPr>
              <a:t>= 30</a:t>
            </a:r>
            <a:endParaRPr lang="vi-VN" sz="2700" dirty="0">
              <a:solidFill>
                <a:srgbClr val="FF0000"/>
              </a:solidFill>
            </a:endParaRPr>
          </a:p>
        </p:txBody>
      </p:sp>
      <p:sp>
        <p:nvSpPr>
          <p:cNvPr id="45" name="TextBox 44">
            <a:extLst>
              <a:ext uri="{FF2B5EF4-FFF2-40B4-BE49-F238E27FC236}">
                <a16:creationId xmlns:a16="http://schemas.microsoft.com/office/drawing/2014/main" xmlns="" id="{0C0FB00B-69EB-42F0-A9ED-8750DB45BD72}"/>
              </a:ext>
            </a:extLst>
          </p:cNvPr>
          <p:cNvSpPr txBox="1"/>
          <p:nvPr/>
        </p:nvSpPr>
        <p:spPr>
          <a:xfrm>
            <a:off x="10413173" y="894169"/>
            <a:ext cx="867545" cy="507831"/>
          </a:xfrm>
          <a:prstGeom prst="rect">
            <a:avLst/>
          </a:prstGeom>
          <a:noFill/>
        </p:spPr>
        <p:txBody>
          <a:bodyPr wrap="none" rtlCol="0">
            <a:spAutoFit/>
          </a:bodyPr>
          <a:lstStyle/>
          <a:p>
            <a:r>
              <a:rPr lang="en-US" sz="2700" dirty="0">
                <a:solidFill>
                  <a:srgbClr val="FF0000"/>
                </a:solidFill>
              </a:rPr>
              <a:t>= 40</a:t>
            </a:r>
            <a:endParaRPr lang="vi-VN" sz="2700" dirty="0">
              <a:solidFill>
                <a:srgbClr val="FF0000"/>
              </a:solidFill>
            </a:endParaRPr>
          </a:p>
        </p:txBody>
      </p:sp>
      <p:sp>
        <p:nvSpPr>
          <p:cNvPr id="46" name="TextBox 45">
            <a:extLst>
              <a:ext uri="{FF2B5EF4-FFF2-40B4-BE49-F238E27FC236}">
                <a16:creationId xmlns:a16="http://schemas.microsoft.com/office/drawing/2014/main" xmlns="" id="{F25A8DA6-22DE-40C2-9C78-D09804CA0DD1}"/>
              </a:ext>
            </a:extLst>
          </p:cNvPr>
          <p:cNvSpPr txBox="1"/>
          <p:nvPr/>
        </p:nvSpPr>
        <p:spPr>
          <a:xfrm>
            <a:off x="4483277" y="1465266"/>
            <a:ext cx="675185" cy="507831"/>
          </a:xfrm>
          <a:prstGeom prst="rect">
            <a:avLst/>
          </a:prstGeom>
          <a:noFill/>
        </p:spPr>
        <p:txBody>
          <a:bodyPr wrap="none" rtlCol="0">
            <a:spAutoFit/>
          </a:bodyPr>
          <a:lstStyle/>
          <a:p>
            <a:r>
              <a:rPr lang="en-US" sz="2700" dirty="0">
                <a:solidFill>
                  <a:srgbClr val="FF0000"/>
                </a:solidFill>
              </a:rPr>
              <a:t>= 6</a:t>
            </a:r>
            <a:endParaRPr lang="vi-VN" sz="2700" dirty="0">
              <a:solidFill>
                <a:srgbClr val="FF0000"/>
              </a:solidFill>
            </a:endParaRPr>
          </a:p>
        </p:txBody>
      </p:sp>
      <p:sp>
        <p:nvSpPr>
          <p:cNvPr id="47" name="TextBox 46">
            <a:extLst>
              <a:ext uri="{FF2B5EF4-FFF2-40B4-BE49-F238E27FC236}">
                <a16:creationId xmlns:a16="http://schemas.microsoft.com/office/drawing/2014/main" xmlns="" id="{43690F9E-A0E0-41CE-9351-A40116EA6BE7}"/>
              </a:ext>
            </a:extLst>
          </p:cNvPr>
          <p:cNvSpPr txBox="1"/>
          <p:nvPr/>
        </p:nvSpPr>
        <p:spPr>
          <a:xfrm>
            <a:off x="4483277" y="1912703"/>
            <a:ext cx="675185" cy="507831"/>
          </a:xfrm>
          <a:prstGeom prst="rect">
            <a:avLst/>
          </a:prstGeom>
          <a:noFill/>
        </p:spPr>
        <p:txBody>
          <a:bodyPr wrap="none" rtlCol="0">
            <a:spAutoFit/>
          </a:bodyPr>
          <a:lstStyle/>
          <a:p>
            <a:r>
              <a:rPr lang="en-US" sz="2700" dirty="0">
                <a:solidFill>
                  <a:srgbClr val="FF0000"/>
                </a:solidFill>
              </a:rPr>
              <a:t>= 8</a:t>
            </a:r>
            <a:endParaRPr lang="vi-VN" sz="2700" dirty="0">
              <a:solidFill>
                <a:srgbClr val="FF0000"/>
              </a:solidFill>
            </a:endParaRPr>
          </a:p>
        </p:txBody>
      </p:sp>
      <p:sp>
        <p:nvSpPr>
          <p:cNvPr id="48" name="TextBox 47">
            <a:extLst>
              <a:ext uri="{FF2B5EF4-FFF2-40B4-BE49-F238E27FC236}">
                <a16:creationId xmlns:a16="http://schemas.microsoft.com/office/drawing/2014/main" xmlns="" id="{561A6858-DF6B-4A11-8B93-F708D973CDC5}"/>
              </a:ext>
            </a:extLst>
          </p:cNvPr>
          <p:cNvSpPr txBox="1"/>
          <p:nvPr/>
        </p:nvSpPr>
        <p:spPr>
          <a:xfrm>
            <a:off x="6467363" y="1465266"/>
            <a:ext cx="675185" cy="507831"/>
          </a:xfrm>
          <a:prstGeom prst="rect">
            <a:avLst/>
          </a:prstGeom>
          <a:noFill/>
        </p:spPr>
        <p:txBody>
          <a:bodyPr wrap="none" rtlCol="0">
            <a:spAutoFit/>
          </a:bodyPr>
          <a:lstStyle/>
          <a:p>
            <a:r>
              <a:rPr lang="en-US" sz="2700" dirty="0">
                <a:solidFill>
                  <a:srgbClr val="FF0000"/>
                </a:solidFill>
              </a:rPr>
              <a:t>= 9</a:t>
            </a:r>
            <a:endParaRPr lang="vi-VN" sz="2700" dirty="0">
              <a:solidFill>
                <a:srgbClr val="FF0000"/>
              </a:solidFill>
            </a:endParaRPr>
          </a:p>
        </p:txBody>
      </p:sp>
      <p:sp>
        <p:nvSpPr>
          <p:cNvPr id="49" name="TextBox 48">
            <a:extLst>
              <a:ext uri="{FF2B5EF4-FFF2-40B4-BE49-F238E27FC236}">
                <a16:creationId xmlns:a16="http://schemas.microsoft.com/office/drawing/2014/main" xmlns="" id="{868C8ECA-9EF5-4F22-B86B-D4B96C113DD1}"/>
              </a:ext>
            </a:extLst>
          </p:cNvPr>
          <p:cNvSpPr txBox="1"/>
          <p:nvPr/>
        </p:nvSpPr>
        <p:spPr>
          <a:xfrm>
            <a:off x="6467363" y="1912703"/>
            <a:ext cx="675185" cy="507831"/>
          </a:xfrm>
          <a:prstGeom prst="rect">
            <a:avLst/>
          </a:prstGeom>
          <a:noFill/>
        </p:spPr>
        <p:txBody>
          <a:bodyPr wrap="none" rtlCol="0">
            <a:spAutoFit/>
          </a:bodyPr>
          <a:lstStyle/>
          <a:p>
            <a:r>
              <a:rPr lang="en-US" sz="2700" dirty="0">
                <a:solidFill>
                  <a:srgbClr val="FF0000"/>
                </a:solidFill>
              </a:rPr>
              <a:t>= 7</a:t>
            </a:r>
            <a:endParaRPr lang="vi-VN" sz="2700" dirty="0">
              <a:solidFill>
                <a:srgbClr val="FF0000"/>
              </a:solidFill>
            </a:endParaRPr>
          </a:p>
        </p:txBody>
      </p:sp>
      <p:sp>
        <p:nvSpPr>
          <p:cNvPr id="50" name="TextBox 49">
            <a:extLst>
              <a:ext uri="{FF2B5EF4-FFF2-40B4-BE49-F238E27FC236}">
                <a16:creationId xmlns:a16="http://schemas.microsoft.com/office/drawing/2014/main" xmlns="" id="{4403F55E-F7EB-4972-A3E8-6498ACD5CBBA}"/>
              </a:ext>
            </a:extLst>
          </p:cNvPr>
          <p:cNvSpPr txBox="1"/>
          <p:nvPr/>
        </p:nvSpPr>
        <p:spPr>
          <a:xfrm>
            <a:off x="8502827" y="1465266"/>
            <a:ext cx="675185" cy="507831"/>
          </a:xfrm>
          <a:prstGeom prst="rect">
            <a:avLst/>
          </a:prstGeom>
          <a:noFill/>
        </p:spPr>
        <p:txBody>
          <a:bodyPr wrap="none" rtlCol="0">
            <a:spAutoFit/>
          </a:bodyPr>
          <a:lstStyle/>
          <a:p>
            <a:r>
              <a:rPr lang="en-US" sz="2700" dirty="0">
                <a:solidFill>
                  <a:srgbClr val="FF0000"/>
                </a:solidFill>
              </a:rPr>
              <a:t>= 3</a:t>
            </a:r>
            <a:endParaRPr lang="vi-VN" sz="2700" dirty="0">
              <a:solidFill>
                <a:srgbClr val="FF0000"/>
              </a:solidFill>
            </a:endParaRPr>
          </a:p>
        </p:txBody>
      </p:sp>
      <p:sp>
        <p:nvSpPr>
          <p:cNvPr id="51" name="TextBox 50">
            <a:extLst>
              <a:ext uri="{FF2B5EF4-FFF2-40B4-BE49-F238E27FC236}">
                <a16:creationId xmlns:a16="http://schemas.microsoft.com/office/drawing/2014/main" xmlns="" id="{9D2B1433-BF21-4FB9-9F58-FDDF0A29B44A}"/>
              </a:ext>
            </a:extLst>
          </p:cNvPr>
          <p:cNvSpPr txBox="1"/>
          <p:nvPr/>
        </p:nvSpPr>
        <p:spPr>
          <a:xfrm>
            <a:off x="8502827" y="1912703"/>
            <a:ext cx="675185" cy="507831"/>
          </a:xfrm>
          <a:prstGeom prst="rect">
            <a:avLst/>
          </a:prstGeom>
          <a:noFill/>
        </p:spPr>
        <p:txBody>
          <a:bodyPr wrap="none" rtlCol="0">
            <a:spAutoFit/>
          </a:bodyPr>
          <a:lstStyle/>
          <a:p>
            <a:r>
              <a:rPr lang="en-US" sz="2700" dirty="0">
                <a:solidFill>
                  <a:srgbClr val="FF0000"/>
                </a:solidFill>
              </a:rPr>
              <a:t>= 4</a:t>
            </a:r>
            <a:endParaRPr lang="vi-VN" sz="2700" dirty="0">
              <a:solidFill>
                <a:srgbClr val="FF0000"/>
              </a:solidFill>
            </a:endParaRPr>
          </a:p>
        </p:txBody>
      </p:sp>
      <p:sp>
        <p:nvSpPr>
          <p:cNvPr id="52" name="TextBox 51">
            <a:extLst>
              <a:ext uri="{FF2B5EF4-FFF2-40B4-BE49-F238E27FC236}">
                <a16:creationId xmlns:a16="http://schemas.microsoft.com/office/drawing/2014/main" xmlns="" id="{83731727-43E5-4091-BCDC-B4E2F26BF0E2}"/>
              </a:ext>
            </a:extLst>
          </p:cNvPr>
          <p:cNvSpPr txBox="1"/>
          <p:nvPr/>
        </p:nvSpPr>
        <p:spPr>
          <a:xfrm>
            <a:off x="10486913" y="1465266"/>
            <a:ext cx="675185" cy="507831"/>
          </a:xfrm>
          <a:prstGeom prst="rect">
            <a:avLst/>
          </a:prstGeom>
          <a:noFill/>
        </p:spPr>
        <p:txBody>
          <a:bodyPr wrap="none" rtlCol="0">
            <a:spAutoFit/>
          </a:bodyPr>
          <a:lstStyle/>
          <a:p>
            <a:r>
              <a:rPr lang="en-US" sz="2700" dirty="0">
                <a:solidFill>
                  <a:srgbClr val="FF0000"/>
                </a:solidFill>
              </a:rPr>
              <a:t>= 6</a:t>
            </a:r>
            <a:endParaRPr lang="vi-VN" sz="2700" dirty="0">
              <a:solidFill>
                <a:srgbClr val="FF0000"/>
              </a:solidFill>
            </a:endParaRPr>
          </a:p>
        </p:txBody>
      </p:sp>
      <p:sp>
        <p:nvSpPr>
          <p:cNvPr id="53" name="TextBox 52">
            <a:extLst>
              <a:ext uri="{FF2B5EF4-FFF2-40B4-BE49-F238E27FC236}">
                <a16:creationId xmlns:a16="http://schemas.microsoft.com/office/drawing/2014/main" xmlns="" id="{1E0CDB99-9CA1-434C-9604-62EB88E8C70B}"/>
              </a:ext>
            </a:extLst>
          </p:cNvPr>
          <p:cNvSpPr txBox="1"/>
          <p:nvPr/>
        </p:nvSpPr>
        <p:spPr>
          <a:xfrm>
            <a:off x="10486913" y="1912703"/>
            <a:ext cx="675185" cy="507831"/>
          </a:xfrm>
          <a:prstGeom prst="rect">
            <a:avLst/>
          </a:prstGeom>
          <a:noFill/>
        </p:spPr>
        <p:txBody>
          <a:bodyPr wrap="none" rtlCol="0">
            <a:spAutoFit/>
          </a:bodyPr>
          <a:lstStyle/>
          <a:p>
            <a:r>
              <a:rPr lang="en-US" sz="2700" dirty="0">
                <a:solidFill>
                  <a:srgbClr val="FF0000"/>
                </a:solidFill>
              </a:rPr>
              <a:t>= 9</a:t>
            </a:r>
            <a:endParaRPr lang="vi-VN" sz="2700" dirty="0">
              <a:solidFill>
                <a:srgbClr val="FF0000"/>
              </a:solidFill>
            </a:endParaRPr>
          </a:p>
        </p:txBody>
      </p:sp>
      <p:pic>
        <p:nvPicPr>
          <p:cNvPr id="26" name="Picture 25">
            <a:extLst>
              <a:ext uri="{FF2B5EF4-FFF2-40B4-BE49-F238E27FC236}">
                <a16:creationId xmlns:a16="http://schemas.microsoft.com/office/drawing/2014/main" xmlns="" id="{9D7350E6-93B5-4D86-9547-3B0344D2D44E}"/>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tretch>
            <a:fillRect/>
          </a:stretch>
        </p:blipFill>
        <p:spPr>
          <a:xfrm>
            <a:off x="721680" y="3226426"/>
            <a:ext cx="4891329" cy="3367800"/>
          </a:xfrm>
          <a:prstGeom prst="rect">
            <a:avLst/>
          </a:prstGeom>
        </p:spPr>
      </p:pic>
      <p:sp>
        <p:nvSpPr>
          <p:cNvPr id="54" name="Oval 53">
            <a:extLst>
              <a:ext uri="{FF2B5EF4-FFF2-40B4-BE49-F238E27FC236}">
                <a16:creationId xmlns:a16="http://schemas.microsoft.com/office/drawing/2014/main" xmlns="" id="{2698C364-80E2-44C6-8468-82E96CF58617}"/>
              </a:ext>
            </a:extLst>
          </p:cNvPr>
          <p:cNvSpPr/>
          <p:nvPr/>
        </p:nvSpPr>
        <p:spPr>
          <a:xfrm>
            <a:off x="1000002" y="2529686"/>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5" name="TextBox 54">
            <a:extLst>
              <a:ext uri="{FF2B5EF4-FFF2-40B4-BE49-F238E27FC236}">
                <a16:creationId xmlns:a16="http://schemas.microsoft.com/office/drawing/2014/main" xmlns="" id="{53CBDAB7-40FD-466C-A6B5-A450825D9EB1}"/>
              </a:ext>
            </a:extLst>
          </p:cNvPr>
          <p:cNvSpPr txBox="1"/>
          <p:nvPr/>
        </p:nvSpPr>
        <p:spPr>
          <a:xfrm>
            <a:off x="1437324" y="2529686"/>
            <a:ext cx="9754673" cy="830997"/>
          </a:xfrm>
          <a:prstGeom prst="rect">
            <a:avLst/>
          </a:prstGeom>
          <a:noFill/>
        </p:spPr>
        <p:txBody>
          <a:bodyPr wrap="square" rtlCol="0">
            <a:spAutoFit/>
          </a:bodyPr>
          <a:lstStyle/>
          <a:p>
            <a:pPr algn="just"/>
            <a:r>
              <a:rPr lang="vi-VN" sz="2400" dirty="0"/>
              <a:t>Trong trò chơi Ô ăn quan, mỗi ô có 5 viên sỏi. Hỏi 10 ô như vậy có tất cả bao nhiêu viên sỏi?</a:t>
            </a:r>
          </a:p>
        </p:txBody>
      </p:sp>
      <p:sp>
        <p:nvSpPr>
          <p:cNvPr id="56" name="TextBox 55">
            <a:extLst>
              <a:ext uri="{FF2B5EF4-FFF2-40B4-BE49-F238E27FC236}">
                <a16:creationId xmlns:a16="http://schemas.microsoft.com/office/drawing/2014/main" xmlns="" id="{6C8A7BFB-5F17-4AF9-BA51-4952AC61B861}"/>
              </a:ext>
            </a:extLst>
          </p:cNvPr>
          <p:cNvSpPr txBox="1"/>
          <p:nvPr/>
        </p:nvSpPr>
        <p:spPr>
          <a:xfrm>
            <a:off x="7383506" y="3248010"/>
            <a:ext cx="1551369" cy="523220"/>
          </a:xfrm>
          <a:prstGeom prst="rect">
            <a:avLst/>
          </a:prstGeom>
          <a:noFill/>
        </p:spPr>
        <p:txBody>
          <a:bodyPr wrap="square" rtlCol="0">
            <a:spAutoFit/>
          </a:bodyPr>
          <a:lstStyle/>
          <a:p>
            <a:pPr algn="ctr"/>
            <a:r>
              <a:rPr lang="vi-VN" sz="2800" i="1" dirty="0"/>
              <a:t>Bài giải</a:t>
            </a:r>
          </a:p>
        </p:txBody>
      </p:sp>
      <p:sp>
        <p:nvSpPr>
          <p:cNvPr id="57" name="TextBox 56">
            <a:extLst>
              <a:ext uri="{FF2B5EF4-FFF2-40B4-BE49-F238E27FC236}">
                <a16:creationId xmlns:a16="http://schemas.microsoft.com/office/drawing/2014/main" xmlns="" id="{2A1CEDD2-5A59-40D2-BBCF-8622046A1BCB}"/>
              </a:ext>
            </a:extLst>
          </p:cNvPr>
          <p:cNvSpPr txBox="1"/>
          <p:nvPr/>
        </p:nvSpPr>
        <p:spPr>
          <a:xfrm>
            <a:off x="4742505" y="3870013"/>
            <a:ext cx="6263924" cy="523220"/>
          </a:xfrm>
          <a:prstGeom prst="rect">
            <a:avLst/>
          </a:prstGeom>
          <a:noFill/>
        </p:spPr>
        <p:txBody>
          <a:bodyPr wrap="square" rtlCol="0">
            <a:spAutoFit/>
          </a:bodyPr>
          <a:lstStyle/>
          <a:p>
            <a:pPr algn="ctr"/>
            <a:r>
              <a:rPr lang="vi-VN" sz="2800" dirty="0">
                <a:solidFill>
                  <a:srgbClr val="FF0000"/>
                </a:solidFill>
              </a:rPr>
              <a:t>10 ô như vậy có tất cả số viên sỏi là:</a:t>
            </a:r>
          </a:p>
        </p:txBody>
      </p:sp>
      <mc:AlternateContent xmlns:mc="http://schemas.openxmlformats.org/markup-compatibility/2006">
        <mc:Choice xmlns:a14="http://schemas.microsoft.com/office/drawing/2010/main" xmlns="" Requires="a14">
          <p:sp>
            <p:nvSpPr>
              <p:cNvPr id="58" name="TextBox 57">
                <a:extLst>
                  <a:ext uri="{FF2B5EF4-FFF2-40B4-BE49-F238E27FC236}">
                    <a16:creationId xmlns:a16="http://schemas.microsoft.com/office/drawing/2014/main" id="{17A7ED24-7BC6-4427-B4E0-8302D6326E38}"/>
                  </a:ext>
                </a:extLst>
              </p:cNvPr>
              <p:cNvSpPr txBox="1"/>
              <p:nvPr/>
            </p:nvSpPr>
            <p:spPr>
              <a:xfrm>
                <a:off x="5286069" y="4397197"/>
                <a:ext cx="5065485" cy="523220"/>
              </a:xfrm>
              <a:prstGeom prst="rect">
                <a:avLst/>
              </a:prstGeom>
              <a:noFill/>
            </p:spPr>
            <p:txBody>
              <a:bodyPr wrap="square" rtlCol="0">
                <a:spAutoFit/>
              </a:bodyPr>
              <a:lstStyle/>
              <a:p>
                <a:pPr algn="ctr"/>
                <a:r>
                  <a:rPr lang="vi-VN" sz="2800" dirty="0">
                    <a:solidFill>
                      <a:srgbClr val="FF0000"/>
                    </a:solidFill>
                  </a:rPr>
                  <a:t>5 </a:t>
                </a:r>
                <a14:m>
                  <m:oMath xmlns:m="http://schemas.openxmlformats.org/officeDocument/2006/math">
                    <m:r>
                      <a:rPr lang="vi-VN" sz="2800" i="1" smtClean="0">
                        <a:solidFill>
                          <a:srgbClr val="FF0000"/>
                        </a:solidFill>
                        <a:latin typeface="Cambria Math" panose="02040503050406030204" pitchFamily="18" charset="0"/>
                        <a:ea typeface="Cambria Math" panose="02040503050406030204" pitchFamily="18" charset="0"/>
                      </a:rPr>
                      <m:t>×</m:t>
                    </m:r>
                  </m:oMath>
                </a14:m>
                <a:r>
                  <a:rPr lang="vi-VN" sz="2800" dirty="0">
                    <a:solidFill>
                      <a:srgbClr val="FF0000"/>
                    </a:solidFill>
                  </a:rPr>
                  <a:t> 10 = 50 (viên)</a:t>
                </a:r>
              </a:p>
            </p:txBody>
          </p:sp>
        </mc:Choice>
        <mc:Fallback>
          <p:sp>
            <p:nvSpPr>
              <p:cNvPr id="58" name="TextBox 57">
                <a:extLst>
                  <a:ext uri="{FF2B5EF4-FFF2-40B4-BE49-F238E27FC236}">
                    <a16:creationId xmlns:a16="http://schemas.microsoft.com/office/drawing/2014/main" xmlns="" xmlns:a14="http://schemas.microsoft.com/office/drawing/2010/main" id="{17A7ED24-7BC6-4427-B4E0-8302D6326E38}"/>
                  </a:ext>
                </a:extLst>
              </p:cNvPr>
              <p:cNvSpPr txBox="1">
                <a:spLocks noRot="1" noChangeAspect="1" noMove="1" noResize="1" noEditPoints="1" noAdjustHandles="1" noChangeArrowheads="1" noChangeShapeType="1" noTextEdit="1"/>
              </p:cNvSpPr>
              <p:nvPr/>
            </p:nvSpPr>
            <p:spPr>
              <a:xfrm>
                <a:off x="5286069" y="4397197"/>
                <a:ext cx="5065485" cy="523220"/>
              </a:xfrm>
              <a:prstGeom prst="rect">
                <a:avLst/>
              </a:prstGeom>
              <a:blipFill>
                <a:blip r:embed="rId6" cstate="print"/>
                <a:stretch>
                  <a:fillRect t="-11628" b="-31395"/>
                </a:stretch>
              </a:blipFill>
            </p:spPr>
            <p:txBody>
              <a:bodyPr/>
              <a:lstStyle/>
              <a:p>
                <a:r>
                  <a:rPr lang="vi-VN">
                    <a:noFill/>
                  </a:rPr>
                  <a:t> </a:t>
                </a:r>
              </a:p>
            </p:txBody>
          </p:sp>
        </mc:Fallback>
      </mc:AlternateContent>
      <p:sp>
        <p:nvSpPr>
          <p:cNvPr id="59" name="TextBox 58">
            <a:extLst>
              <a:ext uri="{FF2B5EF4-FFF2-40B4-BE49-F238E27FC236}">
                <a16:creationId xmlns:a16="http://schemas.microsoft.com/office/drawing/2014/main" xmlns="" id="{2603EFCC-795E-4BDE-ADC2-CD8DE0C7D920}"/>
              </a:ext>
            </a:extLst>
          </p:cNvPr>
          <p:cNvSpPr txBox="1"/>
          <p:nvPr/>
        </p:nvSpPr>
        <p:spPr>
          <a:xfrm>
            <a:off x="6644931" y="4920417"/>
            <a:ext cx="4010835" cy="523220"/>
          </a:xfrm>
          <a:prstGeom prst="rect">
            <a:avLst/>
          </a:prstGeom>
          <a:noFill/>
        </p:spPr>
        <p:txBody>
          <a:bodyPr wrap="square" rtlCol="0">
            <a:spAutoFit/>
          </a:bodyPr>
          <a:lstStyle/>
          <a:p>
            <a:pPr algn="r"/>
            <a:r>
              <a:rPr lang="vi-VN" sz="2800" dirty="0">
                <a:solidFill>
                  <a:srgbClr val="FF0000"/>
                </a:solidFill>
              </a:rPr>
              <a:t>Đáp số: 50 viên sỏi.</a:t>
            </a:r>
          </a:p>
        </p:txBody>
      </p:sp>
      <p:pic>
        <p:nvPicPr>
          <p:cNvPr id="60" name="Picture 59" descr="C:\Users\TUAN\Downloads\Luyện tập 1.png">
            <a:extLst>
              <a:ext uri="{FF2B5EF4-FFF2-40B4-BE49-F238E27FC236}">
                <a16:creationId xmlns:a16="http://schemas.microsoft.com/office/drawing/2014/main" xmlns="" id="{96141D6E-5F5C-4AF5-BB68-EE5E70A1DD5C}"/>
              </a:ext>
            </a:extLst>
          </p:cNvPr>
          <p:cNvPicPr>
            <a:picLocks noChangeAspect="1" noChangeArrowheads="1"/>
          </p:cNvPicPr>
          <p:nvPr/>
        </p:nvPicPr>
        <p:blipFill>
          <a:blip r:embed="rId7"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xmlns="" val="189065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500"/>
                                        <p:tgtEl>
                                          <p:spTgt spid="4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500"/>
                                        <p:tgtEl>
                                          <p:spTgt spid="5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500"/>
                                        <p:tgtEl>
                                          <p:spTgt spid="5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500"/>
                                        <p:tgtEl>
                                          <p:spTgt spid="5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500"/>
                                        <p:tgtEl>
                                          <p:spTgt spid="5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500"/>
                                        <p:tgtEl>
                                          <p:spTgt spid="54"/>
                                        </p:tgtEl>
                                      </p:cBhvr>
                                    </p:animEffec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fade">
                                      <p:cBhvr>
                                        <p:cTn id="104" dur="500"/>
                                        <p:tgtEl>
                                          <p:spTgt spid="55"/>
                                        </p:tgtEl>
                                      </p:cBhvr>
                                    </p:animEffect>
                                  </p:childTnLst>
                                </p:cTn>
                              </p:par>
                            </p:childTnLst>
                          </p:cTn>
                        </p:par>
                        <p:par>
                          <p:cTn id="105" fill="hold">
                            <p:stCondLst>
                              <p:cond delay="1000"/>
                            </p:stCondLst>
                            <p:childTnLst>
                              <p:par>
                                <p:cTn id="106" presetID="42" presetClass="entr" presetSubtype="0" fill="hold"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fade">
                                      <p:cBhvr>
                                        <p:cTn id="108" dur="1000"/>
                                        <p:tgtEl>
                                          <p:spTgt spid="26"/>
                                        </p:tgtEl>
                                      </p:cBhvr>
                                    </p:animEffect>
                                    <p:anim calcmode="lin" valueType="num">
                                      <p:cBhvr>
                                        <p:cTn id="109" dur="1000" fill="hold"/>
                                        <p:tgtEl>
                                          <p:spTgt spid="26"/>
                                        </p:tgtEl>
                                        <p:attrNameLst>
                                          <p:attrName>ppt_x</p:attrName>
                                        </p:attrNameLst>
                                      </p:cBhvr>
                                      <p:tavLst>
                                        <p:tav tm="0">
                                          <p:val>
                                            <p:strVal val="#ppt_x"/>
                                          </p:val>
                                        </p:tav>
                                        <p:tav tm="100000">
                                          <p:val>
                                            <p:strVal val="#ppt_x"/>
                                          </p:val>
                                        </p:tav>
                                      </p:tavLst>
                                    </p:anim>
                                    <p:anim calcmode="lin" valueType="num">
                                      <p:cBhvr>
                                        <p:cTn id="11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56"/>
                                        </p:tgtEl>
                                        <p:attrNameLst>
                                          <p:attrName>style.visibility</p:attrName>
                                        </p:attrNameLst>
                                      </p:cBhvr>
                                      <p:to>
                                        <p:strVal val="visible"/>
                                      </p:to>
                                    </p:set>
                                    <p:animEffect transition="in" filter="barn(inVertical)">
                                      <p:cBhvr>
                                        <p:cTn id="115" dur="500"/>
                                        <p:tgtEl>
                                          <p:spTgt spid="56"/>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barn(inVertical)">
                                      <p:cBhvr>
                                        <p:cTn id="120" dur="500"/>
                                        <p:tgtEl>
                                          <p:spTgt spid="57"/>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barn(inVertical)">
                                      <p:cBhvr>
                                        <p:cTn id="125" dur="500"/>
                                        <p:tgtEl>
                                          <p:spTgt spid="58"/>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59"/>
                                        </p:tgtEl>
                                        <p:attrNameLst>
                                          <p:attrName>style.visibility</p:attrName>
                                        </p:attrNameLst>
                                      </p:cBhvr>
                                      <p:to>
                                        <p:strVal val="visible"/>
                                      </p:to>
                                    </p:set>
                                    <p:animEffect transition="in" filter="barn(inVertical)">
                                      <p:cBhvr>
                                        <p:cTn id="13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2" grpId="0"/>
      <p:bldP spid="36"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animBg="1"/>
      <p:bldP spid="55" grpId="0"/>
      <p:bldP spid="56" grpId="0"/>
      <p:bldP spid="57" grpId="0"/>
      <p:bldP spid="58" grpId="0" animBg="1"/>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A64353C-E0C6-4287-9E5E-C8A1C2A435CC}"/>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Lst>
          </a:blip>
          <a:stretch>
            <a:fillRect/>
          </a:stretch>
        </p:blipFill>
        <p:spPr>
          <a:xfrm>
            <a:off x="2246663" y="882068"/>
            <a:ext cx="7698674" cy="2341117"/>
          </a:xfrm>
          <a:prstGeom prst="rect">
            <a:avLst/>
          </a:prstGeom>
        </p:spPr>
      </p:pic>
      <p:pic>
        <p:nvPicPr>
          <p:cNvPr id="12" name="Picture 11" descr="C:\Users\TUAN\Downloads\Luyện tập 1.png">
            <a:extLst>
              <a:ext uri="{FF2B5EF4-FFF2-40B4-BE49-F238E27FC236}">
                <a16:creationId xmlns:a16="http://schemas.microsoft.com/office/drawing/2014/main" xmlns="" id="{4CD40033-5B5A-43BF-BF5F-D57AE2349368}"/>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pic>
        <p:nvPicPr>
          <p:cNvPr id="10" name="Picture 9">
            <a:extLst>
              <a:ext uri="{FF2B5EF4-FFF2-40B4-BE49-F238E27FC236}">
                <a16:creationId xmlns:a16="http://schemas.microsoft.com/office/drawing/2014/main" xmlns="" id="{B30F3D97-001C-4FA4-BB3F-B823950B24E2}"/>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xmlns="">
                  <a14:imgLayer r:embed="rId6">
                    <a14:imgEffect>
                      <a14:sharpenSoften amount="25000"/>
                    </a14:imgEffect>
                    <a14:imgEffect>
                      <a14:saturation sat="200000"/>
                    </a14:imgEffect>
                  </a14:imgLayer>
                </a14:imgProps>
              </a:ext>
            </a:extLst>
          </a:blip>
          <a:stretch>
            <a:fillRect/>
          </a:stretch>
        </p:blipFill>
        <p:spPr>
          <a:xfrm>
            <a:off x="2275103" y="2548670"/>
            <a:ext cx="7455558" cy="1926920"/>
          </a:xfrm>
          <a:prstGeom prst="rect">
            <a:avLst/>
          </a:prstGeom>
        </p:spPr>
      </p:pic>
      <p:pic>
        <p:nvPicPr>
          <p:cNvPr id="13" name="Picture 12">
            <a:extLst>
              <a:ext uri="{FF2B5EF4-FFF2-40B4-BE49-F238E27FC236}">
                <a16:creationId xmlns:a16="http://schemas.microsoft.com/office/drawing/2014/main" xmlns="" id="{5F21BC88-7B6D-4DE2-9A79-3AF3A623305E}"/>
              </a:ext>
            </a:extLst>
          </p:cNvPr>
          <p:cNvPicPr>
            <a:picLocks noChangeAspect="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xmlns="">
                  <a14:imgLayer r:embed="rId8">
                    <a14:imgEffect>
                      <a14:sharpenSoften amount="25000"/>
                    </a14:imgEffect>
                    <a14:imgEffect>
                      <a14:saturation sat="200000"/>
                    </a14:imgEffect>
                  </a14:imgLayer>
                </a14:imgProps>
              </a:ext>
            </a:extLst>
          </a:blip>
          <a:stretch>
            <a:fillRect/>
          </a:stretch>
        </p:blipFill>
        <p:spPr>
          <a:xfrm>
            <a:off x="2246663" y="3912420"/>
            <a:ext cx="7518588" cy="2287091"/>
          </a:xfrm>
          <a:prstGeom prst="rect">
            <a:avLst/>
          </a:prstGeom>
        </p:spPr>
      </p:pic>
      <p:sp>
        <p:nvSpPr>
          <p:cNvPr id="14" name="Oval 13">
            <a:extLst>
              <a:ext uri="{FF2B5EF4-FFF2-40B4-BE49-F238E27FC236}">
                <a16:creationId xmlns:a16="http://schemas.microsoft.com/office/drawing/2014/main" xmlns="" id="{B49BC7E2-8F80-4DB5-ABEC-538775CA1DB3}"/>
              </a:ext>
            </a:extLst>
          </p:cNvPr>
          <p:cNvSpPr/>
          <p:nvPr/>
        </p:nvSpPr>
        <p:spPr>
          <a:xfrm>
            <a:off x="3217458" y="658489"/>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grpSp>
        <p:nvGrpSpPr>
          <p:cNvPr id="15" name="Group 14">
            <a:extLst>
              <a:ext uri="{FF2B5EF4-FFF2-40B4-BE49-F238E27FC236}">
                <a16:creationId xmlns:a16="http://schemas.microsoft.com/office/drawing/2014/main" xmlns="" id="{F284C496-263E-4E40-87EE-94C188036E00}"/>
              </a:ext>
            </a:extLst>
          </p:cNvPr>
          <p:cNvGrpSpPr/>
          <p:nvPr/>
        </p:nvGrpSpPr>
        <p:grpSpPr>
          <a:xfrm>
            <a:off x="3835265" y="678453"/>
            <a:ext cx="1116312" cy="472051"/>
            <a:chOff x="1870518" y="1440653"/>
            <a:chExt cx="1116312" cy="461666"/>
          </a:xfrm>
        </p:grpSpPr>
        <p:grpSp>
          <p:nvGrpSpPr>
            <p:cNvPr id="16" name="Group 15">
              <a:extLst>
                <a:ext uri="{FF2B5EF4-FFF2-40B4-BE49-F238E27FC236}">
                  <a16:creationId xmlns:a16="http://schemas.microsoft.com/office/drawing/2014/main" xmlns="" id="{BAF87C01-507B-4CC7-AA47-DF52F8E633C5}"/>
                </a:ext>
              </a:extLst>
            </p:cNvPr>
            <p:cNvGrpSpPr/>
            <p:nvPr/>
          </p:nvGrpSpPr>
          <p:grpSpPr>
            <a:xfrm>
              <a:off x="1870518" y="1440654"/>
              <a:ext cx="758382" cy="461665"/>
              <a:chOff x="1870518" y="1440654"/>
              <a:chExt cx="758382" cy="461665"/>
            </a:xfrm>
          </p:grpSpPr>
          <p:sp>
            <p:nvSpPr>
              <p:cNvPr id="18" name="Rectangle: Rounded Corners 17">
                <a:extLst>
                  <a:ext uri="{FF2B5EF4-FFF2-40B4-BE49-F238E27FC236}">
                    <a16:creationId xmlns:a16="http://schemas.microsoft.com/office/drawing/2014/main" xmlns="" id="{CEC905EB-35CD-4098-8206-602CAE022F9D}"/>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TextBox 18">
                <a:extLst>
                  <a:ext uri="{FF2B5EF4-FFF2-40B4-BE49-F238E27FC236}">
                    <a16:creationId xmlns:a16="http://schemas.microsoft.com/office/drawing/2014/main" xmlns="" id="{391597BC-B1D7-4B8B-8817-34E7B95CDA8C}"/>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7" name="TextBox 16">
              <a:extLst>
                <a:ext uri="{FF2B5EF4-FFF2-40B4-BE49-F238E27FC236}">
                  <a16:creationId xmlns:a16="http://schemas.microsoft.com/office/drawing/2014/main" xmlns="" id="{B1B16689-C43C-4A36-867B-F5D2D70957DB}"/>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20" name="TextBox 19">
            <a:extLst>
              <a:ext uri="{FF2B5EF4-FFF2-40B4-BE49-F238E27FC236}">
                <a16:creationId xmlns:a16="http://schemas.microsoft.com/office/drawing/2014/main" xmlns="" id="{C1DF4D3C-9B79-4DA8-BAA4-046BF64B6CAF}"/>
              </a:ext>
            </a:extLst>
          </p:cNvPr>
          <p:cNvSpPr txBox="1"/>
          <p:nvPr/>
        </p:nvSpPr>
        <p:spPr>
          <a:xfrm>
            <a:off x="1365911" y="1599218"/>
            <a:ext cx="505267" cy="523220"/>
          </a:xfrm>
          <a:prstGeom prst="rect">
            <a:avLst/>
          </a:prstGeom>
          <a:noFill/>
        </p:spPr>
        <p:txBody>
          <a:bodyPr wrap="none" rtlCol="0">
            <a:spAutoFit/>
          </a:bodyPr>
          <a:lstStyle/>
          <a:p>
            <a:r>
              <a:rPr lang="en-US" sz="2800" dirty="0"/>
              <a:t>a)</a:t>
            </a:r>
            <a:endParaRPr lang="vi-VN" sz="2800" dirty="0"/>
          </a:p>
        </p:txBody>
      </p:sp>
      <p:sp>
        <p:nvSpPr>
          <p:cNvPr id="21" name="TextBox 20">
            <a:extLst>
              <a:ext uri="{FF2B5EF4-FFF2-40B4-BE49-F238E27FC236}">
                <a16:creationId xmlns:a16="http://schemas.microsoft.com/office/drawing/2014/main" xmlns="" id="{7E0CFAA6-972C-449A-A1B0-A24247641393}"/>
              </a:ext>
            </a:extLst>
          </p:cNvPr>
          <p:cNvSpPr txBox="1"/>
          <p:nvPr/>
        </p:nvSpPr>
        <p:spPr>
          <a:xfrm>
            <a:off x="1365911" y="3167390"/>
            <a:ext cx="505267" cy="523220"/>
          </a:xfrm>
          <a:prstGeom prst="rect">
            <a:avLst/>
          </a:prstGeom>
          <a:noFill/>
        </p:spPr>
        <p:txBody>
          <a:bodyPr wrap="none" rtlCol="0">
            <a:spAutoFit/>
          </a:bodyPr>
          <a:lstStyle/>
          <a:p>
            <a:r>
              <a:rPr lang="en-US" sz="2800" dirty="0"/>
              <a:t>b)</a:t>
            </a:r>
            <a:endParaRPr lang="vi-VN" sz="2800" dirty="0"/>
          </a:p>
        </p:txBody>
      </p:sp>
      <p:sp>
        <p:nvSpPr>
          <p:cNvPr id="22" name="TextBox 21">
            <a:extLst>
              <a:ext uri="{FF2B5EF4-FFF2-40B4-BE49-F238E27FC236}">
                <a16:creationId xmlns:a16="http://schemas.microsoft.com/office/drawing/2014/main" xmlns="" id="{4400607C-9D4E-4ECC-B11F-0119F3D08807}"/>
              </a:ext>
            </a:extLst>
          </p:cNvPr>
          <p:cNvSpPr txBox="1"/>
          <p:nvPr/>
        </p:nvSpPr>
        <p:spPr>
          <a:xfrm>
            <a:off x="1364616" y="4735562"/>
            <a:ext cx="484428" cy="523220"/>
          </a:xfrm>
          <a:prstGeom prst="rect">
            <a:avLst/>
          </a:prstGeom>
          <a:noFill/>
        </p:spPr>
        <p:txBody>
          <a:bodyPr wrap="none" rtlCol="0">
            <a:spAutoFit/>
          </a:bodyPr>
          <a:lstStyle/>
          <a:p>
            <a:r>
              <a:rPr lang="en-US" sz="2800" dirty="0"/>
              <a:t>c)</a:t>
            </a:r>
            <a:endParaRPr lang="vi-VN" sz="2800" dirty="0"/>
          </a:p>
        </p:txBody>
      </p:sp>
      <p:sp>
        <p:nvSpPr>
          <p:cNvPr id="23" name="TextBox 22">
            <a:extLst>
              <a:ext uri="{FF2B5EF4-FFF2-40B4-BE49-F238E27FC236}">
                <a16:creationId xmlns:a16="http://schemas.microsoft.com/office/drawing/2014/main" xmlns="" id="{F84415D8-CF83-441A-BD97-D45D3FFC7002}"/>
              </a:ext>
            </a:extLst>
          </p:cNvPr>
          <p:cNvSpPr txBox="1"/>
          <p:nvPr/>
        </p:nvSpPr>
        <p:spPr>
          <a:xfrm>
            <a:off x="5861000" y="1599218"/>
            <a:ext cx="470000" cy="707886"/>
          </a:xfrm>
          <a:prstGeom prst="rect">
            <a:avLst/>
          </a:prstGeom>
          <a:solidFill>
            <a:schemeClr val="bg1"/>
          </a:solidFill>
          <a:effectLst>
            <a:softEdge rad="63500"/>
          </a:effectLst>
        </p:spPr>
        <p:txBody>
          <a:bodyPr wrap="none" rtlCol="0">
            <a:spAutoFit/>
          </a:bodyPr>
          <a:lstStyle/>
          <a:p>
            <a:pPr algn="ctr"/>
            <a:r>
              <a:rPr lang="vi-VN" sz="4000" b="1" dirty="0">
                <a:solidFill>
                  <a:srgbClr val="FF0000"/>
                </a:solidFill>
              </a:rPr>
              <a:t>5</a:t>
            </a:r>
          </a:p>
        </p:txBody>
      </p:sp>
      <p:sp>
        <p:nvSpPr>
          <p:cNvPr id="24" name="TextBox 23">
            <a:extLst>
              <a:ext uri="{FF2B5EF4-FFF2-40B4-BE49-F238E27FC236}">
                <a16:creationId xmlns:a16="http://schemas.microsoft.com/office/drawing/2014/main" xmlns="" id="{A7EA75E9-363B-4A88-A365-B9BCE4362763}"/>
              </a:ext>
            </a:extLst>
          </p:cNvPr>
          <p:cNvSpPr txBox="1"/>
          <p:nvPr/>
        </p:nvSpPr>
        <p:spPr>
          <a:xfrm>
            <a:off x="8514873" y="1738977"/>
            <a:ext cx="755335" cy="707886"/>
          </a:xfrm>
          <a:prstGeom prst="rect">
            <a:avLst/>
          </a:prstGeom>
          <a:solidFill>
            <a:schemeClr val="bg1"/>
          </a:solidFill>
          <a:effectLst>
            <a:softEdge rad="63500"/>
          </a:effectLst>
        </p:spPr>
        <p:txBody>
          <a:bodyPr wrap="none" rtlCol="0">
            <a:spAutoFit/>
          </a:bodyPr>
          <a:lstStyle/>
          <a:p>
            <a:pPr algn="ctr"/>
            <a:r>
              <a:rPr lang="vi-VN" sz="4000" b="1">
                <a:solidFill>
                  <a:srgbClr val="FF0000"/>
                </a:solidFill>
              </a:rPr>
              <a:t>15</a:t>
            </a:r>
            <a:endParaRPr lang="vi-VN" sz="4000" b="1" dirty="0">
              <a:solidFill>
                <a:srgbClr val="FF0000"/>
              </a:solidFill>
            </a:endParaRPr>
          </a:p>
        </p:txBody>
      </p:sp>
      <p:sp>
        <p:nvSpPr>
          <p:cNvPr id="25" name="TextBox 24">
            <a:extLst>
              <a:ext uri="{FF2B5EF4-FFF2-40B4-BE49-F238E27FC236}">
                <a16:creationId xmlns:a16="http://schemas.microsoft.com/office/drawing/2014/main" xmlns="" id="{25F84E45-10B1-45C9-B68C-DFD5FB07A96A}"/>
              </a:ext>
            </a:extLst>
          </p:cNvPr>
          <p:cNvSpPr txBox="1"/>
          <p:nvPr/>
        </p:nvSpPr>
        <p:spPr>
          <a:xfrm>
            <a:off x="5575665" y="3223185"/>
            <a:ext cx="755335" cy="707886"/>
          </a:xfrm>
          <a:prstGeom prst="rect">
            <a:avLst/>
          </a:prstGeom>
          <a:solidFill>
            <a:schemeClr val="bg1"/>
          </a:solidFill>
          <a:effectLst>
            <a:softEdge rad="63500"/>
          </a:effectLst>
        </p:spPr>
        <p:txBody>
          <a:bodyPr wrap="none" rtlCol="0">
            <a:spAutoFit/>
          </a:bodyPr>
          <a:lstStyle/>
          <a:p>
            <a:pPr algn="ctr"/>
            <a:r>
              <a:rPr lang="vi-VN" sz="4000" b="1">
                <a:solidFill>
                  <a:srgbClr val="FF0000"/>
                </a:solidFill>
              </a:rPr>
              <a:t>20</a:t>
            </a:r>
            <a:endParaRPr lang="vi-VN" sz="4000" b="1" dirty="0">
              <a:solidFill>
                <a:srgbClr val="FF0000"/>
              </a:solidFill>
            </a:endParaRPr>
          </a:p>
        </p:txBody>
      </p:sp>
      <p:sp>
        <p:nvSpPr>
          <p:cNvPr id="26" name="TextBox 25">
            <a:extLst>
              <a:ext uri="{FF2B5EF4-FFF2-40B4-BE49-F238E27FC236}">
                <a16:creationId xmlns:a16="http://schemas.microsoft.com/office/drawing/2014/main" xmlns="" id="{C3D3EEB1-A3DA-4FAF-9EE7-61B1E885776F}"/>
              </a:ext>
            </a:extLst>
          </p:cNvPr>
          <p:cNvSpPr txBox="1"/>
          <p:nvPr/>
        </p:nvSpPr>
        <p:spPr>
          <a:xfrm>
            <a:off x="8469153" y="3324992"/>
            <a:ext cx="470000" cy="707886"/>
          </a:xfrm>
          <a:prstGeom prst="rect">
            <a:avLst/>
          </a:prstGeom>
          <a:solidFill>
            <a:schemeClr val="bg1"/>
          </a:solidFill>
          <a:effectLst>
            <a:softEdge rad="63500"/>
          </a:effectLst>
        </p:spPr>
        <p:txBody>
          <a:bodyPr wrap="none" rtlCol="0">
            <a:spAutoFit/>
          </a:bodyPr>
          <a:lstStyle/>
          <a:p>
            <a:pPr algn="ctr"/>
            <a:r>
              <a:rPr lang="vi-VN" sz="4000" b="1">
                <a:solidFill>
                  <a:srgbClr val="FF0000"/>
                </a:solidFill>
              </a:rPr>
              <a:t>4</a:t>
            </a:r>
            <a:endParaRPr lang="vi-VN" sz="4000" b="1" dirty="0">
              <a:solidFill>
                <a:srgbClr val="FF0000"/>
              </a:solidFill>
            </a:endParaRPr>
          </a:p>
        </p:txBody>
      </p:sp>
      <p:sp>
        <p:nvSpPr>
          <p:cNvPr id="27" name="TextBox 26">
            <a:extLst>
              <a:ext uri="{FF2B5EF4-FFF2-40B4-BE49-F238E27FC236}">
                <a16:creationId xmlns:a16="http://schemas.microsoft.com/office/drawing/2014/main" xmlns="" id="{A424BFA4-D343-4C4F-88AC-A1146527D7B5}"/>
              </a:ext>
            </a:extLst>
          </p:cNvPr>
          <p:cNvSpPr txBox="1"/>
          <p:nvPr/>
        </p:nvSpPr>
        <p:spPr>
          <a:xfrm>
            <a:off x="5483332" y="4848982"/>
            <a:ext cx="755335" cy="707886"/>
          </a:xfrm>
          <a:prstGeom prst="rect">
            <a:avLst/>
          </a:prstGeom>
          <a:solidFill>
            <a:schemeClr val="bg1"/>
          </a:solidFill>
          <a:effectLst>
            <a:softEdge rad="63500"/>
          </a:effectLst>
        </p:spPr>
        <p:txBody>
          <a:bodyPr wrap="none" rtlCol="0">
            <a:spAutoFit/>
          </a:bodyPr>
          <a:lstStyle/>
          <a:p>
            <a:pPr algn="ctr"/>
            <a:r>
              <a:rPr lang="vi-VN" sz="4000" b="1">
                <a:solidFill>
                  <a:srgbClr val="FF0000"/>
                </a:solidFill>
              </a:rPr>
              <a:t>10</a:t>
            </a:r>
            <a:endParaRPr lang="vi-VN" sz="4000" b="1" dirty="0">
              <a:solidFill>
                <a:srgbClr val="FF0000"/>
              </a:solidFill>
            </a:endParaRPr>
          </a:p>
        </p:txBody>
      </p:sp>
      <p:sp>
        <p:nvSpPr>
          <p:cNvPr id="28" name="TextBox 27">
            <a:extLst>
              <a:ext uri="{FF2B5EF4-FFF2-40B4-BE49-F238E27FC236}">
                <a16:creationId xmlns:a16="http://schemas.microsoft.com/office/drawing/2014/main" xmlns="" id="{7AB68C1C-7FBF-4C52-BCED-7FBC789122FC}"/>
              </a:ext>
            </a:extLst>
          </p:cNvPr>
          <p:cNvSpPr txBox="1"/>
          <p:nvPr/>
        </p:nvSpPr>
        <p:spPr>
          <a:xfrm>
            <a:off x="8469152" y="4643229"/>
            <a:ext cx="470000" cy="707886"/>
          </a:xfrm>
          <a:prstGeom prst="rect">
            <a:avLst/>
          </a:prstGeom>
          <a:solidFill>
            <a:schemeClr val="bg1"/>
          </a:solidFill>
          <a:effectLst>
            <a:softEdge rad="63500"/>
          </a:effectLst>
        </p:spPr>
        <p:txBody>
          <a:bodyPr wrap="none" rtlCol="0">
            <a:spAutoFit/>
          </a:bodyPr>
          <a:lstStyle/>
          <a:p>
            <a:pPr algn="ctr"/>
            <a:r>
              <a:rPr lang="vi-VN" sz="4000" b="1" dirty="0">
                <a:solidFill>
                  <a:srgbClr val="FF0000"/>
                </a:solidFill>
              </a:rPr>
              <a:t>2</a:t>
            </a:r>
          </a:p>
        </p:txBody>
      </p:sp>
    </p:spTree>
    <p:extLst>
      <p:ext uri="{BB962C8B-B14F-4D97-AF65-F5344CB8AC3E}">
        <p14:creationId xmlns:p14="http://schemas.microsoft.com/office/powerpoint/2010/main" xmlns="" val="199761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Effect transition="in" filter="fade">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p:bldP spid="21" grpId="0"/>
      <p:bldP spid="22" grpId="0"/>
      <p:bldP spid="23" grpId="0" animBg="1"/>
      <p:bldP spid="24" grpId="0" animBg="1"/>
      <p:bldP spid="25" grpId="0" animBg="1"/>
      <p:bldP spid="26" grpId="0" animBg="1"/>
      <p:bldP spid="27" grpId="0" animBg="1"/>
      <p:bldP spid="28"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2205</TotalTime>
  <Words>235</Words>
  <Application>Microsoft Office PowerPoint</Application>
  <PresentationFormat>Custom</PresentationFormat>
  <Paragraphs>51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Windows 7</cp:lastModifiedBy>
  <cp:revision>204</cp:revision>
  <dcterms:created xsi:type="dcterms:W3CDTF">2021-06-02T01:34:28Z</dcterms:created>
  <dcterms:modified xsi:type="dcterms:W3CDTF">2023-02-11T08:27:52Z</dcterms:modified>
</cp:coreProperties>
</file>