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1" r:id="rId3"/>
    <p:sldId id="257" r:id="rId4"/>
    <p:sldId id="259" r:id="rId5"/>
    <p:sldId id="260" r:id="rId6"/>
    <p:sldId id="268" r:id="rId7"/>
    <p:sldId id="269" r:id="rId8"/>
    <p:sldId id="261" r:id="rId9"/>
    <p:sldId id="270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ABE1FE"/>
    <a:srgbClr val="40BFB6"/>
    <a:srgbClr val="81C240"/>
    <a:srgbClr val="D4EFFC"/>
    <a:srgbClr val="EAF6E5"/>
    <a:srgbClr val="F79B8E"/>
    <a:srgbClr val="FFE4A9"/>
    <a:srgbClr val="F58D56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44262-CBE6-4057-8F3F-789F0FC88637}" type="datetimeFigureOut">
              <a:rPr lang="en-US" smtClean="0"/>
              <a:t>26/3/2023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B5B2D-C8BC-427A-9643-E6130BB8E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8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95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379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xmlns="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xmlns="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xmlns="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BÀI TIẾT NƯỚC TIỂU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7993289" y="7462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</a:t>
              </a:r>
              <a:r>
                <a:rPr lang="en-US" sz="3733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Yêu</a:t>
              </a:r>
              <a:r>
                <a:rPr lang="en-US" sz="3733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cầu</a:t>
              </a:r>
              <a:r>
                <a:rPr lang="en-US" sz="3733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sz="3733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đạt</a:t>
              </a:r>
              <a:endParaRPr lang="en-US" sz="3733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688727" y="1367837"/>
            <a:ext cx="10432144" cy="44319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21907" tIns="60953" rIns="121907" bIns="60953">
            <a:spAutoFit/>
          </a:bodyPr>
          <a:lstStyle/>
          <a:p>
            <a:r>
              <a:rPr lang="vi-VN" sz="2800" dirty="0"/>
              <a:t>- Nêu được sự cần thiết và thực hiện được việc uống đủ nước, không nhịn tiểu để phòng tránh bệnh sỏi thận.</a:t>
            </a:r>
            <a:endParaRPr lang="en-US" sz="2800" dirty="0"/>
          </a:p>
          <a:p>
            <a:r>
              <a:rPr lang="vi-VN" sz="2800" dirty="0"/>
              <a:t>- Giải thích được những việc nên làm và không nên làm để chăm sóc, bảo vệ cơ quan bài tiết nước tiểu.</a:t>
            </a:r>
            <a:endParaRPr lang="en-US" sz="2800" dirty="0"/>
          </a:p>
          <a:p>
            <a:r>
              <a:rPr lang="vi-VN" sz="2800" dirty="0"/>
              <a:t>- Thực hiện được vệ sinh cá nhân và ăn uống hợp lí để bảo vệ cơ quan bài tiết nước tiểu.</a:t>
            </a:r>
            <a:endParaRPr lang="en-US" sz="2800" dirty="0"/>
          </a:p>
          <a:p>
            <a:r>
              <a:rPr lang="vi-VN" sz="2800" dirty="0"/>
              <a:t>- Năng lực giao tiếp, hợp tác, năng lực giải quyết vấn đề và sáng tạo.</a:t>
            </a:r>
            <a:endParaRPr lang="en-US" sz="2800" dirty="0"/>
          </a:p>
          <a:p>
            <a:r>
              <a:rPr lang="vi-VN" sz="2800" dirty="0"/>
              <a:t>- Tuyên truyền và hướng dẫn người khác biết cách chăm sóc, bảo vệ cơ quan bài tiết nước tiểu.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77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bí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hay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lần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4098" name="Picture 2" descr="Premium Vector | Sad sick young woman with urine problem character. flat  cartoon illustration . isolated on white background. bladder problem,ache 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5555"/>
          <a:stretch/>
        </p:blipFill>
        <p:spPr bwMode="auto">
          <a:xfrm>
            <a:off x="1410788" y="2600325"/>
            <a:ext cx="48006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mium Vector | Sad sick young man with urine problem character. flat  cartoon illustration icon . isolated on white . bladder problem,a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8301"/>
          <a:stretch/>
        </p:blipFill>
        <p:spPr bwMode="auto">
          <a:xfrm>
            <a:off x="5695950" y="2647950"/>
            <a:ext cx="4819650" cy="4019550"/>
          </a:xfrm>
          <a:prstGeom prst="roundRect">
            <a:avLst>
              <a:gd name="adj" fmla="val 408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4796" y="112487"/>
            <a:ext cx="7543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05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" t="32095" r="7399" b="13000"/>
          <a:stretch/>
        </p:blipFill>
        <p:spPr bwMode="auto">
          <a:xfrm>
            <a:off x="2475083" y="1427116"/>
            <a:ext cx="6264795" cy="5430884"/>
          </a:xfrm>
          <a:prstGeom prst="roundRect">
            <a:avLst>
              <a:gd name="adj" fmla="val 108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17679" y="2349500"/>
            <a:ext cx="5232400" cy="850900"/>
            <a:chOff x="800100" y="558800"/>
            <a:chExt cx="5232400" cy="850900"/>
          </a:xfrm>
        </p:grpSpPr>
        <p:sp>
          <p:nvSpPr>
            <p:cNvPr id="33" name="Rounded Rectangle 3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Vệ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sinh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cá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nhân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sạch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sẽ</a:t>
              </a:r>
              <a:endParaRPr lang="en-US" sz="24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7679" y="4667250"/>
            <a:ext cx="5232400" cy="850900"/>
            <a:chOff x="800100" y="558800"/>
            <a:chExt cx="5232400" cy="850900"/>
          </a:xfrm>
        </p:grpSpPr>
        <p:sp>
          <p:nvSpPr>
            <p:cNvPr id="36" name="Rounded Rectangle 35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đủ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endParaRPr lang="en-US" sz="24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50396" y="2349500"/>
            <a:ext cx="5232400" cy="850900"/>
            <a:chOff x="1902812" y="558800"/>
            <a:chExt cx="5232400" cy="850900"/>
          </a:xfrm>
        </p:grpSpPr>
        <p:sp>
          <p:nvSpPr>
            <p:cNvPr id="39" name="Rounded Rectangle 38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ăn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mặn</a:t>
              </a:r>
              <a:endParaRPr lang="en-US" sz="24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50396" y="4667250"/>
            <a:ext cx="5232400" cy="850900"/>
            <a:chOff x="1902812" y="558800"/>
            <a:chExt cx="5232400" cy="850900"/>
          </a:xfrm>
        </p:grpSpPr>
        <p:sp>
          <p:nvSpPr>
            <p:cNvPr id="42" name="Rounded Rectangle 41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được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nhịn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tiểu</a:t>
              </a:r>
              <a:endParaRPr lang="en-US" sz="24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9383" y="313509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PHIẾU ĐIỀU TRA</a:t>
            </a:r>
          </a:p>
          <a:p>
            <a:r>
              <a:rPr lang="en-US" sz="2800" dirty="0" smtClean="0">
                <a:solidFill>
                  <a:srgbClr val="FA7E26"/>
                </a:solidFill>
              </a:rPr>
              <a:t>  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Nhóm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: …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42750"/>
          <a:stretch/>
        </p:blipFill>
        <p:spPr bwMode="auto">
          <a:xfrm>
            <a:off x="11840753" y="836729"/>
            <a:ext cx="8382000" cy="54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07503"/>
              </p:ext>
            </p:extLst>
          </p:nvPr>
        </p:nvGraphicFramePr>
        <p:xfrm>
          <a:off x="809894" y="2438401"/>
          <a:ext cx="10656387" cy="3403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4043">
                  <a:extLst>
                    <a:ext uri="{9D8B030D-6E8A-4147-A177-3AD203B41FA5}">
                      <a16:colId xmlns:a16="http://schemas.microsoft.com/office/drawing/2014/main" xmlns="" val="30203443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10354074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778588460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276900602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293323894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5588844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432572188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110626085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4126748815"/>
                    </a:ext>
                  </a:extLst>
                </a:gridCol>
              </a:tblGrid>
              <a:tr h="1088571">
                <a:tc row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Uống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đủ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nước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Ăn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mặn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Nhịn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tiểu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Vệ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sinh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và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thay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đồ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lót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hằng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ngày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755373"/>
                  </a:ext>
                </a:extLst>
              </a:tr>
              <a:tr h="7717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523645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8159854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41067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894" y="1843315"/>
            <a:ext cx="58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x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cột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7017" y="2438401"/>
            <a:ext cx="1505134" cy="1857828"/>
            <a:chOff x="627017" y="2438401"/>
            <a:chExt cx="1505134" cy="185782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09894" y="2438401"/>
              <a:ext cx="1178563" cy="18578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60996" y="2483194"/>
              <a:ext cx="1071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Thói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quen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7017" y="3238226"/>
              <a:ext cx="1071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Tên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học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sinh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7" b="9392"/>
          <a:stretch/>
        </p:blipFill>
        <p:spPr bwMode="auto">
          <a:xfrm>
            <a:off x="0" y="182880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37" y="420915"/>
            <a:ext cx="1030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,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cơ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61143" y="1727200"/>
            <a:ext cx="6836228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04585" y="728183"/>
            <a:ext cx="7779623" cy="6089128"/>
            <a:chOff x="1904585" y="639283"/>
            <a:chExt cx="7779623" cy="6089128"/>
          </a:xfrm>
        </p:grpSpPr>
        <p:grpSp>
          <p:nvGrpSpPr>
            <p:cNvPr id="15" name="Group 14"/>
            <p:cNvGrpSpPr/>
            <p:nvPr/>
          </p:nvGrpSpPr>
          <p:grpSpPr>
            <a:xfrm>
              <a:off x="2493776" y="696257"/>
              <a:ext cx="2479973" cy="2895026"/>
              <a:chOff x="3746500" y="384351"/>
              <a:chExt cx="2273300" cy="2653763"/>
            </a:xfrm>
          </p:grpSpPr>
          <p:pic>
            <p:nvPicPr>
              <p:cNvPr id="614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5" t="15100" r="56145" b="61057"/>
              <a:stretch/>
            </p:blipFill>
            <p:spPr bwMode="auto">
              <a:xfrm>
                <a:off x="37465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4060053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198155" y="639283"/>
              <a:ext cx="2479973" cy="2895026"/>
              <a:chOff x="6134100" y="384351"/>
              <a:chExt cx="2273300" cy="2653763"/>
            </a:xfrm>
          </p:grpSpPr>
          <p:pic>
            <p:nvPicPr>
              <p:cNvPr id="3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27" t="16572" r="11323" b="59585"/>
              <a:stretch/>
            </p:blipFill>
            <p:spPr bwMode="auto">
              <a:xfrm>
                <a:off x="61341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6610906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904585" y="3568700"/>
              <a:ext cx="3264202" cy="3132023"/>
              <a:chOff x="2514599" y="3707962"/>
              <a:chExt cx="2994485" cy="2873228"/>
            </a:xfrm>
          </p:grpSpPr>
          <p:pic>
            <p:nvPicPr>
              <p:cNvPr id="5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17" t="65582" r="46231" b="8662"/>
              <a:stretch/>
            </p:blipFill>
            <p:spPr bwMode="auto">
              <a:xfrm>
                <a:off x="2514599" y="3707962"/>
                <a:ext cx="2994485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3882252" y="6322012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308690" y="3568700"/>
              <a:ext cx="2375518" cy="3159711"/>
              <a:chOff x="7444784" y="3923861"/>
              <a:chExt cx="2179232" cy="2898628"/>
            </a:xfrm>
          </p:grpSpPr>
          <p:pic>
            <p:nvPicPr>
              <p:cNvPr id="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651" t="65582" r="8638" b="8662"/>
              <a:stretch/>
            </p:blipFill>
            <p:spPr bwMode="auto">
              <a:xfrm>
                <a:off x="7444784" y="3923861"/>
                <a:ext cx="2179232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8341311" y="6563311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037250" y="1630576"/>
              <a:ext cx="2273300" cy="2583105"/>
              <a:chOff x="9062006" y="1124857"/>
              <a:chExt cx="2273300" cy="2583105"/>
            </a:xfrm>
          </p:grpSpPr>
          <p:pic>
            <p:nvPicPr>
              <p:cNvPr id="4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1750" b="62813" l="41842" r="65789">
                            <a14:foregroundMark x1="56228" y1="52563" x2="62105" y2="52438"/>
                            <a14:foregroundMark x1="56754" y1="53750" x2="63070" y2="53750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98" t="39385" r="31152" b="36772"/>
              <a:stretch/>
            </p:blipFill>
            <p:spPr bwMode="auto">
              <a:xfrm>
                <a:off x="9062006" y="1124857"/>
                <a:ext cx="2273300" cy="2539826"/>
              </a:xfrm>
              <a:prstGeom prst="roundRect">
                <a:avLst>
                  <a:gd name="adj" fmla="val 3666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9930411" y="3448784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Rounded Rectangle 16"/>
          <p:cNvSpPr/>
          <p:nvPr/>
        </p:nvSpPr>
        <p:spPr>
          <a:xfrm>
            <a:off x="801902" y="1122948"/>
            <a:ext cx="1528575" cy="850900"/>
          </a:xfrm>
          <a:prstGeom prst="roundRect">
            <a:avLst/>
          </a:prstGeom>
          <a:solidFill>
            <a:srgbClr val="F79B8E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Tắm</a:t>
            </a:r>
            <a:r>
              <a:rPr lang="en-US" sz="2400" dirty="0" smtClean="0"/>
              <a:t> </a:t>
            </a:r>
            <a:r>
              <a:rPr lang="en-US" sz="2400" dirty="0" err="1" smtClean="0"/>
              <a:t>gội</a:t>
            </a:r>
            <a:r>
              <a:rPr lang="en-US" sz="2400" dirty="0" smtClean="0"/>
              <a:t> </a:t>
            </a:r>
            <a:r>
              <a:rPr lang="en-US" sz="2400" dirty="0" err="1" smtClean="0"/>
              <a:t>sạch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endParaRPr lang="en-US" sz="2400" dirty="0"/>
          </a:p>
        </p:txBody>
      </p:sp>
      <p:pic>
        <p:nvPicPr>
          <p:cNvPr id="6148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6" t="34505" r="4207" b="13525"/>
          <a:stretch/>
        </p:blipFill>
        <p:spPr bwMode="auto">
          <a:xfrm>
            <a:off x="10396629" y="5314748"/>
            <a:ext cx="862872" cy="10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66800" y="2017776"/>
            <a:ext cx="913478" cy="10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869702" y="1121770"/>
            <a:ext cx="2157198" cy="8509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Thay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endParaRPr lang="en-US" sz="2400" dirty="0"/>
          </a:p>
        </p:txBody>
      </p:sp>
      <p:pic>
        <p:nvPicPr>
          <p:cNvPr id="22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149387" y="2037869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328334" y="4392826"/>
            <a:ext cx="1820808" cy="850900"/>
          </a:xfrm>
          <a:prstGeom prst="roundRect">
            <a:avLst/>
          </a:prstGeom>
          <a:solidFill>
            <a:srgbClr val="81C24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Uống</a:t>
            </a:r>
            <a:r>
              <a:rPr lang="en-US" sz="2400" dirty="0" smtClean="0"/>
              <a:t>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endParaRPr lang="en-US" sz="2400" dirty="0"/>
          </a:p>
        </p:txBody>
      </p:sp>
      <p:pic>
        <p:nvPicPr>
          <p:cNvPr id="24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830135" y="52740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20822" y="4302581"/>
            <a:ext cx="1703989" cy="1258674"/>
          </a:xfrm>
          <a:prstGeom prst="roundRect">
            <a:avLst/>
          </a:prstGeom>
          <a:solidFill>
            <a:srgbClr val="40BFB6"/>
          </a:solidFill>
          <a:ln>
            <a:solidFill>
              <a:srgbClr val="ABE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/>
              <a:t>Phơi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ở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endParaRPr lang="en-US" sz="2400" dirty="0"/>
          </a:p>
        </p:txBody>
      </p:sp>
      <p:pic>
        <p:nvPicPr>
          <p:cNvPr id="26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93972" y="56423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9843756" y="4392826"/>
            <a:ext cx="1820808" cy="850900"/>
          </a:xfrm>
          <a:prstGeom prst="roundRect">
            <a:avLst/>
          </a:prstGeom>
          <a:solidFill>
            <a:srgbClr val="9148C8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Nhịn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80828" y="112856"/>
            <a:ext cx="1007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40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25" grpId="0" animBg="1"/>
      <p:bldP spid="27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5096" r="8437" b="44840"/>
          <a:stretch/>
        </p:blipFill>
        <p:spPr bwMode="auto">
          <a:xfrm>
            <a:off x="-168554" y="1534348"/>
            <a:ext cx="7462684" cy="5323652"/>
          </a:xfrm>
          <a:prstGeom prst="roundRect">
            <a:avLst>
              <a:gd name="adj" fmla="val 367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47547914"/>
              </p:ext>
            </p:extLst>
          </p:nvPr>
        </p:nvGraphicFramePr>
        <p:xfrm>
          <a:off x="7122681" y="1690533"/>
          <a:ext cx="4803708" cy="365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2225" y="116114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 smtClean="0"/>
              <a:t>luận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endParaRPr lang="en-US" sz="2800" dirty="0"/>
          </a:p>
        </p:txBody>
      </p:sp>
      <p:pic>
        <p:nvPicPr>
          <p:cNvPr id="7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650857" y="36372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333319" y="202016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675963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320765" y="4460657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 gì bổ thận, tốt cho cơ thể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202.3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330</Words>
  <Application>Microsoft Office PowerPoint</Application>
  <PresentationFormat>Widescreen</PresentationFormat>
  <Paragraphs>54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宋体</vt:lpstr>
      <vt:lpstr>Arial</vt:lpstr>
      <vt:lpstr>Calibri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33</cp:revision>
  <dcterms:created xsi:type="dcterms:W3CDTF">2021-06-02T02:35:09Z</dcterms:created>
  <dcterms:modified xsi:type="dcterms:W3CDTF">2023-03-26T04:16:36Z</dcterms:modified>
</cp:coreProperties>
</file>