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100" d="100"/>
          <a:sy n="100" d="100"/>
        </p:scale>
        <p:origin x="7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30A7DE-0F71-4015-B4A6-12944200C7B6}" type="datetimeFigureOut">
              <a:rPr lang="en-US" smtClean="0"/>
              <a:t>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E2FD34-0817-458C-B767-8C9A12BD3F8E}" type="slidenum">
              <a:rPr lang="en-US" smtClean="0"/>
              <a:t>‹#›</a:t>
            </a:fld>
            <a:endParaRPr lang="en-US"/>
          </a:p>
        </p:txBody>
      </p:sp>
    </p:spTree>
    <p:extLst>
      <p:ext uri="{BB962C8B-B14F-4D97-AF65-F5344CB8AC3E}">
        <p14:creationId xmlns:p14="http://schemas.microsoft.com/office/powerpoint/2010/main" val="3676046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C20E45-4F48-4948-B35D-A97CB47676EC}"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3721338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20E45-4F48-4948-B35D-A97CB47676EC}"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157466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20E45-4F48-4948-B35D-A97CB47676EC}"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778291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20E45-4F48-4948-B35D-A97CB47676EC}"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250632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C20E45-4F48-4948-B35D-A97CB47676EC}" type="datetimeFigureOut">
              <a:rPr lang="en-US" smtClean="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3845328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C20E45-4F48-4948-B35D-A97CB47676EC}"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17362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C20E45-4F48-4948-B35D-A97CB47676EC}" type="datetimeFigureOut">
              <a:rPr lang="en-US" smtClean="0"/>
              <a:t>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321237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C20E45-4F48-4948-B35D-A97CB47676EC}" type="datetimeFigureOut">
              <a:rPr lang="en-US" smtClean="0"/>
              <a:t>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376045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20E45-4F48-4948-B35D-A97CB47676EC}" type="datetimeFigureOut">
              <a:rPr lang="en-US" smtClean="0"/>
              <a:t>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247296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C20E45-4F48-4948-B35D-A97CB47676EC}"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3423757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C20E45-4F48-4948-B35D-A97CB47676EC}" type="datetimeFigureOut">
              <a:rPr lang="en-US" smtClean="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73A08-5882-47C2-8EE5-E46256A04633}" type="slidenum">
              <a:rPr lang="en-US" smtClean="0"/>
              <a:t>‹#›</a:t>
            </a:fld>
            <a:endParaRPr lang="en-US"/>
          </a:p>
        </p:txBody>
      </p:sp>
    </p:spTree>
    <p:extLst>
      <p:ext uri="{BB962C8B-B14F-4D97-AF65-F5344CB8AC3E}">
        <p14:creationId xmlns:p14="http://schemas.microsoft.com/office/powerpoint/2010/main" val="264558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20E45-4F48-4948-B35D-A97CB47676EC}" type="datetimeFigureOut">
              <a:rPr lang="en-US" smtClean="0"/>
              <a:t>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73A08-5882-47C2-8EE5-E46256A04633}" type="slidenum">
              <a:rPr lang="en-US" smtClean="0"/>
              <a:t>‹#›</a:t>
            </a:fld>
            <a:endParaRPr lang="en-US"/>
          </a:p>
        </p:txBody>
      </p:sp>
    </p:spTree>
    <p:extLst>
      <p:ext uri="{BB962C8B-B14F-4D97-AF65-F5344CB8AC3E}">
        <p14:creationId xmlns:p14="http://schemas.microsoft.com/office/powerpoint/2010/main" val="380225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endParaRPr lang="en-US"/>
          </a:p>
        </p:txBody>
      </p:sp>
      <p:sp>
        <p:nvSpPr>
          <p:cNvPr id="11" name="Subtitle 10"/>
          <p:cNvSpPr>
            <a:spLocks noGrp="1"/>
          </p:cNvSpPr>
          <p:nvPr>
            <p:ph type="subTitle" idx="1"/>
          </p:nvPr>
        </p:nvSpPr>
        <p:spPr/>
        <p:txBody>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09" y="-49571"/>
            <a:ext cx="12209709" cy="6858000"/>
          </a:xfrm>
          <a:prstGeom prst="rect">
            <a:avLst/>
          </a:prstGeom>
        </p:spPr>
      </p:pic>
      <p:sp>
        <p:nvSpPr>
          <p:cNvPr id="12" name="TextBox 11"/>
          <p:cNvSpPr txBox="1"/>
          <p:nvPr/>
        </p:nvSpPr>
        <p:spPr>
          <a:xfrm>
            <a:off x="3669841" y="138324"/>
            <a:ext cx="5438775" cy="2123658"/>
          </a:xfrm>
          <a:prstGeom prst="rect">
            <a:avLst/>
          </a:prstGeom>
          <a:noFill/>
        </p:spPr>
        <p:txBody>
          <a:bodyPr wrap="square" rtlCol="0">
            <a:spAutoFit/>
          </a:bodyPr>
          <a:lstStyle/>
          <a:p>
            <a:pPr algn="ctr"/>
            <a:r>
              <a:rPr lang="vi-VN" sz="1600" b="1" dirty="0" smtClean="0">
                <a:solidFill>
                  <a:schemeClr val="accent5">
                    <a:lumMod val="50000"/>
                  </a:schemeClr>
                </a:solidFill>
                <a:latin typeface="Arrus-Black" panose="02020500000000000000" pitchFamily="18" charset="0"/>
                <a:ea typeface="Arrus-Black" panose="02020500000000000000" pitchFamily="18" charset="0"/>
                <a:cs typeface="Arrus-Black" panose="02020500000000000000" pitchFamily="18" charset="0"/>
              </a:rPr>
              <a:t>TRƯỜNG TIỂU HỌC LÊ QUÝ ĐÔN</a:t>
            </a:r>
          </a:p>
          <a:p>
            <a:pPr algn="ctr"/>
            <a:endParaRPr lang="vi-VN" sz="2400" b="1" dirty="0" smtClean="0">
              <a:solidFill>
                <a:srgbClr val="002060"/>
              </a:solidFill>
              <a:latin typeface="Aachen" panose="02020500000000000000" pitchFamily="18" charset="0"/>
              <a:ea typeface="Aachen" panose="02020500000000000000" pitchFamily="18" charset="0"/>
              <a:cs typeface="Aachen" panose="02020500000000000000" pitchFamily="18" charset="0"/>
            </a:endParaRPr>
          </a:p>
          <a:p>
            <a:pPr algn="ctr"/>
            <a:r>
              <a:rPr lang="vi-VN" sz="3200" b="1" dirty="0" smtClean="0">
                <a:solidFill>
                  <a:schemeClr val="accent5">
                    <a:lumMod val="50000"/>
                  </a:schemeClr>
                </a:solidFill>
                <a:latin typeface="Arrus-Black" panose="02020500000000000000" pitchFamily="18" charset="0"/>
                <a:ea typeface="Arrus-Black" panose="02020500000000000000" pitchFamily="18" charset="0"/>
                <a:cs typeface="Arrus-Black" panose="02020500000000000000" pitchFamily="18" charset="0"/>
              </a:rPr>
              <a:t>THÔNG BÁO</a:t>
            </a:r>
            <a:r>
              <a:rPr lang="vi-VN" sz="3200" b="1" dirty="0" smtClean="0">
                <a:solidFill>
                  <a:schemeClr val="accent5">
                    <a:lumMod val="50000"/>
                  </a:schemeClr>
                </a:solidFill>
                <a:latin typeface="Antique" panose="00000400000000000000" pitchFamily="2" charset="0"/>
                <a:ea typeface="Aachen" panose="02020500000000000000" pitchFamily="18" charset="0"/>
                <a:cs typeface="Aachen" panose="02020500000000000000" pitchFamily="18" charset="0"/>
              </a:rPr>
              <a:t> </a:t>
            </a:r>
          </a:p>
          <a:p>
            <a:pPr algn="ctr">
              <a:lnSpc>
                <a:spcPct val="150000"/>
              </a:lnSpc>
            </a:pPr>
            <a:r>
              <a:rPr lang="vi-VN" sz="2400" b="1" dirty="0" smtClean="0">
                <a:solidFill>
                  <a:schemeClr val="accent5">
                    <a:lumMod val="50000"/>
                  </a:schemeClr>
                </a:solidFill>
                <a:latin typeface="Aachen" panose="02020500000000000000" pitchFamily="18" charset="0"/>
                <a:ea typeface="Aachen" panose="02020500000000000000" pitchFamily="18" charset="0"/>
                <a:cs typeface="Aachen" panose="02020500000000000000" pitchFamily="18" charset="0"/>
              </a:rPr>
              <a:t> </a:t>
            </a:r>
            <a:r>
              <a:rPr lang="vi-VN" sz="2400" b="1" dirty="0" smtClean="0">
                <a:solidFill>
                  <a:schemeClr val="accent5">
                    <a:lumMod val="50000"/>
                  </a:schemeClr>
                </a:solidFill>
                <a:latin typeface="Arrus-Black" panose="02020500000000000000" pitchFamily="18" charset="0"/>
                <a:ea typeface="Arrus-Black" panose="02020500000000000000" pitchFamily="18" charset="0"/>
                <a:cs typeface="Arrus-Black" panose="02020500000000000000" pitchFamily="18" charset="0"/>
              </a:rPr>
              <a:t>KHÁM SỨC KHỎE HỌC SINH </a:t>
            </a:r>
          </a:p>
          <a:p>
            <a:pPr algn="ctr">
              <a:lnSpc>
                <a:spcPct val="150000"/>
              </a:lnSpc>
            </a:pPr>
            <a:r>
              <a:rPr lang="vi-VN" sz="1600" i="1" dirty="0" smtClean="0">
                <a:solidFill>
                  <a:schemeClr val="accent5">
                    <a:lumMod val="50000"/>
                  </a:schemeClr>
                </a:solidFill>
                <a:latin typeface="Akronism" pitchFamily="2" charset="0"/>
                <a:ea typeface="Aachen" panose="02020500000000000000" pitchFamily="18" charset="0"/>
                <a:cs typeface="Aachen" panose="02020500000000000000" pitchFamily="18" charset="0"/>
              </a:rPr>
              <a:t>Năm học 2023-2024</a:t>
            </a:r>
            <a:endParaRPr lang="en-US" sz="1600" i="1" dirty="0">
              <a:solidFill>
                <a:schemeClr val="accent5">
                  <a:lumMod val="50000"/>
                </a:schemeClr>
              </a:solidFill>
              <a:latin typeface="Akronism" pitchFamily="2" charset="0"/>
              <a:ea typeface="Aachen" panose="02020500000000000000" pitchFamily="18" charset="0"/>
              <a:cs typeface="Aachen" panose="02020500000000000000" pitchFamily="18" charset="0"/>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08" y="451391"/>
            <a:ext cx="1547817" cy="1655420"/>
          </a:xfrm>
          <a:prstGeom prst="rect">
            <a:avLst/>
          </a:prstGeom>
        </p:spPr>
      </p:pic>
      <p:sp>
        <p:nvSpPr>
          <p:cNvPr id="14" name="TextBox 13"/>
          <p:cNvSpPr txBox="1"/>
          <p:nvPr/>
        </p:nvSpPr>
        <p:spPr>
          <a:xfrm>
            <a:off x="3358225" y="2316163"/>
            <a:ext cx="7928900" cy="3908762"/>
          </a:xfrm>
          <a:prstGeom prst="rect">
            <a:avLst/>
          </a:prstGeom>
          <a:noFill/>
        </p:spPr>
        <p:txBody>
          <a:bodyPr wrap="square" rtlCol="0">
            <a:spAutoFit/>
          </a:bodyPr>
          <a:lstStyle/>
          <a:p>
            <a:pPr>
              <a:lnSpc>
                <a:spcPct val="200000"/>
              </a:lnSpc>
            </a:pPr>
            <a:r>
              <a:rPr lang="vi-VN" sz="2800" dirty="0" smtClean="0">
                <a:solidFill>
                  <a:schemeClr val="accent2">
                    <a:lumMod val="50000"/>
                  </a:schemeClr>
                </a:solidFill>
                <a:latin typeface="Arrus-Black" panose="02020500000000000000" pitchFamily="18" charset="0"/>
                <a:ea typeface="Arrus-Black" panose="02020500000000000000" pitchFamily="18" charset="0"/>
                <a:cs typeface="Arrus-Black" panose="02020500000000000000" pitchFamily="18" charset="0"/>
              </a:rPr>
              <a:t>- </a:t>
            </a:r>
            <a:r>
              <a:rPr lang="vi-VN" sz="2000" dirty="0" smtClean="0">
                <a:solidFill>
                  <a:schemeClr val="accent2">
                    <a:lumMod val="50000"/>
                  </a:schemeClr>
                </a:solidFill>
                <a:latin typeface="Arrus-Black" panose="02020500000000000000" pitchFamily="18" charset="0"/>
                <a:ea typeface="Arrus-Black" panose="02020500000000000000" pitchFamily="18" charset="0"/>
                <a:cs typeface="Arrus-Black" panose="02020500000000000000" pitchFamily="18" charset="0"/>
              </a:rPr>
              <a:t>Thời gian: 09/01 - 10/01/2024 (hai ngày)</a:t>
            </a:r>
          </a:p>
          <a:p>
            <a:pPr marL="342900" indent="-342900">
              <a:lnSpc>
                <a:spcPct val="200000"/>
              </a:lnSpc>
              <a:buFontTx/>
              <a:buChar char="-"/>
            </a:pPr>
            <a:r>
              <a:rPr lang="vi-VN" sz="2000" dirty="0" smtClean="0">
                <a:solidFill>
                  <a:schemeClr val="accent2">
                    <a:lumMod val="50000"/>
                  </a:schemeClr>
                </a:solidFill>
                <a:latin typeface="Arrus-Black" panose="02020500000000000000" pitchFamily="18" charset="0"/>
                <a:ea typeface="Arrus-Black" panose="02020500000000000000" pitchFamily="18" charset="0"/>
                <a:cs typeface="Arrus-Black" panose="02020500000000000000" pitchFamily="18" charset="0"/>
              </a:rPr>
              <a:t>Địa điểm: Nhà thể chất tầng 2-Tòa C</a:t>
            </a:r>
          </a:p>
          <a:p>
            <a:pPr marL="342900" indent="-342900">
              <a:lnSpc>
                <a:spcPct val="200000"/>
              </a:lnSpc>
              <a:buFontTx/>
              <a:buChar char="-"/>
            </a:pPr>
            <a:r>
              <a:rPr lang="vi-VN" sz="2000" dirty="0" smtClean="0">
                <a:solidFill>
                  <a:schemeClr val="accent2">
                    <a:lumMod val="50000"/>
                  </a:schemeClr>
                </a:solidFill>
                <a:latin typeface="Arrus-Black" panose="02020500000000000000" pitchFamily="18" charset="0"/>
                <a:ea typeface="Arrus-Black" panose="02020500000000000000" pitchFamily="18" charset="0"/>
                <a:cs typeface="Arrus-Black" panose="02020500000000000000" pitchFamily="18" charset="0"/>
              </a:rPr>
              <a:t>Chú ý: </a:t>
            </a:r>
          </a:p>
          <a:p>
            <a:pPr>
              <a:lnSpc>
                <a:spcPct val="200000"/>
              </a:lnSpc>
            </a:pPr>
            <a:r>
              <a:rPr lang="vi-VN" sz="1400" dirty="0" smtClean="0">
                <a:latin typeface="Arrus-Black" panose="02020500000000000000" pitchFamily="18" charset="0"/>
                <a:ea typeface="Arrus-Black" panose="02020500000000000000" pitchFamily="18" charset="0"/>
                <a:cs typeface="Arrus-Black" panose="02020500000000000000" pitchFamily="18" charset="0"/>
              </a:rPr>
              <a:t>+</a:t>
            </a:r>
            <a:r>
              <a:rPr lang="vi-VN" sz="1400" dirty="0" smtClean="0">
                <a:latin typeface="Arrus-Black" panose="02020500000000000000" pitchFamily="18" charset="0"/>
                <a:ea typeface="Arrus-Black" panose="02020500000000000000" pitchFamily="18" charset="0"/>
                <a:cs typeface="Arrus-Black" panose="02020500000000000000" pitchFamily="18" charset="0"/>
              </a:rPr>
              <a:t> </a:t>
            </a:r>
            <a:r>
              <a:rPr lang="vi-VN" sz="1400" dirty="0" smtClean="0">
                <a:solidFill>
                  <a:schemeClr val="accent5">
                    <a:lumMod val="50000"/>
                  </a:schemeClr>
                </a:solidFill>
                <a:latin typeface="Arrus-Black" panose="02020500000000000000" pitchFamily="18" charset="0"/>
                <a:ea typeface="Arrus-Black" panose="02020500000000000000" pitchFamily="18" charset="0"/>
                <a:cs typeface="Arrus-Black" panose="02020500000000000000" pitchFamily="18" charset="0"/>
              </a:rPr>
              <a:t>GVCN hỗ trợ hướng dẫn, quản lý các em.</a:t>
            </a:r>
          </a:p>
          <a:p>
            <a:pPr>
              <a:lnSpc>
                <a:spcPct val="200000"/>
              </a:lnSpc>
            </a:pPr>
            <a:r>
              <a:rPr lang="vi-VN" sz="1400" dirty="0" smtClean="0">
                <a:solidFill>
                  <a:schemeClr val="accent5">
                    <a:lumMod val="50000"/>
                  </a:schemeClr>
                </a:solidFill>
                <a:latin typeface="Arrus-Black" panose="02020500000000000000" pitchFamily="18" charset="0"/>
                <a:ea typeface="Arrus-Black" panose="02020500000000000000" pitchFamily="18" charset="0"/>
                <a:cs typeface="Arrus-Black" panose="02020500000000000000" pitchFamily="18" charset="0"/>
              </a:rPr>
              <a:t>+ Học sinh khi đi KSK nhớ cầm sổ KSK trên tay, xếp thành hàng, di chuyển nhẹ nhàng tránh ảnh hưởng tới các lớp khác, thực hiện nghiêm túc theo hướng dẫn của GVCN và nhân viên y tế</a:t>
            </a:r>
            <a:r>
              <a:rPr lang="vi-VN" sz="1400" dirty="0" smtClean="0">
                <a:solidFill>
                  <a:srgbClr val="002060"/>
                </a:solidFill>
                <a:latin typeface="Arrus-Black" panose="02020500000000000000" pitchFamily="18" charset="0"/>
                <a:ea typeface="Arrus-Black" panose="02020500000000000000" pitchFamily="18" charset="0"/>
                <a:cs typeface="Arrus-Black" panose="02020500000000000000" pitchFamily="18" charset="0"/>
              </a:rPr>
              <a:t>.</a:t>
            </a:r>
          </a:p>
        </p:txBody>
      </p:sp>
    </p:spTree>
    <p:extLst>
      <p:ext uri="{BB962C8B-B14F-4D97-AF65-F5344CB8AC3E}">
        <p14:creationId xmlns:p14="http://schemas.microsoft.com/office/powerpoint/2010/main" val="1935638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66515575"/>
              </p:ext>
            </p:extLst>
          </p:nvPr>
        </p:nvGraphicFramePr>
        <p:xfrm>
          <a:off x="409576" y="524345"/>
          <a:ext cx="5238749" cy="6220791"/>
        </p:xfrm>
        <a:graphic>
          <a:graphicData uri="http://schemas.openxmlformats.org/drawingml/2006/table">
            <a:tbl>
              <a:tblPr firstRow="1" bandRow="1">
                <a:tableStyleId>{5C22544A-7EE6-4342-B048-85BDC9FD1C3A}</a:tableStyleId>
              </a:tblPr>
              <a:tblGrid>
                <a:gridCol w="1133474">
                  <a:extLst>
                    <a:ext uri="{9D8B030D-6E8A-4147-A177-3AD203B41FA5}">
                      <a16:colId xmlns:a16="http://schemas.microsoft.com/office/drawing/2014/main" val="2023297170"/>
                    </a:ext>
                  </a:extLst>
                </a:gridCol>
                <a:gridCol w="1224897">
                  <a:extLst>
                    <a:ext uri="{9D8B030D-6E8A-4147-A177-3AD203B41FA5}">
                      <a16:colId xmlns:a16="http://schemas.microsoft.com/office/drawing/2014/main" val="1917377851"/>
                    </a:ext>
                  </a:extLst>
                </a:gridCol>
                <a:gridCol w="643191">
                  <a:extLst>
                    <a:ext uri="{9D8B030D-6E8A-4147-A177-3AD203B41FA5}">
                      <a16:colId xmlns:a16="http://schemas.microsoft.com/office/drawing/2014/main" val="229988731"/>
                    </a:ext>
                  </a:extLst>
                </a:gridCol>
                <a:gridCol w="2237187">
                  <a:extLst>
                    <a:ext uri="{9D8B030D-6E8A-4147-A177-3AD203B41FA5}">
                      <a16:colId xmlns:a16="http://schemas.microsoft.com/office/drawing/2014/main" val="4204555901"/>
                    </a:ext>
                  </a:extLst>
                </a:gridCol>
              </a:tblGrid>
              <a:tr h="692905">
                <a:tc>
                  <a:txBody>
                    <a:bodyPr/>
                    <a:lstStyle/>
                    <a:p>
                      <a:pPr algn="ctr">
                        <a:lnSpc>
                          <a:spcPct val="150000"/>
                        </a:lnSpc>
                        <a:spcAft>
                          <a:spcPts val="0"/>
                        </a:spcAft>
                      </a:pPr>
                      <a:r>
                        <a:rPr lang="en-US" sz="1600" b="1" dirty="0" err="1" smtClean="0">
                          <a:effectLst/>
                          <a:latin typeface="Times New Roman" panose="02020603050405020304" pitchFamily="18" charset="0"/>
                          <a:ea typeface="Times New Roman" panose="02020603050405020304" pitchFamily="18" charset="0"/>
                        </a:rPr>
                        <a:t>Ngày</a:t>
                      </a:r>
                      <a:endParaRPr lang="vi-VN" sz="1600" b="1" dirty="0" smtClean="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n-US" sz="1600" b="1" dirty="0" smtClean="0">
                          <a:effectLst/>
                          <a:latin typeface="Times New Roman" panose="02020603050405020304" pitchFamily="18" charset="0"/>
                          <a:ea typeface="Times New Roman" panose="02020603050405020304" pitchFamily="18" charset="0"/>
                        </a:rPr>
                        <a:t>/</a:t>
                      </a:r>
                      <a:r>
                        <a:rPr lang="en-US" sz="1600" b="1" dirty="0" err="1">
                          <a:effectLst/>
                          <a:latin typeface="Times New Roman" panose="02020603050405020304" pitchFamily="18" charset="0"/>
                          <a:ea typeface="Times New Roman" panose="02020603050405020304" pitchFamily="18" charset="0"/>
                        </a:rPr>
                        <a:t>tháng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b="1" dirty="0" err="1">
                          <a:effectLst/>
                          <a:latin typeface="Times New Roman" panose="02020603050405020304" pitchFamily="18" charset="0"/>
                          <a:ea typeface="Times New Roman" panose="02020603050405020304" pitchFamily="18" charset="0"/>
                        </a:rPr>
                        <a:t>Thời</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gian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b="1" dirty="0" err="1">
                          <a:effectLst/>
                          <a:latin typeface="Times New Roman" panose="02020603050405020304" pitchFamily="18" charset="0"/>
                          <a:ea typeface="Times New Roman" panose="02020603050405020304" pitchFamily="18" charset="0"/>
                        </a:rPr>
                        <a:t>Lớp</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b="1" dirty="0">
                          <a:effectLst/>
                          <a:latin typeface="Times New Roman" panose="02020603050405020304" pitchFamily="18" charset="0"/>
                          <a:ea typeface="Times New Roman" panose="02020603050405020304" pitchFamily="18" charset="0"/>
                        </a:rPr>
                        <a:t>GVCN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64977512"/>
                  </a:ext>
                </a:extLst>
              </a:tr>
              <a:tr h="322460">
                <a:tc rowSpan="10">
                  <a:txBody>
                    <a:bodyPr/>
                    <a:lstStyle/>
                    <a:p>
                      <a:pPr algn="ctr">
                        <a:lnSpc>
                          <a:spcPct val="150000"/>
                        </a:lnSpc>
                        <a:spcAft>
                          <a:spcPts val="0"/>
                        </a:spcAft>
                      </a:pPr>
                      <a:r>
                        <a:rPr lang="en-US" sz="1400" b="1" dirty="0" err="1">
                          <a:effectLst/>
                          <a:latin typeface="Times New Roman" panose="02020603050405020304" pitchFamily="18" charset="0"/>
                          <a:ea typeface="Times New Roman" panose="02020603050405020304" pitchFamily="18" charset="0"/>
                        </a:rPr>
                        <a:t>Sáng</a:t>
                      </a:r>
                      <a:endParaRPr lang="en-US"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vi-VN" sz="1400" b="1" dirty="0">
                          <a:effectLst/>
                          <a:latin typeface="Times New Roman" panose="02020603050405020304" pitchFamily="18" charset="0"/>
                          <a:ea typeface="Times New Roman" panose="02020603050405020304" pitchFamily="18" charset="0"/>
                        </a:rPr>
                        <a:t>09</a:t>
                      </a:r>
                      <a:r>
                        <a:rPr lang="en-US" sz="1400" b="1" dirty="0">
                          <a:effectLst/>
                          <a:latin typeface="Times New Roman" panose="02020603050405020304" pitchFamily="18" charset="0"/>
                          <a:ea typeface="Times New Roman" panose="02020603050405020304" pitchFamily="18" charset="0"/>
                        </a:rPr>
                        <a:t>/</a:t>
                      </a:r>
                      <a:r>
                        <a:rPr lang="vi-VN" sz="1400" b="1" dirty="0">
                          <a:effectLst/>
                          <a:latin typeface="Times New Roman" panose="02020603050405020304" pitchFamily="18" charset="0"/>
                          <a:ea typeface="Times New Roman" panose="02020603050405020304" pitchFamily="18" charset="0"/>
                        </a:rPr>
                        <a:t>01</a:t>
                      </a:r>
                      <a:r>
                        <a:rPr lang="en-US" sz="1400" b="1" dirty="0">
                          <a:effectLst/>
                          <a:latin typeface="Times New Roman" panose="02020603050405020304" pitchFamily="18" charset="0"/>
                          <a:ea typeface="Times New Roman" panose="02020603050405020304" pitchFamily="18" charset="0"/>
                        </a:rPr>
                        <a:t>/</a:t>
                      </a:r>
                      <a:r>
                        <a:rPr lang="vi-VN" sz="1400" b="1" dirty="0">
                          <a:effectLst/>
                          <a:latin typeface="Times New Roman" panose="02020603050405020304" pitchFamily="18" charset="0"/>
                          <a:ea typeface="Times New Roman" panose="02020603050405020304" pitchFamily="18" charset="0"/>
                        </a:rPr>
                        <a:t>2024</a:t>
                      </a:r>
                      <a:endParaRPr lang="en-US"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n-US" sz="14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8h </a:t>
                      </a:r>
                      <a:r>
                        <a:rPr lang="vi-VN" sz="1400">
                          <a:effectLst/>
                          <a:latin typeface="Times New Roman" panose="02020603050405020304" pitchFamily="18" charset="0"/>
                          <a:ea typeface="Times New Roman" panose="02020603050405020304" pitchFamily="18" charset="0"/>
                        </a:rPr>
                        <a:t>-</a:t>
                      </a:r>
                      <a:r>
                        <a:rPr lang="en-US" sz="1400">
                          <a:effectLst/>
                          <a:latin typeface="Times New Roman" panose="02020603050405020304" pitchFamily="18" charset="0"/>
                          <a:ea typeface="Times New Roman" panose="02020603050405020304" pitchFamily="18" charset="0"/>
                        </a:rPr>
                        <a:t> 8h</a:t>
                      </a:r>
                      <a:r>
                        <a:rPr lang="vi-VN" sz="1400">
                          <a:effectLst/>
                          <a:latin typeface="Times New Roman" panose="02020603050405020304" pitchFamily="18" charset="0"/>
                          <a:ea typeface="Times New Roman" panose="02020603050405020304" pitchFamily="18" charset="0"/>
                        </a:rPr>
                        <a:t>15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1A1</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dirty="0">
                          <a:effectLst/>
                          <a:latin typeface="Times New Roman" panose="02020603050405020304" pitchFamily="18" charset="0"/>
                          <a:ea typeface="Times New Roman" panose="02020603050405020304" pitchFamily="18" charset="0"/>
                        </a:rPr>
                        <a:t>Bùi Phương Nhung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98239095"/>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8h15 -</a:t>
                      </a:r>
                      <a:r>
                        <a:rPr lang="en-US" sz="1400">
                          <a:effectLst/>
                          <a:latin typeface="Times New Roman" panose="02020603050405020304" pitchFamily="18" charset="0"/>
                          <a:ea typeface="Times New Roman" panose="02020603050405020304" pitchFamily="18" charset="0"/>
                        </a:rPr>
                        <a:t> 8h</a:t>
                      </a:r>
                      <a:r>
                        <a:rPr lang="vi-VN" sz="14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1A2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dirty="0">
                          <a:effectLst/>
                          <a:latin typeface="Times New Roman" panose="02020603050405020304" pitchFamily="18" charset="0"/>
                          <a:ea typeface="Times New Roman" panose="02020603050405020304" pitchFamily="18" charset="0"/>
                        </a:rPr>
                        <a:t>Lê Thúy Loan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30506947"/>
                  </a:ext>
                </a:extLst>
              </a:tr>
              <a:tr h="322460">
                <a:tc vMerge="1">
                  <a:txBody>
                    <a:bodyPr/>
                    <a:lstStyle/>
                    <a:p>
                      <a:endParaRPr lang="en-US"/>
                    </a:p>
                  </a:txBody>
                  <a:tcP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8h </a:t>
                      </a:r>
                      <a:r>
                        <a:rPr lang="vi-VN" sz="1400">
                          <a:effectLst/>
                          <a:latin typeface="Times New Roman" panose="02020603050405020304" pitchFamily="18" charset="0"/>
                          <a:ea typeface="Times New Roman" panose="02020603050405020304" pitchFamily="18" charset="0"/>
                        </a:rPr>
                        <a:t>3</a:t>
                      </a:r>
                      <a:r>
                        <a:rPr lang="en-US" sz="1400">
                          <a:effectLst/>
                          <a:latin typeface="Times New Roman" panose="02020603050405020304" pitchFamily="18" charset="0"/>
                          <a:ea typeface="Times New Roman" panose="02020603050405020304" pitchFamily="18" charset="0"/>
                        </a:rPr>
                        <a:t>0 </a:t>
                      </a:r>
                      <a:r>
                        <a:rPr lang="vi-VN" sz="1400">
                          <a:effectLst/>
                          <a:latin typeface="Times New Roman" panose="02020603050405020304" pitchFamily="18" charset="0"/>
                          <a:ea typeface="Times New Roman" panose="02020603050405020304" pitchFamily="18" charset="0"/>
                        </a:rPr>
                        <a:t>- 8h45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1A3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Nguyễn Thị Thảo</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516492119"/>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8h45 - 9h0</a:t>
                      </a:r>
                      <a:r>
                        <a:rPr lang="en-US" sz="1400">
                          <a:effectLst/>
                          <a:latin typeface="Times New Roman" panose="02020603050405020304" pitchFamily="18" charset="0"/>
                          <a:ea typeface="Times New Roman" panose="02020603050405020304" pitchFamily="18" charset="0"/>
                        </a:rPr>
                        <a:t>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1A4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dirty="0" err="1">
                          <a:solidFill>
                            <a:srgbClr val="000000"/>
                          </a:solidFill>
                          <a:effectLst/>
                          <a:latin typeface="Times New Roman" panose="02020603050405020304" pitchFamily="18" charset="0"/>
                          <a:ea typeface="Times New Roman" panose="02020603050405020304" pitchFamily="18" charset="0"/>
                        </a:rPr>
                        <a:t>Lê</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Thanh</a:t>
                      </a:r>
                      <a:r>
                        <a:rPr lang="en-US" sz="1400" dirty="0">
                          <a:solidFill>
                            <a:srgbClr val="000000"/>
                          </a:solidFill>
                          <a:effectLst/>
                          <a:latin typeface="Times New Roman" panose="02020603050405020304" pitchFamily="18" charset="0"/>
                          <a:ea typeface="Times New Roman" panose="02020603050405020304" pitchFamily="18" charset="0"/>
                        </a:rPr>
                        <a:t> Loan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01706525"/>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9h - 9h15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dirty="0">
                          <a:effectLst/>
                          <a:latin typeface="Times New Roman" panose="02020603050405020304" pitchFamily="18" charset="0"/>
                          <a:ea typeface="Times New Roman" panose="02020603050405020304" pitchFamily="18" charset="0"/>
                        </a:rPr>
                        <a:t>1A5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Bùi Thị Lan Anh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78993325"/>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9h15 - 9h30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1A6</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Quách Ngọc Huyền</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132340199"/>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9h45 - 10h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2A1</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dirty="0" err="1">
                          <a:solidFill>
                            <a:srgbClr val="000000"/>
                          </a:solidFill>
                          <a:effectLst/>
                          <a:latin typeface="Times New Roman" panose="02020603050405020304" pitchFamily="18" charset="0"/>
                          <a:ea typeface="Times New Roman" panose="02020603050405020304" pitchFamily="18" charset="0"/>
                        </a:rPr>
                        <a:t>Trần</a:t>
                      </a:r>
                      <a:r>
                        <a:rPr lang="en-US" sz="1400" dirty="0">
                          <a:solidFill>
                            <a:srgbClr val="000000"/>
                          </a:solidFill>
                          <a:effectLst/>
                          <a:latin typeface="Times New Roman" panose="02020603050405020304" pitchFamily="18" charset="0"/>
                          <a:ea typeface="Times New Roman" panose="02020603050405020304" pitchFamily="18" charset="0"/>
                        </a:rPr>
                        <a:t> Kim </a:t>
                      </a:r>
                      <a:r>
                        <a:rPr lang="en-US" sz="1400" dirty="0" err="1">
                          <a:solidFill>
                            <a:srgbClr val="000000"/>
                          </a:solidFill>
                          <a:effectLst/>
                          <a:latin typeface="Times New Roman" panose="02020603050405020304" pitchFamily="18" charset="0"/>
                          <a:ea typeface="Times New Roman" panose="02020603050405020304" pitchFamily="18" charset="0"/>
                        </a:rPr>
                        <a:t>Anh</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77002518"/>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10h -10h15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2A2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dirty="0" err="1">
                          <a:solidFill>
                            <a:srgbClr val="000000"/>
                          </a:solidFill>
                          <a:effectLst/>
                          <a:latin typeface="Times New Roman" panose="02020603050405020304" pitchFamily="18" charset="0"/>
                          <a:ea typeface="Times New Roman" panose="02020603050405020304" pitchFamily="18" charset="0"/>
                        </a:rPr>
                        <a:t>Vũ</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Thị</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Thanh</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Tâm</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5713419"/>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10h15- 10h30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2A3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Nguyễn Thị Thúy</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785176207"/>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10h30 - 10h45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2A4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Bùi Thị Minh Tuyết</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54301137"/>
                  </a:ext>
                </a:extLst>
              </a:tr>
              <a:tr h="322460">
                <a:tc rowSpan="7">
                  <a:txBody>
                    <a:bodyPr/>
                    <a:lstStyle/>
                    <a:p>
                      <a:pPr algn="ctr">
                        <a:lnSpc>
                          <a:spcPct val="150000"/>
                        </a:lnSpc>
                        <a:spcAft>
                          <a:spcPts val="0"/>
                        </a:spcAft>
                      </a:pPr>
                      <a:r>
                        <a:rPr lang="en-US" sz="1200">
                          <a:effectLst/>
                          <a:latin typeface="Times New Roman" panose="02020603050405020304" pitchFamily="18" charset="0"/>
                          <a:ea typeface="Times New Roman" panose="02020603050405020304" pitchFamily="18" charset="0"/>
                        </a:rPr>
                        <a:t> </a:t>
                      </a:r>
                    </a:p>
                    <a:p>
                      <a:pPr algn="ctr">
                        <a:lnSpc>
                          <a:spcPct val="150000"/>
                        </a:lnSpc>
                        <a:spcAft>
                          <a:spcPts val="0"/>
                        </a:spcAft>
                      </a:pPr>
                      <a:r>
                        <a:rPr lang="en-US" sz="1200">
                          <a:effectLst/>
                          <a:latin typeface="Times New Roman" panose="02020603050405020304" pitchFamily="18" charset="0"/>
                          <a:ea typeface="Times New Roman" panose="02020603050405020304" pitchFamily="18" charset="0"/>
                        </a:rPr>
                        <a:t> </a:t>
                      </a:r>
                    </a:p>
                    <a:p>
                      <a:pPr algn="ctr">
                        <a:lnSpc>
                          <a:spcPct val="150000"/>
                        </a:lnSpc>
                        <a:spcAft>
                          <a:spcPts val="0"/>
                        </a:spcAft>
                      </a:pPr>
                      <a:r>
                        <a:rPr lang="en-US" sz="1400" b="1">
                          <a:effectLst/>
                          <a:latin typeface="Times New Roman" panose="02020603050405020304" pitchFamily="18" charset="0"/>
                          <a:ea typeface="Times New Roman" panose="02020603050405020304" pitchFamily="18" charset="0"/>
                        </a:rPr>
                        <a:t>Chiều</a:t>
                      </a:r>
                      <a:endParaRPr lang="en-US" sz="120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vi-VN" sz="1400" b="1">
                          <a:effectLst/>
                          <a:latin typeface="Times New Roman" panose="02020603050405020304" pitchFamily="18" charset="0"/>
                          <a:ea typeface="Times New Roman" panose="02020603050405020304" pitchFamily="18" charset="0"/>
                        </a:rPr>
                        <a:t>09</a:t>
                      </a:r>
                      <a:r>
                        <a:rPr lang="en-US" sz="1400" b="1">
                          <a:effectLst/>
                          <a:latin typeface="Times New Roman" panose="02020603050405020304" pitchFamily="18" charset="0"/>
                          <a:ea typeface="Times New Roman" panose="02020603050405020304" pitchFamily="18" charset="0"/>
                        </a:rPr>
                        <a:t>/</a:t>
                      </a:r>
                      <a:r>
                        <a:rPr lang="vi-VN" sz="1400" b="1">
                          <a:effectLst/>
                          <a:latin typeface="Times New Roman" panose="02020603050405020304" pitchFamily="18" charset="0"/>
                          <a:ea typeface="Times New Roman" panose="02020603050405020304" pitchFamily="18" charset="0"/>
                        </a:rPr>
                        <a:t>01</a:t>
                      </a:r>
                      <a:r>
                        <a:rPr lang="en-US" sz="1400" b="1">
                          <a:effectLst/>
                          <a:latin typeface="Times New Roman" panose="02020603050405020304" pitchFamily="18" charset="0"/>
                          <a:ea typeface="Times New Roman" panose="02020603050405020304" pitchFamily="18" charset="0"/>
                        </a:rPr>
                        <a:t>/</a:t>
                      </a:r>
                      <a:r>
                        <a:rPr lang="vi-VN" sz="1400" b="1">
                          <a:effectLst/>
                          <a:latin typeface="Times New Roman" panose="02020603050405020304" pitchFamily="18" charset="0"/>
                          <a:ea typeface="Times New Roman" panose="02020603050405020304" pitchFamily="18" charset="0"/>
                        </a:rPr>
                        <a:t>2024</a:t>
                      </a:r>
                      <a:endParaRPr lang="en-US" sz="120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n-US" sz="1200">
                          <a:effectLst/>
                          <a:latin typeface="Times New Roman" panose="02020603050405020304" pitchFamily="18" charset="0"/>
                          <a:ea typeface="Times New Roman" panose="02020603050405020304" pitchFamily="18" charset="0"/>
                        </a:rPr>
                        <a:t> </a:t>
                      </a:r>
                    </a:p>
                    <a:p>
                      <a:pPr algn="ctr">
                        <a:lnSpc>
                          <a:spcPct val="150000"/>
                        </a:lnSpc>
                        <a:spcAft>
                          <a:spcPts val="0"/>
                        </a:spcAft>
                      </a:pPr>
                      <a:r>
                        <a:rPr lang="en-US" sz="1200">
                          <a:effectLst/>
                          <a:latin typeface="Times New Roman" panose="02020603050405020304" pitchFamily="18" charset="0"/>
                          <a:ea typeface="Times New Roman" panose="02020603050405020304" pitchFamily="18" charset="0"/>
                        </a:rPr>
                        <a:t> </a:t>
                      </a:r>
                    </a:p>
                    <a:p>
                      <a:pPr algn="ctr">
                        <a:lnSpc>
                          <a:spcPct val="150000"/>
                        </a:lnSpc>
                        <a:spcAft>
                          <a:spcPts val="0"/>
                        </a:spcAft>
                      </a:pPr>
                      <a:r>
                        <a:rPr lang="en-US" sz="1200">
                          <a:effectLst/>
                          <a:latin typeface="Times New Roman" panose="02020603050405020304" pitchFamily="18" charset="0"/>
                          <a:ea typeface="Times New Roman" panose="02020603050405020304" pitchFamily="18" charset="0"/>
                        </a:rPr>
                        <a:t> </a:t>
                      </a:r>
                    </a:p>
                    <a:p>
                      <a:pPr algn="ctr">
                        <a:lnSpc>
                          <a:spcPct val="150000"/>
                        </a:lnSpc>
                        <a:spcAft>
                          <a:spcPts val="0"/>
                        </a:spcAft>
                      </a:pPr>
                      <a:r>
                        <a:rPr lang="en-US" sz="1200">
                          <a:effectLst/>
                          <a:latin typeface="Times New Roman" panose="02020603050405020304" pitchFamily="18" charset="0"/>
                          <a:ea typeface="Times New Roman" panose="02020603050405020304" pitchFamily="18" charset="0"/>
                        </a:rPr>
                        <a:t> </a:t>
                      </a:r>
                    </a:p>
                  </a:txBody>
                  <a:tcPr marL="68580" marR="68580" marT="0" marB="0"/>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14h – </a:t>
                      </a:r>
                      <a:r>
                        <a:rPr lang="vi-VN" sz="1400">
                          <a:effectLst/>
                          <a:latin typeface="Times New Roman" panose="02020603050405020304" pitchFamily="18" charset="0"/>
                          <a:ea typeface="Times New Roman" panose="02020603050405020304" pitchFamily="18" charset="0"/>
                        </a:rPr>
                        <a:t>14h15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400" dirty="0">
                          <a:effectLst/>
                          <a:latin typeface="Times New Roman" panose="02020603050405020304" pitchFamily="18" charset="0"/>
                          <a:ea typeface="Times New Roman" panose="02020603050405020304" pitchFamily="18" charset="0"/>
                        </a:rPr>
                        <a:t>2A5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Nguyễn Thị Luông</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25286288"/>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14h15</a:t>
                      </a:r>
                      <a:r>
                        <a:rPr lang="en-US" sz="1400">
                          <a:effectLst/>
                          <a:latin typeface="Times New Roman" panose="02020603050405020304" pitchFamily="18" charset="0"/>
                          <a:ea typeface="Times New Roman" panose="02020603050405020304" pitchFamily="18" charset="0"/>
                        </a:rPr>
                        <a:t>– </a:t>
                      </a:r>
                      <a:r>
                        <a:rPr lang="vi-VN" sz="1400">
                          <a:effectLst/>
                          <a:latin typeface="Times New Roman" panose="02020603050405020304" pitchFamily="18" charset="0"/>
                          <a:ea typeface="Times New Roman" panose="02020603050405020304" pitchFamily="18" charset="0"/>
                        </a:rPr>
                        <a:t>14h3</a:t>
                      </a:r>
                      <a:r>
                        <a:rPr lang="en-US" sz="1400">
                          <a:effectLst/>
                          <a:latin typeface="Times New Roman" panose="02020603050405020304" pitchFamily="18" charset="0"/>
                          <a:ea typeface="Times New Roman" panose="02020603050405020304" pitchFamily="18" charset="0"/>
                        </a:rPr>
                        <a:t>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2A6</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Dương Thị Kim Quỳnh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47312132"/>
                  </a:ext>
                </a:extLst>
              </a:tr>
              <a:tr h="322460">
                <a:tc vMerge="1">
                  <a:txBody>
                    <a:bodyPr/>
                    <a:lstStyle/>
                    <a:p>
                      <a:endParaRPr lang="en-US"/>
                    </a:p>
                  </a:txBody>
                  <a:tcP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14h30 – </a:t>
                      </a:r>
                      <a:r>
                        <a:rPr lang="vi-VN" sz="1400">
                          <a:effectLst/>
                          <a:latin typeface="Times New Roman" panose="02020603050405020304" pitchFamily="18" charset="0"/>
                          <a:ea typeface="Times New Roman" panose="02020603050405020304" pitchFamily="18" charset="0"/>
                        </a:rPr>
                        <a:t>14h45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2A7</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dirty="0" err="1">
                          <a:solidFill>
                            <a:srgbClr val="000000"/>
                          </a:solidFill>
                          <a:effectLst/>
                          <a:latin typeface="Times New Roman" panose="02020603050405020304" pitchFamily="18" charset="0"/>
                          <a:ea typeface="Times New Roman" panose="02020603050405020304" pitchFamily="18" charset="0"/>
                        </a:rPr>
                        <a:t>Nguyễn</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Thị</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Hồng</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Hạnh</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37313070"/>
                  </a:ext>
                </a:extLst>
              </a:tr>
              <a:tr h="32246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14h45 - 15h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3A1</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Vũ Thị Hương Giang</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03848975"/>
                  </a:ext>
                </a:extLst>
              </a:tr>
              <a:tr h="322460">
                <a:tc vMerge="1">
                  <a:txBody>
                    <a:bodyPr/>
                    <a:lstStyle/>
                    <a:p>
                      <a:endParaRPr lang="en-US"/>
                    </a:p>
                  </a:txBody>
                  <a:tcP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15h – </a:t>
                      </a:r>
                      <a:r>
                        <a:rPr lang="vi-VN" sz="1400">
                          <a:effectLst/>
                          <a:latin typeface="Times New Roman" panose="02020603050405020304" pitchFamily="18" charset="0"/>
                          <a:ea typeface="Times New Roman" panose="02020603050405020304" pitchFamily="18" charset="0"/>
                        </a:rPr>
                        <a:t>15h15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3A2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Nguyễn Thị Oanh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90044199"/>
                  </a:ext>
                </a:extLst>
              </a:tr>
              <a:tr h="352176">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15h15</a:t>
                      </a:r>
                      <a:r>
                        <a:rPr lang="en-US" sz="1400">
                          <a:effectLst/>
                          <a:latin typeface="Times New Roman" panose="02020603050405020304" pitchFamily="18" charset="0"/>
                          <a:ea typeface="Times New Roman" panose="02020603050405020304" pitchFamily="18" charset="0"/>
                        </a:rPr>
                        <a:t> – </a:t>
                      </a:r>
                      <a:r>
                        <a:rPr lang="vi-VN" sz="1400">
                          <a:effectLst/>
                          <a:latin typeface="Times New Roman" panose="02020603050405020304" pitchFamily="18" charset="0"/>
                          <a:ea typeface="Times New Roman" panose="02020603050405020304" pitchFamily="18" charset="0"/>
                        </a:rPr>
                        <a:t>15h30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3A3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dirty="0" err="1">
                          <a:solidFill>
                            <a:srgbClr val="000000"/>
                          </a:solidFill>
                          <a:effectLst/>
                          <a:latin typeface="Times New Roman" panose="02020603050405020304" pitchFamily="18" charset="0"/>
                          <a:ea typeface="Times New Roman" panose="02020603050405020304" pitchFamily="18" charset="0"/>
                        </a:rPr>
                        <a:t>Lê</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Hoài</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Phương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26798244"/>
                  </a:ext>
                </a:extLst>
              </a:tr>
              <a:tr h="338810">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15h45</a:t>
                      </a:r>
                      <a:r>
                        <a:rPr lang="en-US" sz="1400">
                          <a:effectLst/>
                          <a:latin typeface="Times New Roman" panose="02020603050405020304" pitchFamily="18" charset="0"/>
                          <a:ea typeface="Times New Roman" panose="02020603050405020304" pitchFamily="18" charset="0"/>
                        </a:rPr>
                        <a:t> – </a:t>
                      </a:r>
                      <a:r>
                        <a:rPr lang="vi-VN" sz="1400">
                          <a:effectLst/>
                          <a:latin typeface="Times New Roman" panose="02020603050405020304" pitchFamily="18" charset="0"/>
                          <a:ea typeface="Times New Roman" panose="02020603050405020304" pitchFamily="18" charset="0"/>
                        </a:rPr>
                        <a:t>16h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3A4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dirty="0" err="1">
                          <a:solidFill>
                            <a:srgbClr val="000000"/>
                          </a:solidFill>
                          <a:effectLst/>
                          <a:latin typeface="Times New Roman" panose="02020603050405020304" pitchFamily="18" charset="0"/>
                          <a:ea typeface="Times New Roman" panose="02020603050405020304" pitchFamily="18" charset="0"/>
                        </a:rPr>
                        <a:t>Nguyễn</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Thị</a:t>
                      </a:r>
                      <a:r>
                        <a:rPr lang="en-US" sz="1400" dirty="0">
                          <a:solidFill>
                            <a:srgbClr val="000000"/>
                          </a:solidFill>
                          <a:effectLst/>
                          <a:latin typeface="Times New Roman" panose="02020603050405020304" pitchFamily="18" charset="0"/>
                          <a:ea typeface="Times New Roman" panose="02020603050405020304" pitchFamily="18" charset="0"/>
                        </a:rPr>
                        <a:t> Thu </a:t>
                      </a:r>
                      <a:r>
                        <a:rPr lang="en-US" sz="1400" dirty="0" err="1">
                          <a:solidFill>
                            <a:srgbClr val="000000"/>
                          </a:solidFill>
                          <a:effectLst/>
                          <a:latin typeface="Times New Roman" panose="02020603050405020304" pitchFamily="18" charset="0"/>
                          <a:ea typeface="Times New Roman" panose="02020603050405020304" pitchFamily="18" charset="0"/>
                        </a:rPr>
                        <a:t>Hưởng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1283419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019456717"/>
              </p:ext>
            </p:extLst>
          </p:nvPr>
        </p:nvGraphicFramePr>
        <p:xfrm>
          <a:off x="5953121" y="1247293"/>
          <a:ext cx="5267328" cy="5497843"/>
        </p:xfrm>
        <a:graphic>
          <a:graphicData uri="http://schemas.openxmlformats.org/drawingml/2006/table">
            <a:tbl>
              <a:tblPr firstRow="1" bandRow="1">
                <a:tableStyleId>{5C22544A-7EE6-4342-B048-85BDC9FD1C3A}</a:tableStyleId>
              </a:tblPr>
              <a:tblGrid>
                <a:gridCol w="1134068">
                  <a:extLst>
                    <a:ext uri="{9D8B030D-6E8A-4147-A177-3AD203B41FA5}">
                      <a16:colId xmlns:a16="http://schemas.microsoft.com/office/drawing/2014/main" val="2859314323"/>
                    </a:ext>
                  </a:extLst>
                </a:gridCol>
                <a:gridCol w="1237167">
                  <a:extLst>
                    <a:ext uri="{9D8B030D-6E8A-4147-A177-3AD203B41FA5}">
                      <a16:colId xmlns:a16="http://schemas.microsoft.com/office/drawing/2014/main" val="4015098884"/>
                    </a:ext>
                  </a:extLst>
                </a:gridCol>
                <a:gridCol w="646700">
                  <a:extLst>
                    <a:ext uri="{9D8B030D-6E8A-4147-A177-3AD203B41FA5}">
                      <a16:colId xmlns:a16="http://schemas.microsoft.com/office/drawing/2014/main" val="2020918203"/>
                    </a:ext>
                  </a:extLst>
                </a:gridCol>
                <a:gridCol w="2249393">
                  <a:extLst>
                    <a:ext uri="{9D8B030D-6E8A-4147-A177-3AD203B41FA5}">
                      <a16:colId xmlns:a16="http://schemas.microsoft.com/office/drawing/2014/main" val="1273600191"/>
                    </a:ext>
                  </a:extLst>
                </a:gridCol>
              </a:tblGrid>
              <a:tr h="422911">
                <a:tc rowSpan="10">
                  <a:txBody>
                    <a:bodyPr/>
                    <a:lstStyle/>
                    <a:p>
                      <a:pPr algn="ctr">
                        <a:lnSpc>
                          <a:spcPct val="150000"/>
                        </a:lnSpc>
                        <a:spcAft>
                          <a:spcPts val="0"/>
                        </a:spcAft>
                      </a:pPr>
                      <a:r>
                        <a:rPr lang="en-US" sz="1400" b="1" dirty="0" err="1">
                          <a:solidFill>
                            <a:schemeClr val="tx1"/>
                          </a:solidFill>
                          <a:effectLst/>
                          <a:latin typeface="Times New Roman" panose="02020603050405020304" pitchFamily="18" charset="0"/>
                          <a:ea typeface="Times New Roman" panose="02020603050405020304" pitchFamily="18" charset="0"/>
                        </a:rPr>
                        <a:t>Sáng</a:t>
                      </a:r>
                      <a:endParaRPr lang="en-US" sz="1200" dirty="0">
                        <a:solidFill>
                          <a:schemeClr val="tx1"/>
                        </a:solidFill>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vi-VN" sz="1400" b="1" dirty="0">
                          <a:solidFill>
                            <a:schemeClr val="tx1"/>
                          </a:solidFill>
                          <a:effectLst/>
                          <a:latin typeface="Times New Roman" panose="02020603050405020304" pitchFamily="18" charset="0"/>
                          <a:ea typeface="Times New Roman" panose="02020603050405020304" pitchFamily="18" charset="0"/>
                        </a:rPr>
                        <a:t>10</a:t>
                      </a:r>
                      <a:r>
                        <a:rPr lang="en-US" sz="1400" b="1" dirty="0">
                          <a:solidFill>
                            <a:schemeClr val="tx1"/>
                          </a:solidFill>
                          <a:effectLst/>
                          <a:latin typeface="Times New Roman" panose="02020603050405020304" pitchFamily="18" charset="0"/>
                          <a:ea typeface="Times New Roman" panose="02020603050405020304" pitchFamily="18" charset="0"/>
                        </a:rPr>
                        <a:t>/</a:t>
                      </a:r>
                      <a:r>
                        <a:rPr lang="vi-VN" sz="1400" b="1" dirty="0">
                          <a:solidFill>
                            <a:schemeClr val="tx1"/>
                          </a:solidFill>
                          <a:effectLst/>
                          <a:latin typeface="Times New Roman" panose="02020603050405020304" pitchFamily="18" charset="0"/>
                          <a:ea typeface="Times New Roman" panose="02020603050405020304" pitchFamily="18" charset="0"/>
                        </a:rPr>
                        <a:t>01</a:t>
                      </a:r>
                      <a:r>
                        <a:rPr lang="en-US" sz="1400" b="1" dirty="0">
                          <a:solidFill>
                            <a:schemeClr val="tx1"/>
                          </a:solidFill>
                          <a:effectLst/>
                          <a:latin typeface="Times New Roman" panose="02020603050405020304" pitchFamily="18" charset="0"/>
                          <a:ea typeface="Times New Roman" panose="02020603050405020304" pitchFamily="18" charset="0"/>
                        </a:rPr>
                        <a:t>/</a:t>
                      </a:r>
                      <a:r>
                        <a:rPr lang="vi-VN" sz="1400" b="1" dirty="0">
                          <a:solidFill>
                            <a:schemeClr val="tx1"/>
                          </a:solidFill>
                          <a:effectLst/>
                          <a:latin typeface="Times New Roman" panose="02020603050405020304" pitchFamily="18" charset="0"/>
                          <a:ea typeface="Times New Roman" panose="02020603050405020304" pitchFamily="18" charset="0"/>
                        </a:rPr>
                        <a:t>2024</a:t>
                      </a:r>
                      <a:endParaRPr lang="en-US" sz="1200" dirty="0">
                        <a:solidFill>
                          <a:schemeClr val="tx1"/>
                        </a:solidFill>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n-US" sz="1200" dirty="0">
                          <a:effectLst/>
                          <a:latin typeface="Times New Roman" panose="02020603050405020304" pitchFamily="18" charset="0"/>
                          <a:ea typeface="Times New Roman" panose="02020603050405020304" pitchFamily="18" charset="0"/>
                        </a:rPr>
                        <a:t> </a:t>
                      </a:r>
                    </a:p>
                  </a:txBody>
                  <a:tcPr marL="68580" marR="68580" marT="0" marB="0" anchor="ctr">
                    <a:solidFill>
                      <a:schemeClr val="accent5">
                        <a:lumMod val="20000"/>
                        <a:lumOff val="80000"/>
                      </a:schemeClr>
                    </a:solidFill>
                  </a:tcPr>
                </a:tc>
                <a:tc>
                  <a:txBody>
                    <a:bodyPr/>
                    <a:lstStyle/>
                    <a:p>
                      <a:pPr algn="ctr">
                        <a:lnSpc>
                          <a:spcPct val="150000"/>
                        </a:lnSpc>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8h </a:t>
                      </a:r>
                      <a:r>
                        <a:rPr lang="vi-VN" sz="1400" b="0" dirty="0">
                          <a:solidFill>
                            <a:schemeClr val="tx1"/>
                          </a:solidFill>
                          <a:effectLst/>
                          <a:latin typeface="Times New Roman" panose="02020603050405020304" pitchFamily="18" charset="0"/>
                          <a:ea typeface="Times New Roman" panose="02020603050405020304" pitchFamily="18" charset="0"/>
                        </a:rPr>
                        <a:t>-</a:t>
                      </a:r>
                      <a:r>
                        <a:rPr lang="en-US" sz="1400" b="0" dirty="0">
                          <a:solidFill>
                            <a:schemeClr val="tx1"/>
                          </a:solidFill>
                          <a:effectLst/>
                          <a:latin typeface="Times New Roman" panose="02020603050405020304" pitchFamily="18" charset="0"/>
                          <a:ea typeface="Times New Roman" panose="02020603050405020304" pitchFamily="18" charset="0"/>
                        </a:rPr>
                        <a:t> 8h</a:t>
                      </a:r>
                      <a:r>
                        <a:rPr lang="vi-VN" sz="1400" b="0" dirty="0">
                          <a:solidFill>
                            <a:schemeClr val="tx1"/>
                          </a:solidFill>
                          <a:effectLst/>
                          <a:latin typeface="Times New Roman" panose="02020603050405020304" pitchFamily="18" charset="0"/>
                          <a:ea typeface="Times New Roman" panose="02020603050405020304" pitchFamily="18" charset="0"/>
                        </a:rPr>
                        <a:t>15</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spcAft>
                          <a:spcPts val="0"/>
                        </a:spcAft>
                      </a:pPr>
                      <a:r>
                        <a:rPr lang="en-US" sz="1400" b="0" dirty="0">
                          <a:solidFill>
                            <a:srgbClr val="000000"/>
                          </a:solidFill>
                          <a:effectLst/>
                          <a:latin typeface="Times New Roman" panose="02020603050405020304" pitchFamily="18" charset="0"/>
                          <a:ea typeface="Times New Roman" panose="02020603050405020304" pitchFamily="18" charset="0"/>
                        </a:rPr>
                        <a:t>3A5</a:t>
                      </a: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ctr">
                        <a:spcAft>
                          <a:spcPts val="0"/>
                        </a:spcAft>
                      </a:pPr>
                      <a:r>
                        <a:rPr lang="en-US" sz="1400" b="0" dirty="0" err="1">
                          <a:solidFill>
                            <a:srgbClr val="000000"/>
                          </a:solidFill>
                          <a:effectLst/>
                          <a:latin typeface="Times New Roman" panose="02020603050405020304" pitchFamily="18" charset="0"/>
                          <a:ea typeface="Times New Roman" panose="02020603050405020304" pitchFamily="18" charset="0"/>
                        </a:rPr>
                        <a:t>Phùng</a:t>
                      </a:r>
                      <a:r>
                        <a:rPr lang="en-US" sz="1400" b="0" dirty="0">
                          <a:solidFill>
                            <a:srgbClr val="000000"/>
                          </a:solidFill>
                          <a:effectLst/>
                          <a:latin typeface="Times New Roman" panose="02020603050405020304" pitchFamily="18" charset="0"/>
                          <a:ea typeface="Times New Roman" panose="02020603050405020304" pitchFamily="18" charset="0"/>
                        </a:rPr>
                        <a:t> </a:t>
                      </a:r>
                      <a:r>
                        <a:rPr lang="en-US" sz="1400" b="0" dirty="0" err="1">
                          <a:solidFill>
                            <a:srgbClr val="000000"/>
                          </a:solidFill>
                          <a:effectLst/>
                          <a:latin typeface="Times New Roman" panose="02020603050405020304" pitchFamily="18" charset="0"/>
                          <a:ea typeface="Times New Roman" panose="02020603050405020304" pitchFamily="18" charset="0"/>
                        </a:rPr>
                        <a:t>Ngọc</a:t>
                      </a:r>
                      <a:r>
                        <a:rPr lang="en-US" sz="1400" b="0" dirty="0">
                          <a:solidFill>
                            <a:srgbClr val="000000"/>
                          </a:solidFill>
                          <a:effectLst/>
                          <a:latin typeface="Times New Roman" panose="02020603050405020304" pitchFamily="18" charset="0"/>
                          <a:ea typeface="Times New Roman" panose="02020603050405020304" pitchFamily="18" charset="0"/>
                        </a:rPr>
                        <a:t> Mai</a:t>
                      </a: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4216441354"/>
                  </a:ext>
                </a:extLst>
              </a:tr>
              <a:tr h="422911">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8h15 -</a:t>
                      </a:r>
                      <a:r>
                        <a:rPr lang="en-US" sz="1400">
                          <a:effectLst/>
                          <a:latin typeface="Times New Roman" panose="02020603050405020304" pitchFamily="18" charset="0"/>
                          <a:ea typeface="Times New Roman" panose="02020603050405020304" pitchFamily="18" charset="0"/>
                        </a:rPr>
                        <a:t> 8h</a:t>
                      </a:r>
                      <a:r>
                        <a:rPr lang="vi-VN" sz="1400">
                          <a:effectLst/>
                          <a:latin typeface="Times New Roman" panose="02020603050405020304" pitchFamily="18" charset="0"/>
                          <a:ea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3A6</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Phạm Hồng Anh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97931546"/>
                  </a:ext>
                </a:extLst>
              </a:tr>
              <a:tr h="422911">
                <a:tc vMerge="1">
                  <a:txBody>
                    <a:bodyPr/>
                    <a:lstStyle/>
                    <a:p>
                      <a:endParaRPr lang="en-US"/>
                    </a:p>
                  </a:txBody>
                  <a:tcPr/>
                </a:tc>
                <a:tc>
                  <a:txBody>
                    <a:bodyPr/>
                    <a:lstStyle/>
                    <a:p>
                      <a:pPr algn="ctr">
                        <a:lnSpc>
                          <a:spcPct val="150000"/>
                        </a:lnSpc>
                        <a:spcAft>
                          <a:spcPts val="0"/>
                        </a:spcAft>
                      </a:pPr>
                      <a:r>
                        <a:rPr lang="en-US" sz="1400" dirty="0">
                          <a:effectLst/>
                          <a:latin typeface="Times New Roman" panose="02020603050405020304" pitchFamily="18" charset="0"/>
                          <a:ea typeface="Times New Roman" panose="02020603050405020304" pitchFamily="18" charset="0"/>
                        </a:rPr>
                        <a:t>8h</a:t>
                      </a:r>
                      <a:r>
                        <a:rPr lang="vi-VN" sz="1400" dirty="0">
                          <a:effectLst/>
                          <a:latin typeface="Times New Roman" panose="02020603050405020304" pitchFamily="18" charset="0"/>
                          <a:ea typeface="Times New Roman" panose="02020603050405020304" pitchFamily="18" charset="0"/>
                        </a:rPr>
                        <a:t>3</a:t>
                      </a:r>
                      <a:r>
                        <a:rPr lang="en-US" sz="1400" dirty="0">
                          <a:effectLst/>
                          <a:latin typeface="Times New Roman" panose="02020603050405020304" pitchFamily="18" charset="0"/>
                          <a:ea typeface="Times New Roman" panose="02020603050405020304" pitchFamily="18" charset="0"/>
                        </a:rPr>
                        <a:t>0 </a:t>
                      </a:r>
                      <a:r>
                        <a:rPr lang="vi-VN" sz="1400" dirty="0">
                          <a:effectLst/>
                          <a:latin typeface="Times New Roman" panose="02020603050405020304" pitchFamily="18" charset="0"/>
                          <a:ea typeface="Times New Roman" panose="02020603050405020304" pitchFamily="18" charset="0"/>
                        </a:rPr>
                        <a:t>- 8h45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3A7</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Lê Thị Ngọc Anh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08788276"/>
                  </a:ext>
                </a:extLst>
              </a:tr>
              <a:tr h="422911">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8h45 - 9h0</a:t>
                      </a:r>
                      <a:r>
                        <a:rPr lang="en-US" sz="1400">
                          <a:effectLst/>
                          <a:latin typeface="Times New Roman" panose="02020603050405020304" pitchFamily="18" charset="0"/>
                          <a:ea typeface="Times New Roman" panose="02020603050405020304" pitchFamily="18" charset="0"/>
                        </a:rPr>
                        <a:t>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4A1</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Lê Thị Thu Nga</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255841151"/>
                  </a:ext>
                </a:extLst>
              </a:tr>
              <a:tr h="422911">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9h - 9h15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4A2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Bùi Thị Tú Anh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625824909"/>
                  </a:ext>
                </a:extLst>
              </a:tr>
              <a:tr h="422911">
                <a:tc vMerge="1">
                  <a:txBody>
                    <a:bodyPr/>
                    <a:lstStyle/>
                    <a:p>
                      <a:endParaRPr lang="en-US"/>
                    </a:p>
                  </a:txBody>
                  <a:tcPr/>
                </a:tc>
                <a:tc>
                  <a:txBody>
                    <a:bodyPr/>
                    <a:lstStyle/>
                    <a:p>
                      <a:pPr algn="ctr">
                        <a:lnSpc>
                          <a:spcPct val="150000"/>
                        </a:lnSpc>
                        <a:spcAft>
                          <a:spcPts val="0"/>
                        </a:spcAft>
                      </a:pPr>
                      <a:r>
                        <a:rPr lang="vi-VN" sz="1400" dirty="0">
                          <a:effectLst/>
                          <a:latin typeface="Times New Roman" panose="02020603050405020304" pitchFamily="18" charset="0"/>
                          <a:ea typeface="Times New Roman" panose="02020603050405020304" pitchFamily="18" charset="0"/>
                        </a:rPr>
                        <a:t>9h15 - 9h30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4A3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Hà Thị Ngọc Lan</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6306362"/>
                  </a:ext>
                </a:extLst>
              </a:tr>
              <a:tr h="422911">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9h45 -10h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4A4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Nguyễn Phương Linh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09417681"/>
                  </a:ext>
                </a:extLst>
              </a:tr>
              <a:tr h="422911">
                <a:tc vMerge="1">
                  <a:txBody>
                    <a:bodyPr/>
                    <a:lstStyle/>
                    <a:p>
                      <a:endParaRPr lang="en-US"/>
                    </a:p>
                  </a:txBody>
                  <a:tcPr/>
                </a:tc>
                <a:tc>
                  <a:txBody>
                    <a:bodyPr/>
                    <a:lstStyle/>
                    <a:p>
                      <a:pPr algn="ctr">
                        <a:lnSpc>
                          <a:spcPct val="150000"/>
                        </a:lnSpc>
                        <a:spcAft>
                          <a:spcPts val="0"/>
                        </a:spcAft>
                      </a:pPr>
                      <a:r>
                        <a:rPr lang="vi-VN" sz="1400" dirty="0">
                          <a:effectLst/>
                          <a:latin typeface="Times New Roman" panose="02020603050405020304" pitchFamily="18" charset="0"/>
                          <a:ea typeface="Times New Roman" panose="02020603050405020304" pitchFamily="18" charset="0"/>
                        </a:rPr>
                        <a:t>10h -10h15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4A5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Dương Thanh Hằng</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57107311"/>
                  </a:ext>
                </a:extLst>
              </a:tr>
              <a:tr h="422911">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10h15- 10h30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5A1</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dirty="0" err="1">
                          <a:solidFill>
                            <a:srgbClr val="000000"/>
                          </a:solidFill>
                          <a:effectLst/>
                          <a:latin typeface="Times New Roman" panose="02020603050405020304" pitchFamily="18" charset="0"/>
                          <a:ea typeface="Times New Roman" panose="02020603050405020304" pitchFamily="18" charset="0"/>
                        </a:rPr>
                        <a:t>Nguyễn</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Thị</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Diệu</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err="1">
                          <a:solidFill>
                            <a:srgbClr val="000000"/>
                          </a:solidFill>
                          <a:effectLst/>
                          <a:latin typeface="Times New Roman" panose="02020603050405020304" pitchFamily="18" charset="0"/>
                          <a:ea typeface="Times New Roman" panose="02020603050405020304" pitchFamily="18" charset="0"/>
                        </a:rPr>
                        <a:t>Thúy</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16021003"/>
                  </a:ext>
                </a:extLst>
              </a:tr>
              <a:tr h="422911">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10h30- 10h45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5A2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400">
                          <a:solidFill>
                            <a:srgbClr val="000000"/>
                          </a:solidFill>
                          <a:effectLst/>
                          <a:latin typeface="Times New Roman" panose="02020603050405020304" pitchFamily="18" charset="0"/>
                          <a:ea typeface="Times New Roman" panose="02020603050405020304" pitchFamily="18" charset="0"/>
                        </a:rPr>
                        <a:t>Lê Thị Út</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3595524"/>
                  </a:ext>
                </a:extLst>
              </a:tr>
              <a:tr h="422911">
                <a:tc rowSpan="3">
                  <a:txBody>
                    <a:bodyPr/>
                    <a:lstStyle/>
                    <a:p>
                      <a:pPr algn="ctr">
                        <a:lnSpc>
                          <a:spcPct val="150000"/>
                        </a:lnSpc>
                        <a:spcAft>
                          <a:spcPts val="0"/>
                        </a:spcAft>
                      </a:pPr>
                      <a:r>
                        <a:rPr lang="vi-VN" sz="1400" b="1" dirty="0">
                          <a:effectLst/>
                          <a:latin typeface="Times New Roman" panose="02020603050405020304" pitchFamily="18" charset="0"/>
                          <a:ea typeface="Times New Roman" panose="02020603050405020304" pitchFamily="18" charset="0"/>
                        </a:rPr>
                        <a:t>Chiều</a:t>
                      </a:r>
                      <a:endParaRPr lang="en-US"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vi-VN" sz="1400" b="1" dirty="0">
                          <a:effectLst/>
                          <a:latin typeface="Times New Roman" panose="02020603050405020304" pitchFamily="18" charset="0"/>
                          <a:ea typeface="Times New Roman" panose="02020603050405020304" pitchFamily="18" charset="0"/>
                        </a:rPr>
                        <a:t>10</a:t>
                      </a:r>
                      <a:r>
                        <a:rPr lang="en-US" sz="1400" b="1" dirty="0">
                          <a:effectLst/>
                          <a:latin typeface="Times New Roman" panose="02020603050405020304" pitchFamily="18" charset="0"/>
                          <a:ea typeface="Times New Roman" panose="02020603050405020304" pitchFamily="18" charset="0"/>
                        </a:rPr>
                        <a:t>/</a:t>
                      </a:r>
                      <a:r>
                        <a:rPr lang="vi-VN" sz="1400" b="1" dirty="0">
                          <a:effectLst/>
                          <a:latin typeface="Times New Roman" panose="02020603050405020304" pitchFamily="18" charset="0"/>
                          <a:ea typeface="Times New Roman" panose="02020603050405020304" pitchFamily="18" charset="0"/>
                        </a:rPr>
                        <a:t>01</a:t>
                      </a:r>
                      <a:r>
                        <a:rPr lang="en-US" sz="1400" b="1" dirty="0">
                          <a:effectLst/>
                          <a:latin typeface="Times New Roman" panose="02020603050405020304" pitchFamily="18" charset="0"/>
                          <a:ea typeface="Times New Roman" panose="02020603050405020304" pitchFamily="18" charset="0"/>
                        </a:rPr>
                        <a:t>/</a:t>
                      </a:r>
                      <a:r>
                        <a:rPr lang="vi-VN" sz="1400" b="1" dirty="0">
                          <a:effectLst/>
                          <a:latin typeface="Times New Roman" panose="02020603050405020304" pitchFamily="18" charset="0"/>
                          <a:ea typeface="Times New Roman" panose="02020603050405020304" pitchFamily="18" charset="0"/>
                        </a:rPr>
                        <a:t>2024</a:t>
                      </a:r>
                      <a:endParaRPr lang="en-US"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n-US" sz="1200" dirty="0">
                          <a:effectLst/>
                          <a:latin typeface="Times New Roman" panose="02020603050405020304" pitchFamily="18" charset="0"/>
                          <a:ea typeface="Times New Roman" panose="02020603050405020304" pitchFamily="18" charset="0"/>
                        </a:rPr>
                        <a:t> </a:t>
                      </a:r>
                    </a:p>
                  </a:txBody>
                  <a:tcPr marL="68580" marR="68580" marT="0" marB="0" anchor="ctr"/>
                </a:tc>
                <a:tc>
                  <a:txBody>
                    <a:bodyPr/>
                    <a:lstStyle/>
                    <a:p>
                      <a:pPr algn="ctr">
                        <a:lnSpc>
                          <a:spcPct val="150000"/>
                        </a:lnSpc>
                        <a:spcAft>
                          <a:spcPts val="0"/>
                        </a:spcAft>
                      </a:pPr>
                      <a:r>
                        <a:rPr lang="en-US" sz="1400" dirty="0">
                          <a:effectLst/>
                          <a:latin typeface="Times New Roman" panose="02020603050405020304" pitchFamily="18" charset="0"/>
                          <a:ea typeface="Times New Roman" panose="02020603050405020304" pitchFamily="18" charset="0"/>
                        </a:rPr>
                        <a:t>14h – </a:t>
                      </a:r>
                      <a:r>
                        <a:rPr lang="vi-VN" sz="1400" dirty="0">
                          <a:effectLst/>
                          <a:latin typeface="Times New Roman" panose="02020603050405020304" pitchFamily="18" charset="0"/>
                          <a:ea typeface="Times New Roman" panose="02020603050405020304" pitchFamily="18" charset="0"/>
                        </a:rPr>
                        <a:t>14h15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381635" algn="l"/>
                        </a:tabLst>
                      </a:pPr>
                      <a:r>
                        <a:rPr lang="vi-VN" sz="1400">
                          <a:effectLst/>
                          <a:latin typeface="Times New Roman" panose="02020603050405020304" pitchFamily="18" charset="0"/>
                          <a:ea typeface="Times New Roman" panose="02020603050405020304" pitchFamily="18" charset="0"/>
                        </a:rPr>
                        <a:t>5A3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381635" algn="l"/>
                        </a:tabLst>
                      </a:pPr>
                      <a:r>
                        <a:rPr lang="vi-VN" sz="1400" dirty="0">
                          <a:effectLst/>
                          <a:latin typeface="Times New Roman" panose="02020603050405020304" pitchFamily="18" charset="0"/>
                          <a:ea typeface="Times New Roman" panose="02020603050405020304" pitchFamily="18" charset="0"/>
                        </a:rPr>
                        <a:t>Phan Thị Nga</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70961492"/>
                  </a:ext>
                </a:extLst>
              </a:tr>
              <a:tr h="422911">
                <a:tc vMerge="1">
                  <a:txBody>
                    <a:bodyPr/>
                    <a:lstStyle/>
                    <a:p>
                      <a:endParaRPr lang="en-US"/>
                    </a:p>
                  </a:txBody>
                  <a:tcPr/>
                </a:tc>
                <a:tc>
                  <a:txBody>
                    <a:bodyPr/>
                    <a:lstStyle/>
                    <a:p>
                      <a:pPr algn="ctr">
                        <a:lnSpc>
                          <a:spcPct val="150000"/>
                        </a:lnSpc>
                        <a:spcAft>
                          <a:spcPts val="0"/>
                        </a:spcAft>
                      </a:pPr>
                      <a:r>
                        <a:rPr lang="vi-VN" sz="1400">
                          <a:effectLst/>
                          <a:latin typeface="Times New Roman" panose="02020603050405020304" pitchFamily="18" charset="0"/>
                          <a:ea typeface="Times New Roman" panose="02020603050405020304" pitchFamily="18" charset="0"/>
                        </a:rPr>
                        <a:t>14h15</a:t>
                      </a:r>
                      <a:r>
                        <a:rPr lang="en-US" sz="1400">
                          <a:effectLst/>
                          <a:latin typeface="Times New Roman" panose="02020603050405020304" pitchFamily="18" charset="0"/>
                          <a:ea typeface="Times New Roman" panose="02020603050405020304" pitchFamily="18" charset="0"/>
                        </a:rPr>
                        <a:t>– </a:t>
                      </a:r>
                      <a:r>
                        <a:rPr lang="vi-VN" sz="1400">
                          <a:effectLst/>
                          <a:latin typeface="Times New Roman" panose="02020603050405020304" pitchFamily="18" charset="0"/>
                          <a:ea typeface="Times New Roman" panose="02020603050405020304" pitchFamily="18" charset="0"/>
                        </a:rPr>
                        <a:t>14h3</a:t>
                      </a:r>
                      <a:r>
                        <a:rPr lang="en-US" sz="1400">
                          <a:effectLst/>
                          <a:latin typeface="Times New Roman" panose="02020603050405020304" pitchFamily="18" charset="0"/>
                          <a:ea typeface="Times New Roman" panose="02020603050405020304" pitchFamily="18" charset="0"/>
                        </a:rPr>
                        <a:t>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381635" algn="l"/>
                        </a:tabLst>
                      </a:pPr>
                      <a:r>
                        <a:rPr lang="vi-VN" sz="1400" dirty="0">
                          <a:effectLst/>
                          <a:latin typeface="Times New Roman" panose="02020603050405020304" pitchFamily="18" charset="0"/>
                          <a:ea typeface="Times New Roman" panose="02020603050405020304" pitchFamily="18" charset="0"/>
                        </a:rPr>
                        <a:t>5A4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381635" algn="l"/>
                        </a:tabLst>
                      </a:pPr>
                      <a:r>
                        <a:rPr lang="vi-VN" sz="1400">
                          <a:effectLst/>
                          <a:latin typeface="Times New Roman" panose="02020603050405020304" pitchFamily="18" charset="0"/>
                          <a:ea typeface="Times New Roman" panose="02020603050405020304" pitchFamily="18" charset="0"/>
                        </a:rPr>
                        <a:t>Nguyễn Thị Hương Lan</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69125705"/>
                  </a:ext>
                </a:extLst>
              </a:tr>
              <a:tr h="422911">
                <a:tc vMerge="1">
                  <a:txBody>
                    <a:bodyPr/>
                    <a:lstStyle/>
                    <a:p>
                      <a:endParaRPr lang="en-US"/>
                    </a:p>
                  </a:txBody>
                  <a:tcPr/>
                </a:tc>
                <a:tc>
                  <a:txBody>
                    <a:bodyPr/>
                    <a:lstStyle/>
                    <a:p>
                      <a:pPr algn="ctr">
                        <a:lnSpc>
                          <a:spcPct val="150000"/>
                        </a:lnSpc>
                        <a:spcAft>
                          <a:spcPts val="0"/>
                        </a:spcAft>
                      </a:pPr>
                      <a:r>
                        <a:rPr lang="en-US" sz="1400">
                          <a:effectLst/>
                          <a:latin typeface="Times New Roman" panose="02020603050405020304" pitchFamily="18" charset="0"/>
                          <a:ea typeface="Times New Roman" panose="02020603050405020304" pitchFamily="18" charset="0"/>
                        </a:rPr>
                        <a:t>14h30 – </a:t>
                      </a:r>
                      <a:r>
                        <a:rPr lang="vi-VN" sz="1400">
                          <a:effectLst/>
                          <a:latin typeface="Times New Roman" panose="02020603050405020304" pitchFamily="18" charset="0"/>
                          <a:ea typeface="Times New Roman" panose="02020603050405020304" pitchFamily="18" charset="0"/>
                        </a:rPr>
                        <a:t>14h45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381635" algn="l"/>
                        </a:tabLst>
                      </a:pPr>
                      <a:r>
                        <a:rPr lang="vi-VN" sz="1400">
                          <a:effectLst/>
                          <a:latin typeface="Times New Roman" panose="02020603050405020304" pitchFamily="18" charset="0"/>
                          <a:ea typeface="Times New Roman" panose="02020603050405020304" pitchFamily="18" charset="0"/>
                        </a:rPr>
                        <a:t>5A5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381635" algn="l"/>
                        </a:tabLst>
                      </a:pPr>
                      <a:r>
                        <a:rPr lang="vi-VN" sz="1400" dirty="0">
                          <a:effectLst/>
                          <a:latin typeface="Times New Roman" panose="02020603050405020304" pitchFamily="18" charset="0"/>
                          <a:ea typeface="Times New Roman" panose="02020603050405020304" pitchFamily="18" charset="0"/>
                        </a:rPr>
                        <a:t>Đào Thị Mai Hương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18250579"/>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70027264"/>
              </p:ext>
            </p:extLst>
          </p:nvPr>
        </p:nvGraphicFramePr>
        <p:xfrm>
          <a:off x="5953120" y="559588"/>
          <a:ext cx="5267329" cy="687705"/>
        </p:xfrm>
        <a:graphic>
          <a:graphicData uri="http://schemas.openxmlformats.org/drawingml/2006/table">
            <a:tbl>
              <a:tblPr firstRow="1" bandRow="1">
                <a:tableStyleId>{5C22544A-7EE6-4342-B048-85BDC9FD1C3A}</a:tableStyleId>
              </a:tblPr>
              <a:tblGrid>
                <a:gridCol w="1134068">
                  <a:extLst>
                    <a:ext uri="{9D8B030D-6E8A-4147-A177-3AD203B41FA5}">
                      <a16:colId xmlns:a16="http://schemas.microsoft.com/office/drawing/2014/main" val="3060473036"/>
                    </a:ext>
                  </a:extLst>
                </a:gridCol>
                <a:gridCol w="1237167">
                  <a:extLst>
                    <a:ext uri="{9D8B030D-6E8A-4147-A177-3AD203B41FA5}">
                      <a16:colId xmlns:a16="http://schemas.microsoft.com/office/drawing/2014/main" val="2539338255"/>
                    </a:ext>
                  </a:extLst>
                </a:gridCol>
                <a:gridCol w="646701">
                  <a:extLst>
                    <a:ext uri="{9D8B030D-6E8A-4147-A177-3AD203B41FA5}">
                      <a16:colId xmlns:a16="http://schemas.microsoft.com/office/drawing/2014/main" val="3535458407"/>
                    </a:ext>
                  </a:extLst>
                </a:gridCol>
                <a:gridCol w="2249393">
                  <a:extLst>
                    <a:ext uri="{9D8B030D-6E8A-4147-A177-3AD203B41FA5}">
                      <a16:colId xmlns:a16="http://schemas.microsoft.com/office/drawing/2014/main" val="2009889642"/>
                    </a:ext>
                  </a:extLst>
                </a:gridCol>
              </a:tblGrid>
              <a:tr h="627703">
                <a:tc>
                  <a:txBody>
                    <a:bodyPr/>
                    <a:lstStyle/>
                    <a:p>
                      <a:pPr algn="ctr">
                        <a:lnSpc>
                          <a:spcPct val="150000"/>
                        </a:lnSpc>
                        <a:spcAft>
                          <a:spcPts val="0"/>
                        </a:spcAft>
                      </a:pPr>
                      <a:r>
                        <a:rPr lang="en-US" sz="1600" b="1" dirty="0" err="1" smtClean="0">
                          <a:effectLst/>
                          <a:latin typeface="Times New Roman" panose="02020603050405020304" pitchFamily="18" charset="0"/>
                          <a:ea typeface="Times New Roman" panose="02020603050405020304" pitchFamily="18" charset="0"/>
                        </a:rPr>
                        <a:t>Ngày</a:t>
                      </a:r>
                      <a:endParaRPr lang="vi-VN" sz="1600" b="1" dirty="0" smtClean="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n-US" sz="1600" b="1" dirty="0" smtClean="0">
                          <a:effectLst/>
                          <a:latin typeface="Times New Roman" panose="02020603050405020304" pitchFamily="18" charset="0"/>
                          <a:ea typeface="Times New Roman" panose="02020603050405020304" pitchFamily="18" charset="0"/>
                        </a:rPr>
                        <a:t>/</a:t>
                      </a:r>
                      <a:r>
                        <a:rPr lang="en-US" sz="1600" b="1" dirty="0" err="1">
                          <a:effectLst/>
                          <a:latin typeface="Times New Roman" panose="02020603050405020304" pitchFamily="18" charset="0"/>
                          <a:ea typeface="Times New Roman" panose="02020603050405020304" pitchFamily="18" charset="0"/>
                        </a:rPr>
                        <a:t>tháng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b="1" dirty="0" err="1">
                          <a:effectLst/>
                          <a:latin typeface="Times New Roman" panose="02020603050405020304" pitchFamily="18" charset="0"/>
                          <a:ea typeface="Times New Roman" panose="02020603050405020304" pitchFamily="18" charset="0"/>
                        </a:rPr>
                        <a:t>Thời</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gian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b="1" dirty="0" err="1">
                          <a:effectLst/>
                          <a:latin typeface="Times New Roman" panose="02020603050405020304" pitchFamily="18" charset="0"/>
                          <a:ea typeface="Times New Roman" panose="02020603050405020304" pitchFamily="18" charset="0"/>
                        </a:rPr>
                        <a:t>Lớp</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600" b="1" dirty="0">
                          <a:effectLst/>
                          <a:latin typeface="Times New Roman" panose="02020603050405020304" pitchFamily="18" charset="0"/>
                          <a:ea typeface="Times New Roman" panose="02020603050405020304" pitchFamily="18" charset="0"/>
                        </a:rPr>
                        <a:t>GVCN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578073059"/>
                  </a:ext>
                </a:extLst>
              </a:tr>
            </a:tbl>
          </a:graphicData>
        </a:graphic>
      </p:graphicFrame>
      <p:sp>
        <p:nvSpPr>
          <p:cNvPr id="6" name="TextBox 5"/>
          <p:cNvSpPr txBox="1"/>
          <p:nvPr/>
        </p:nvSpPr>
        <p:spPr>
          <a:xfrm>
            <a:off x="409576" y="155013"/>
            <a:ext cx="4010024" cy="369332"/>
          </a:xfrm>
          <a:prstGeom prst="rect">
            <a:avLst/>
          </a:prstGeom>
          <a:noFill/>
        </p:spPr>
        <p:txBody>
          <a:bodyPr wrap="square" rtlCol="0">
            <a:spAutoFit/>
          </a:bodyPr>
          <a:lstStyle/>
          <a:p>
            <a:r>
              <a:rPr lang="vi-VN" b="1" dirty="0" smtClean="0">
                <a:solidFill>
                  <a:schemeClr val="accent5">
                    <a:lumMod val="50000"/>
                  </a:schemeClr>
                </a:solidFill>
                <a:latin typeface="+mj-lt"/>
              </a:rPr>
              <a:t>Bảng phân thời gian KSK cụ thể:</a:t>
            </a:r>
            <a:endParaRPr lang="en-US" dirty="0">
              <a:solidFill>
                <a:srgbClr val="FF0000"/>
              </a:solidFill>
            </a:endParaRPr>
          </a:p>
        </p:txBody>
      </p:sp>
    </p:spTree>
    <p:extLst>
      <p:ext uri="{BB962C8B-B14F-4D97-AF65-F5344CB8AC3E}">
        <p14:creationId xmlns:p14="http://schemas.microsoft.com/office/powerpoint/2010/main" val="2904125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TotalTime>
  <Words>369</Words>
  <Application>Microsoft Office PowerPoint</Application>
  <PresentationFormat>Widescreen</PresentationFormat>
  <Paragraphs>128</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Aachen</vt:lpstr>
      <vt:lpstr>Akronism</vt:lpstr>
      <vt:lpstr>Antique</vt:lpstr>
      <vt:lpstr>Arial</vt:lpstr>
      <vt:lpstr>Arrus-Black</vt:lpstr>
      <vt:lpstr>Calibri</vt:lpstr>
      <vt:lpstr>Calibri Light</vt:lpstr>
      <vt:lpstr>Times New Roman</vt:lpstr>
      <vt:lpstr>Office Theme</vt:lpstr>
      <vt:lpstr>PowerPoint Presentation</vt:lpstr>
      <vt:lpstr>PowerPoint Presentation</vt:lpstr>
    </vt:vector>
  </TitlesOfParts>
  <Company>Techsi.vn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Techsi.vn</dc:creator>
  <cp:lastModifiedBy>Techsi.vn</cp:lastModifiedBy>
  <cp:revision>12</cp:revision>
  <dcterms:created xsi:type="dcterms:W3CDTF">2024-01-02T07:39:32Z</dcterms:created>
  <dcterms:modified xsi:type="dcterms:W3CDTF">2024-01-03T01:50:35Z</dcterms:modified>
</cp:coreProperties>
</file>