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9" r:id="rId2"/>
    <p:sldId id="273" r:id="rId3"/>
    <p:sldId id="261" r:id="rId4"/>
    <p:sldId id="263" r:id="rId5"/>
    <p:sldId id="262"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FFF"/>
    <a:srgbClr val="000000"/>
    <a:srgbClr val="F72F98"/>
    <a:srgbClr val="F8526B"/>
    <a:srgbClr val="F7860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59" autoAdjust="0"/>
    <p:restoredTop sz="94660"/>
  </p:normalViewPr>
  <p:slideViewPr>
    <p:cSldViewPr snapToGrid="0">
      <p:cViewPr varScale="1">
        <p:scale>
          <a:sx n="55" d="100"/>
          <a:sy n="55" d="100"/>
        </p:scale>
        <p:origin x="-451"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xmlns="" id="{32BE6A57-6C0B-4A18-A1E6-77ABFCD09133}"/>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Google Shape;28;p3">
            <a:extLst>
              <a:ext uri="{FF2B5EF4-FFF2-40B4-BE49-F238E27FC236}">
                <a16:creationId xmlns:a16="http://schemas.microsoft.com/office/drawing/2014/main" xmlns=""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xmlns=""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217603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xmlns="" val="44758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xmlns="" id="{FECB7549-B6B1-4DE3-B268-C105DB5FD5A3}"/>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xmlns=""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xmlns="" id="{49766EE7-F566-4AFB-A6C3-194958EA4FF6}"/>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xmlns="" id="{E5D0FBA7-FDA5-4564-BA4F-CBB021929C5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xmlns="" id="{76E6E9AF-9A99-495C-8DF7-B3F9DCFDD1CC}"/>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xmlns="" id="{B23D142A-6CDA-4512-B313-CF47EA158C9D}"/>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xmlns=""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xmlns=""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xmlns=""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xmlns=""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xmlns=""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xmlns=""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xmlns=""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xmlns=""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7082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50353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xmlns="" id="{E0B3CC3E-8E44-4CAA-BEA7-A57E477BE8B4}"/>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a:extLst>
              <a:ext uri="{FF2B5EF4-FFF2-40B4-BE49-F238E27FC236}">
                <a16:creationId xmlns:a16="http://schemas.microsoft.com/office/drawing/2014/main" xmlns=""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294984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xmlns=""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2811877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xmlns=""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xmlns=""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84892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220738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bg>
      <p:bgPr>
        <a:solidFill>
          <a:schemeClr val="bg1">
            <a:lumMod val="60000"/>
            <a:lumOff val="4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xmlns=""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342103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xmlns=""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xmlns="" id="{1615A6E5-55AE-4AF3-8171-CF240090A2C9}"/>
              </a:ext>
            </a:extLst>
          </p:cNvPr>
          <p:cNvPicPr>
            <a:picLocks noChangeAspect="1"/>
          </p:cNvPicPr>
          <p:nvPr userDrawn="1"/>
        </p:nvPicPr>
        <p:blipFill>
          <a:blip r:embed="rId2" cstate="print"/>
          <a:stretch>
            <a:fillRect/>
          </a:stretch>
        </p:blipFill>
        <p:spPr>
          <a:xfrm>
            <a:off x="5415966" y="1482254"/>
            <a:ext cx="3929071" cy="3929071"/>
          </a:xfrm>
          <a:prstGeom prst="rect">
            <a:avLst/>
          </a:prstGeom>
        </p:spPr>
      </p:pic>
    </p:spTree>
    <p:extLst>
      <p:ext uri="{BB962C8B-B14F-4D97-AF65-F5344CB8AC3E}">
        <p14:creationId xmlns:p14="http://schemas.microsoft.com/office/powerpoint/2010/main" xmlns="" val="419876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bg>
      <p:bgPr>
        <a:solidFill>
          <a:schemeClr val="dk1"/>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xmlns=""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267437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xmlns="" id="{26AF47D7-F8C3-4710-84DF-FDFCDEF0399D}"/>
              </a:ext>
            </a:extLst>
          </p:cNvPr>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Google Shape;28;p3">
            <a:extLst>
              <a:ext uri="{FF2B5EF4-FFF2-40B4-BE49-F238E27FC236}">
                <a16:creationId xmlns:a16="http://schemas.microsoft.com/office/drawing/2014/main" xmlns=""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xmlns=""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xmlns=""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xmlns=""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xmlns=""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xmlns=""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xmlns=""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42237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tx2">
            <a:lumMod val="90000"/>
          </a:schemeClr>
        </a:solidFill>
        <a:effectLst/>
      </p:bgPr>
    </p:bg>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xmlns=""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xmlns=""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129308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xmlns=""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xmlns="" id="{6410E087-DD10-4329-B726-BAB2B3B44F4D}"/>
              </a:ext>
            </a:extLst>
          </p:cNvPr>
          <p:cNvPicPr>
            <a:picLocks noChangeAspect="1" noChangeArrowheads="1"/>
          </p:cNvPicPr>
          <p:nvPr userDrawn="1"/>
        </p:nvPicPr>
        <p:blipFill>
          <a:blip r:embed="rId2" cstate="print">
            <a:extLst>
              <a:ext uri="{BEBA8EAE-BF5A-486C-A8C5-ECC9F3942E4B}">
                <a14:imgProps xmlns:a14="http://schemas.microsoft.com/office/drawing/2010/main" xmlns="">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Google Shape;28;p3">
            <a:extLst>
              <a:ext uri="{FF2B5EF4-FFF2-40B4-BE49-F238E27FC236}">
                <a16:creationId xmlns:a16="http://schemas.microsoft.com/office/drawing/2014/main" xmlns=""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xmlns=""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xmlns=""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xmlns=""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xmlns=""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xmlns=""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xmlns=""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175099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xmlns=""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xmlns=""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320528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xmlns=""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xmlns=""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xmlns="" id="{0775BC22-8A81-4B68-82BE-E53C9B004DAF}"/>
              </a:ext>
            </a:extLst>
          </p:cNvPr>
          <p:cNvPicPr>
            <a:picLocks noChangeAspect="1" noChangeArrowheads="1"/>
          </p:cNvPicPr>
          <p:nvPr userDrawn="1"/>
        </p:nvPicPr>
        <p:blipFill rotWithShape="1">
          <a:blip r:embed="rId2" cstate="print">
            <a:clrChange>
              <a:clrFrom>
                <a:srgbClr val="FFEA8D"/>
              </a:clrFrom>
              <a:clrTo>
                <a:srgbClr val="FFEA8D">
                  <a:alpha val="0"/>
                </a:srgbClr>
              </a:clrTo>
            </a:clrChange>
            <a:extLst>
              <a:ext uri="{28A0092B-C50C-407E-A947-70E740481C1C}">
                <a14:useLocalDpi xmlns:a14="http://schemas.microsoft.com/office/drawing/2010/main" xmlns=""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xmlns=""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xmlns="" val="16681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xmlns="" val="1118537742"/>
      </p:ext>
    </p:extLst>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66"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8.jpeg"/><Relationship Id="rId5" Type="http://schemas.microsoft.com/office/2007/relationships/hdphoto" Target="../media/hdphoto13.wdp"/><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30.jpeg"/><Relationship Id="rId5" Type="http://schemas.microsoft.com/office/2007/relationships/hdphoto" Target="../media/hdphoto14.wdp"/><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7"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3.jpeg"/><Relationship Id="rId5" Type="http://schemas.microsoft.com/office/2007/relationships/hdphoto" Target="../media/hdphoto16.wdp"/><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microsoft.com/office/2007/relationships/hdphoto" Target="../media/hdphoto5.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png"/><Relationship Id="rId5" Type="http://schemas.microsoft.com/office/2007/relationships/hdphoto" Target="../media/hdphoto6.wdp"/><Relationship Id="rId4" Type="http://schemas.openxmlformats.org/officeDocument/2006/relationships/image" Target="../media/image14.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9.png"/><Relationship Id="rId5" Type="http://schemas.microsoft.com/office/2007/relationships/hdphoto" Target="../media/hdphoto9.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6.jpeg"/><Relationship Id="rId5" Type="http://schemas.microsoft.com/office/2007/relationships/hdphoto" Target="../media/hdphoto12.wdp"/><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F293CC7-4AA3-4263-86BF-82B2BF7B45D0}"/>
              </a:ext>
            </a:extLst>
          </p:cNvPr>
          <p:cNvSpPr txBox="1"/>
          <p:nvPr/>
        </p:nvSpPr>
        <p:spPr>
          <a:xfrm>
            <a:off x="217714" y="0"/>
            <a:ext cx="1834156" cy="923330"/>
          </a:xfrm>
          <a:prstGeom prst="rect">
            <a:avLst/>
          </a:prstGeom>
          <a:noFill/>
        </p:spPr>
        <p:txBody>
          <a:bodyPr wrap="none" rtlCol="0">
            <a:spAutoFit/>
          </a:bodyPr>
          <a:lstStyle/>
          <a:p>
            <a:r>
              <a:rPr lang="vi-VN" sz="5400" dirty="0">
                <a:solidFill>
                  <a:schemeClr val="accent2"/>
                </a:solidFill>
                <a:latin typeface="+mj-lt"/>
              </a:rPr>
              <a:t>BÀI 5</a:t>
            </a:r>
          </a:p>
        </p:txBody>
      </p:sp>
      <p:sp>
        <p:nvSpPr>
          <p:cNvPr id="3" name="TextBox 2">
            <a:extLst>
              <a:ext uri="{FF2B5EF4-FFF2-40B4-BE49-F238E27FC236}">
                <a16:creationId xmlns:a16="http://schemas.microsoft.com/office/drawing/2014/main" xmlns="" id="{2E5910A4-4648-45A7-A1E5-287DDCC00F12}"/>
              </a:ext>
            </a:extLst>
          </p:cNvPr>
          <p:cNvSpPr txBox="1"/>
          <p:nvPr/>
        </p:nvSpPr>
        <p:spPr>
          <a:xfrm>
            <a:off x="58057" y="2046515"/>
            <a:ext cx="4789714" cy="3139321"/>
          </a:xfrm>
          <a:prstGeom prst="rect">
            <a:avLst/>
          </a:prstGeom>
          <a:noFill/>
        </p:spPr>
        <p:txBody>
          <a:bodyPr wrap="square" rtlCol="0">
            <a:spAutoFit/>
          </a:bodyPr>
          <a:lstStyle/>
          <a:p>
            <a:pPr algn="ctr"/>
            <a:r>
              <a:rPr lang="vi-VN" sz="6600" dirty="0">
                <a:solidFill>
                  <a:srgbClr val="002060"/>
                </a:solidFill>
                <a:latin typeface="Times New Roman" pitchFamily="18" charset="0"/>
                <a:cs typeface="Times New Roman" pitchFamily="18" charset="0"/>
              </a:rPr>
              <a:t>QUÝ TRỌNG THỜI GIAN</a:t>
            </a:r>
          </a:p>
        </p:txBody>
      </p:sp>
    </p:spTree>
    <p:extLst>
      <p:ext uri="{BB962C8B-B14F-4D97-AF65-F5344CB8AC3E}">
        <p14:creationId xmlns:p14="http://schemas.microsoft.com/office/powerpoint/2010/main" xmlns="" val="142688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3</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Đưa ra lời khuyên cho bạn</a:t>
            </a:r>
          </a:p>
        </p:txBody>
      </p:sp>
      <p:sp>
        <p:nvSpPr>
          <p:cNvPr id="25" name="Diamond 24">
            <a:extLst>
              <a:ext uri="{FF2B5EF4-FFF2-40B4-BE49-F238E27FC236}">
                <a16:creationId xmlns:a16="http://schemas.microsoft.com/office/drawing/2014/main" xmlns=""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2</a:t>
            </a:r>
          </a:p>
        </p:txBody>
      </p:sp>
      <p:sp>
        <p:nvSpPr>
          <p:cNvPr id="26" name="TextBox 25">
            <a:extLst>
              <a:ext uri="{FF2B5EF4-FFF2-40B4-BE49-F238E27FC236}">
                <a16:creationId xmlns:a16="http://schemas.microsoft.com/office/drawing/2014/main" xmlns=""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latin typeface="Times New Roman" pitchFamily="18" charset="0"/>
                <a:cs typeface="Times New Roman" pitchFamily="18" charset="0"/>
              </a:rPr>
              <a:t>Mai chưa biết nên làm thế nào để không bỏ sót các công việc mẹ giao.</a:t>
            </a:r>
          </a:p>
        </p:txBody>
      </p:sp>
      <p:grpSp>
        <p:nvGrpSpPr>
          <p:cNvPr id="30" name="Group 29">
            <a:extLst>
              <a:ext uri="{FF2B5EF4-FFF2-40B4-BE49-F238E27FC236}">
                <a16:creationId xmlns:a16="http://schemas.microsoft.com/office/drawing/2014/main" xmlns="" id="{CB61F0E4-3B0D-4991-8C07-3278D721A9F7}"/>
              </a:ext>
            </a:extLst>
          </p:cNvPr>
          <p:cNvGrpSpPr/>
          <p:nvPr/>
        </p:nvGrpSpPr>
        <p:grpSpPr>
          <a:xfrm>
            <a:off x="7561943" y="1791240"/>
            <a:ext cx="4337735" cy="2830661"/>
            <a:chOff x="7179542" y="1523035"/>
            <a:chExt cx="4337735" cy="2830661"/>
          </a:xfrm>
        </p:grpSpPr>
        <p:sp>
          <p:nvSpPr>
            <p:cNvPr id="21" name="Speech Bubble: Oval 20">
              <a:extLst>
                <a:ext uri="{FF2B5EF4-FFF2-40B4-BE49-F238E27FC236}">
                  <a16:creationId xmlns:a16="http://schemas.microsoft.com/office/drawing/2014/main" xmlns="" id="{3F5959CC-F16C-448F-BB71-53834670DE95}"/>
                </a:ext>
              </a:extLst>
            </p:cNvPr>
            <p:cNvSpPr/>
            <p:nvPr/>
          </p:nvSpPr>
          <p:spPr>
            <a:xfrm>
              <a:off x="7179542" y="1523035"/>
              <a:ext cx="4337735" cy="2830661"/>
            </a:xfrm>
            <a:prstGeom prst="wedgeEllipseCallout">
              <a:avLst>
                <a:gd name="adj1" fmla="val 11875"/>
                <a:gd name="adj2" fmla="val 75885"/>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latin typeface="Times New Roman" pitchFamily="18" charset="0"/>
                <a:cs typeface="Times New Roman" pitchFamily="18" charset="0"/>
              </a:endParaRPr>
            </a:p>
          </p:txBody>
        </p:sp>
        <p:sp>
          <p:nvSpPr>
            <p:cNvPr id="29" name="Rectangle 28">
              <a:extLst>
                <a:ext uri="{FF2B5EF4-FFF2-40B4-BE49-F238E27FC236}">
                  <a16:creationId xmlns:a16="http://schemas.microsoft.com/office/drawing/2014/main" xmlns="" id="{2DCC7052-6D8E-48E9-9F48-B8F409ADD79B}"/>
                </a:ext>
              </a:extLst>
            </p:cNvPr>
            <p:cNvSpPr/>
            <p:nvPr/>
          </p:nvSpPr>
          <p:spPr>
            <a:xfrm>
              <a:off x="7550867" y="1918783"/>
              <a:ext cx="3605589" cy="2308324"/>
            </a:xfrm>
            <a:prstGeom prst="rect">
              <a:avLst/>
            </a:prstGeom>
          </p:spPr>
          <p:txBody>
            <a:bodyPr wrap="square">
              <a:spAutoFit/>
            </a:bodyPr>
            <a:lstStyle/>
            <a:p>
              <a:pPr algn="ctr"/>
              <a:r>
                <a:rPr lang="vi-VN" sz="2400" dirty="0">
                  <a:solidFill>
                    <a:srgbClr val="FF0000"/>
                  </a:solidFill>
                  <a:latin typeface="Times New Roman" pitchFamily="18" charset="0"/>
                  <a:cs typeface="Times New Roman" pitchFamily="18" charset="0"/>
                </a:rPr>
                <a:t>Cậu cứ tập trung làm lần lượt từng việc một nhé! Chẳng hạn cậu rửa bát xong rồi quét nhà, sau đó gấp quần áo. Vậy là xong ngay thôi!</a:t>
              </a:r>
            </a:p>
          </p:txBody>
        </p:sp>
      </p:grpSp>
      <p:pic>
        <p:nvPicPr>
          <p:cNvPr id="2" name="Picture 1">
            <a:extLst>
              <a:ext uri="{FF2B5EF4-FFF2-40B4-BE49-F238E27FC236}">
                <a16:creationId xmlns:a16="http://schemas.microsoft.com/office/drawing/2014/main" xmlns="" id="{AD63AC11-40BB-4612-9E49-20A411C3A7DF}"/>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161970" y="1731846"/>
            <a:ext cx="7734300" cy="4728014"/>
          </a:xfrm>
          <a:prstGeom prst="rect">
            <a:avLst/>
          </a:prstGeom>
        </p:spPr>
      </p:pic>
      <p:pic>
        <p:nvPicPr>
          <p:cNvPr id="3074" name="Picture 2">
            <a:extLst>
              <a:ext uri="{FF2B5EF4-FFF2-40B4-BE49-F238E27FC236}">
                <a16:creationId xmlns:a16="http://schemas.microsoft.com/office/drawing/2014/main" xmlns="" id="{012DF8ED-A35F-455C-8E15-01CA52522B70}"/>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776492" y="4304099"/>
            <a:ext cx="2415508" cy="24155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046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ppt_x"/>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3</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Đưa ra lời khuyên cho bạn</a:t>
            </a:r>
          </a:p>
        </p:txBody>
      </p:sp>
      <p:sp>
        <p:nvSpPr>
          <p:cNvPr id="25" name="Diamond 24">
            <a:extLst>
              <a:ext uri="{FF2B5EF4-FFF2-40B4-BE49-F238E27FC236}">
                <a16:creationId xmlns:a16="http://schemas.microsoft.com/office/drawing/2014/main" xmlns="" id="{E077F5F8-028A-4818-AE90-D231FE17D0D7}"/>
              </a:ext>
            </a:extLst>
          </p:cNvPr>
          <p:cNvSpPr/>
          <p:nvPr/>
        </p:nvSpPr>
        <p:spPr>
          <a:xfrm>
            <a:off x="3671249" y="1085307"/>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2</a:t>
            </a:r>
          </a:p>
        </p:txBody>
      </p:sp>
      <p:sp>
        <p:nvSpPr>
          <p:cNvPr id="26" name="TextBox 25">
            <a:extLst>
              <a:ext uri="{FF2B5EF4-FFF2-40B4-BE49-F238E27FC236}">
                <a16:creationId xmlns:a16="http://schemas.microsoft.com/office/drawing/2014/main" xmlns="" id="{F744251C-2490-4101-A275-7207D033D7D0}"/>
              </a:ext>
            </a:extLst>
          </p:cNvPr>
          <p:cNvSpPr txBox="1"/>
          <p:nvPr/>
        </p:nvSpPr>
        <p:spPr>
          <a:xfrm>
            <a:off x="4135074" y="1079754"/>
            <a:ext cx="7522392" cy="954107"/>
          </a:xfrm>
          <a:prstGeom prst="rect">
            <a:avLst/>
          </a:prstGeom>
          <a:noFill/>
        </p:spPr>
        <p:txBody>
          <a:bodyPr wrap="square" rtlCol="0">
            <a:spAutoFit/>
          </a:bodyPr>
          <a:lstStyle/>
          <a:p>
            <a:r>
              <a:rPr lang="vi-VN" sz="2800" dirty="0">
                <a:solidFill>
                  <a:schemeClr val="bg2"/>
                </a:solidFill>
                <a:latin typeface="Times New Roman" pitchFamily="18" charset="0"/>
                <a:cs typeface="Times New Roman" pitchFamily="18" charset="0"/>
              </a:rPr>
              <a:t>Cuối tuần, Chiến chỉ chơi điện tử mà không dành thời gian giúp đỡ bố mẹ làm việc nhà.</a:t>
            </a:r>
          </a:p>
        </p:txBody>
      </p:sp>
      <p:grpSp>
        <p:nvGrpSpPr>
          <p:cNvPr id="30" name="Group 29">
            <a:extLst>
              <a:ext uri="{FF2B5EF4-FFF2-40B4-BE49-F238E27FC236}">
                <a16:creationId xmlns:a16="http://schemas.microsoft.com/office/drawing/2014/main" xmlns="" id="{CB61F0E4-3B0D-4991-8C07-3278D721A9F7}"/>
              </a:ext>
            </a:extLst>
          </p:cNvPr>
          <p:cNvGrpSpPr/>
          <p:nvPr/>
        </p:nvGrpSpPr>
        <p:grpSpPr>
          <a:xfrm>
            <a:off x="409503" y="1818704"/>
            <a:ext cx="4337735" cy="2830661"/>
            <a:chOff x="7179542" y="1523035"/>
            <a:chExt cx="4337735" cy="2830661"/>
          </a:xfrm>
        </p:grpSpPr>
        <p:sp>
          <p:nvSpPr>
            <p:cNvPr id="21" name="Speech Bubble: Oval 20">
              <a:extLst>
                <a:ext uri="{FF2B5EF4-FFF2-40B4-BE49-F238E27FC236}">
                  <a16:creationId xmlns:a16="http://schemas.microsoft.com/office/drawing/2014/main" xmlns="" id="{3F5959CC-F16C-448F-BB71-53834670DE95}"/>
                </a:ext>
              </a:extLst>
            </p:cNvPr>
            <p:cNvSpPr/>
            <p:nvPr/>
          </p:nvSpPr>
          <p:spPr>
            <a:xfrm>
              <a:off x="7179542" y="1523035"/>
              <a:ext cx="4337735" cy="2830661"/>
            </a:xfrm>
            <a:prstGeom prst="wedgeEllipseCallout">
              <a:avLst>
                <a:gd name="adj1" fmla="val 36970"/>
                <a:gd name="adj2" fmla="val 66143"/>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latin typeface="Times New Roman" pitchFamily="18" charset="0"/>
                <a:cs typeface="Times New Roman" pitchFamily="18" charset="0"/>
              </a:endParaRPr>
            </a:p>
          </p:txBody>
        </p:sp>
        <p:sp>
          <p:nvSpPr>
            <p:cNvPr id="29" name="Rectangle 28">
              <a:extLst>
                <a:ext uri="{FF2B5EF4-FFF2-40B4-BE49-F238E27FC236}">
                  <a16:creationId xmlns:a16="http://schemas.microsoft.com/office/drawing/2014/main" xmlns="" id="{2DCC7052-6D8E-48E9-9F48-B8F409ADD79B}"/>
                </a:ext>
              </a:extLst>
            </p:cNvPr>
            <p:cNvSpPr/>
            <p:nvPr/>
          </p:nvSpPr>
          <p:spPr>
            <a:xfrm>
              <a:off x="7499135" y="1831699"/>
              <a:ext cx="3657321" cy="2308324"/>
            </a:xfrm>
            <a:prstGeom prst="rect">
              <a:avLst/>
            </a:prstGeom>
          </p:spPr>
          <p:txBody>
            <a:bodyPr wrap="square">
              <a:spAutoFit/>
            </a:bodyPr>
            <a:lstStyle/>
            <a:p>
              <a:pPr algn="ctr"/>
              <a:r>
                <a:rPr lang="vi-VN" sz="2400" dirty="0">
                  <a:solidFill>
                    <a:srgbClr val="FF0000"/>
                  </a:solidFill>
                  <a:latin typeface="Times New Roman" pitchFamily="18" charset="0"/>
                  <a:cs typeface="Times New Roman" pitchFamily="18" charset="0"/>
                </a:rPr>
                <a:t>Cậu hãy dành ra chút thời gian giúp đỡ bố mẹ nhé! Bố mẹ đi làm cả ngày vất vả rồi. Rồi sau đó cậu chơi điện tử lúc nào cũng được mà!</a:t>
              </a:r>
            </a:p>
          </p:txBody>
        </p:sp>
      </p:grpSp>
      <p:pic>
        <p:nvPicPr>
          <p:cNvPr id="8" name="Picture 7">
            <a:extLst>
              <a:ext uri="{FF2B5EF4-FFF2-40B4-BE49-F238E27FC236}">
                <a16:creationId xmlns:a16="http://schemas.microsoft.com/office/drawing/2014/main" xmlns="" id="{ADF9D5B3-D703-4BD2-8C60-CF14AD848C41}"/>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rcRect l="11457" r="11761"/>
          <a:stretch/>
        </p:blipFill>
        <p:spPr>
          <a:xfrm>
            <a:off x="5420772" y="2242511"/>
            <a:ext cx="6042132" cy="3873411"/>
          </a:xfrm>
          <a:prstGeom prst="rect">
            <a:avLst/>
          </a:prstGeom>
        </p:spPr>
      </p:pic>
      <p:pic>
        <p:nvPicPr>
          <p:cNvPr id="4098" name="Picture 2">
            <a:extLst>
              <a:ext uri="{FF2B5EF4-FFF2-40B4-BE49-F238E27FC236}">
                <a16:creationId xmlns:a16="http://schemas.microsoft.com/office/drawing/2014/main" xmlns="" id="{6BFD432F-E89C-45D2-A907-8B5B1431DE43}"/>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418911" y="3972473"/>
            <a:ext cx="2573648" cy="25736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92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28A1BE0-E469-4869-8417-DE9B9EC6F2B4}"/>
              </a:ext>
            </a:extLst>
          </p:cNvPr>
          <p:cNvGrpSpPr/>
          <p:nvPr/>
        </p:nvGrpSpPr>
        <p:grpSpPr>
          <a:xfrm>
            <a:off x="537988" y="406680"/>
            <a:ext cx="2780653" cy="1274454"/>
            <a:chOff x="479771" y="4186500"/>
            <a:chExt cx="2780653" cy="1274454"/>
          </a:xfrm>
        </p:grpSpPr>
        <p:pic>
          <p:nvPicPr>
            <p:cNvPr id="3" name="Picture 2">
              <a:extLst>
                <a:ext uri="{FF2B5EF4-FFF2-40B4-BE49-F238E27FC236}">
                  <a16:creationId xmlns:a16="http://schemas.microsoft.com/office/drawing/2014/main" xmlns="" id="{8A137115-0E6C-4EB8-9AFF-E91DFB9C91F7}"/>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xmlns="" id="{99733AAB-E5E3-46A1-9F4E-0452DF37F2DF}"/>
                </a:ext>
              </a:extLst>
            </p:cNvPr>
            <p:cNvSpPr txBox="1"/>
            <p:nvPr/>
          </p:nvSpPr>
          <p:spPr>
            <a:xfrm>
              <a:off x="1148949" y="4550361"/>
              <a:ext cx="2111475" cy="523220"/>
            </a:xfrm>
            <a:prstGeom prst="rect">
              <a:avLst/>
            </a:prstGeom>
            <a:noFill/>
          </p:spPr>
          <p:txBody>
            <a:bodyPr wrap="none" rtlCol="0">
              <a:spAutoFit/>
            </a:bodyPr>
            <a:lstStyle/>
            <a:p>
              <a:r>
                <a:rPr lang="vi-VN" sz="2800" b="1" dirty="0">
                  <a:solidFill>
                    <a:schemeClr val="accent2"/>
                  </a:solidFill>
                  <a:latin typeface="Times New Roman" pitchFamily="18" charset="0"/>
                  <a:cs typeface="Times New Roman" pitchFamily="18" charset="0"/>
                </a:rPr>
                <a:t>VẬN DỤNG</a:t>
              </a:r>
            </a:p>
          </p:txBody>
        </p:sp>
      </p:grpSp>
      <p:sp>
        <p:nvSpPr>
          <p:cNvPr id="5" name="TextBox 4">
            <a:extLst>
              <a:ext uri="{FF2B5EF4-FFF2-40B4-BE49-F238E27FC236}">
                <a16:creationId xmlns:a16="http://schemas.microsoft.com/office/drawing/2014/main" xmlns="" id="{28201941-DBEA-4CE6-89D9-5B45349DBF3A}"/>
              </a:ext>
            </a:extLst>
          </p:cNvPr>
          <p:cNvSpPr txBox="1"/>
          <p:nvPr/>
        </p:nvSpPr>
        <p:spPr>
          <a:xfrm>
            <a:off x="3215412" y="508931"/>
            <a:ext cx="8438600" cy="1569660"/>
          </a:xfrm>
          <a:prstGeom prst="rect">
            <a:avLst/>
          </a:prstGeom>
          <a:noFill/>
        </p:spPr>
        <p:txBody>
          <a:bodyPr wrap="square" rtlCol="0">
            <a:spAutoFit/>
          </a:bodyPr>
          <a:lstStyle/>
          <a:p>
            <a:pPr marL="285750" indent="-285750">
              <a:buClr>
                <a:srgbClr val="F72F98"/>
              </a:buClr>
              <a:buFont typeface="Arial" panose="020B0604020202020204" pitchFamily="34" charset="0"/>
              <a:buChar char="•"/>
            </a:pPr>
            <a:r>
              <a:rPr lang="vi-VN" sz="2400" dirty="0">
                <a:solidFill>
                  <a:srgbClr val="000000"/>
                </a:solidFill>
                <a:latin typeface="Times New Roman" pitchFamily="18" charset="0"/>
                <a:cs typeface="Times New Roman" pitchFamily="18" charset="0"/>
              </a:rPr>
              <a:t>Chia sẻ về những việc em đã và sẽ làm để sử dụng thời gian hợp lí.</a:t>
            </a:r>
          </a:p>
          <a:p>
            <a:pPr marL="285750" indent="-285750">
              <a:buClr>
                <a:srgbClr val="F72F98"/>
              </a:buClr>
              <a:buFont typeface="Arial" panose="020B0604020202020204" pitchFamily="34" charset="0"/>
              <a:buChar char="•"/>
            </a:pPr>
            <a:r>
              <a:rPr lang="vi-VN" sz="2400" dirty="0">
                <a:solidFill>
                  <a:srgbClr val="000000"/>
                </a:solidFill>
                <a:latin typeface="Times New Roman" pitchFamily="18" charset="0"/>
                <a:cs typeface="Times New Roman" pitchFamily="18" charset="0"/>
              </a:rPr>
              <a:t>Lập và thực hiện thời gian biểu cho hoạt động trong một tuần theo mẫu sau:</a:t>
            </a:r>
          </a:p>
        </p:txBody>
      </p:sp>
      <p:pic>
        <p:nvPicPr>
          <p:cNvPr id="6" name="Picture 5">
            <a:extLst>
              <a:ext uri="{FF2B5EF4-FFF2-40B4-BE49-F238E27FC236}">
                <a16:creationId xmlns:a16="http://schemas.microsoft.com/office/drawing/2014/main" xmlns="" id="{43D53566-7C6B-40D9-8F3F-665E2FA3CC85}"/>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3308679" y="2078591"/>
            <a:ext cx="8252066" cy="2467685"/>
          </a:xfrm>
          <a:prstGeom prst="rect">
            <a:avLst/>
          </a:prstGeom>
        </p:spPr>
      </p:pic>
      <p:pic>
        <p:nvPicPr>
          <p:cNvPr id="5122" name="Picture 2">
            <a:extLst>
              <a:ext uri="{FF2B5EF4-FFF2-40B4-BE49-F238E27FC236}">
                <a16:creationId xmlns:a16="http://schemas.microsoft.com/office/drawing/2014/main" xmlns="" id="{FC4BBC8F-B49D-48DC-9079-C25A6272869F}"/>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976485" y="4546276"/>
            <a:ext cx="5362575" cy="18859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a:extLst>
              <a:ext uri="{FF2B5EF4-FFF2-40B4-BE49-F238E27FC236}">
                <a16:creationId xmlns:a16="http://schemas.microsoft.com/office/drawing/2014/main" xmlns="" id="{C4CA9653-86EB-4AA5-B344-C3694FC10DF7}"/>
              </a:ext>
            </a:extLst>
          </p:cNvPr>
          <p:cNvGrpSpPr/>
          <p:nvPr/>
        </p:nvGrpSpPr>
        <p:grpSpPr>
          <a:xfrm>
            <a:off x="427353" y="2470994"/>
            <a:ext cx="5154201" cy="3865651"/>
            <a:chOff x="427353" y="2470994"/>
            <a:chExt cx="5154201" cy="3865651"/>
          </a:xfrm>
        </p:grpSpPr>
        <p:pic>
          <p:nvPicPr>
            <p:cNvPr id="5124" name="Picture 4" descr="Mẫu thời khóa biểu cho học sinh đẹp nhất">
              <a:extLst>
                <a:ext uri="{FF2B5EF4-FFF2-40B4-BE49-F238E27FC236}">
                  <a16:creationId xmlns:a16="http://schemas.microsoft.com/office/drawing/2014/main" xmlns="" id="{682AD726-8E98-4F61-8AFC-E3D87AC9882B}"/>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987717">
              <a:off x="427353" y="2470994"/>
              <a:ext cx="5154201" cy="386565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E446A296-1742-46FF-BCA5-AAEF68840145}"/>
                </a:ext>
              </a:extLst>
            </p:cNvPr>
            <p:cNvSpPr/>
            <p:nvPr/>
          </p:nvSpPr>
          <p:spPr>
            <a:xfrm rot="20914428">
              <a:off x="1496577" y="2561587"/>
              <a:ext cx="2559469" cy="477975"/>
            </a:xfrm>
            <a:prstGeom prst="rect">
              <a:avLst/>
            </a:prstGeom>
            <a:solidFill>
              <a:srgbClr val="B4EFFF"/>
            </a:solidFill>
            <a:ln>
              <a:solidFill>
                <a:srgbClr val="B4E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xmlns="" id="{D184A708-FDDF-44B3-9D1D-27129B274B5D}"/>
                </a:ext>
              </a:extLst>
            </p:cNvPr>
            <p:cNvSpPr txBox="1"/>
            <p:nvPr/>
          </p:nvSpPr>
          <p:spPr>
            <a:xfrm rot="20953649">
              <a:off x="1142436" y="2600933"/>
              <a:ext cx="3114955" cy="523220"/>
            </a:xfrm>
            <a:prstGeom prst="rect">
              <a:avLst/>
            </a:prstGeom>
            <a:noFill/>
          </p:spPr>
          <p:txBody>
            <a:bodyPr wrap="none" rtlCol="0">
              <a:spAutoFit/>
            </a:bodyPr>
            <a:lstStyle/>
            <a:p>
              <a:r>
                <a:rPr lang="vi-VN" sz="2800" b="1">
                  <a:ln>
                    <a:solidFill>
                      <a:srgbClr val="0070C0"/>
                    </a:solidFill>
                  </a:ln>
                  <a:solidFill>
                    <a:schemeClr val="accent2"/>
                  </a:solidFill>
                  <a:latin typeface="Times New Roman" pitchFamily="18" charset="0"/>
                  <a:cs typeface="Times New Roman" pitchFamily="18" charset="0"/>
                </a:rPr>
                <a:t>THỜI GIAN BIỂU</a:t>
              </a:r>
              <a:endParaRPr lang="vi-VN" sz="2800" b="1" dirty="0">
                <a:ln>
                  <a:solidFill>
                    <a:srgbClr val="0070C0"/>
                  </a:solidFill>
                </a:ln>
                <a:solidFill>
                  <a:schemeClr val="accent2"/>
                </a:solidFill>
                <a:latin typeface="Times New Roman" pitchFamily="18" charset="0"/>
                <a:cs typeface="Times New Roman" pitchFamily="18" charset="0"/>
              </a:endParaRPr>
            </a:p>
          </p:txBody>
        </p:sp>
      </p:grpSp>
    </p:spTree>
    <p:extLst>
      <p:ext uri="{BB962C8B-B14F-4D97-AF65-F5344CB8AC3E}">
        <p14:creationId xmlns:p14="http://schemas.microsoft.com/office/powerpoint/2010/main" xmlns=""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1BD35EA-6052-4071-8464-AA0C672497FF}"/>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2815771" y="2220685"/>
            <a:ext cx="9013372" cy="3496411"/>
          </a:xfrm>
          <a:prstGeom prst="rect">
            <a:avLst/>
          </a:prstGeom>
        </p:spPr>
      </p:pic>
      <p:pic>
        <p:nvPicPr>
          <p:cNvPr id="4" name="Picture 2" descr="Cute children playing at pencil house Premium Vector">
            <a:extLst>
              <a:ext uri="{FF2B5EF4-FFF2-40B4-BE49-F238E27FC236}">
                <a16:creationId xmlns:a16="http://schemas.microsoft.com/office/drawing/2014/main" xmlns="" id="{22EA5111-4BB0-451D-B093-72EC1A40CB0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016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781" y="872836"/>
            <a:ext cx="10557163" cy="5293757"/>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YÊU CẦU CẦN ĐẠT:	</a:t>
            </a:r>
            <a:endParaRPr lang="vi-VN" sz="3200" dirty="0" smtClean="0">
              <a:latin typeface="Times New Roman" pitchFamily="18" charset="0"/>
              <a:cs typeface="Times New Roman" pitchFamily="18" charset="0"/>
            </a:endParaRPr>
          </a:p>
          <a:p>
            <a:r>
              <a:rPr lang="en-US" sz="3200" b="1" i="1" dirty="0" smtClean="0">
                <a:latin typeface="Times New Roman" pitchFamily="18" charset="0"/>
                <a:cs typeface="Times New Roman" pitchFamily="18" charset="0"/>
              </a:rPr>
              <a:t>1. </a:t>
            </a:r>
            <a:r>
              <a:rPr lang="en-US" sz="3200" b="1" i="1" dirty="0" err="1" smtClean="0">
                <a:latin typeface="Times New Roman" pitchFamily="18" charset="0"/>
                <a:cs typeface="Times New Roman" pitchFamily="18" charset="0"/>
              </a:rPr>
              <a:t>Học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sinh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thực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hiện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được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các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việc</a:t>
            </a:r>
            <a:r>
              <a:rPr lang="en-US" sz="3200" b="1" i="1" dirty="0" smtClean="0">
                <a:latin typeface="Times New Roman" pitchFamily="18" charset="0"/>
                <a:cs typeface="Times New Roman" pitchFamily="18" charset="0"/>
              </a:rPr>
              <a:t>:	</a:t>
            </a:r>
            <a:endParaRPr lang="vi-VN"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 - Nêu được một số biểu hiện của chăm chỉ học tập.</a:t>
            </a:r>
          </a:p>
          <a:p>
            <a:r>
              <a:rPr lang="vi-VN" sz="3200" dirty="0" smtClean="0">
                <a:latin typeface="Times New Roman" pitchFamily="18" charset="0"/>
                <a:cs typeface="Times New Roman" pitchFamily="18" charset="0"/>
              </a:rPr>
              <a:t>- Biết được lợi ích của việc chăm chỉ học tập</a:t>
            </a:r>
          </a:p>
          <a:p>
            <a:r>
              <a:rPr lang="vi-VN" sz="3200" dirty="0" smtClean="0">
                <a:latin typeface="Times New Roman" pitchFamily="18" charset="0"/>
                <a:cs typeface="Times New Roman" pitchFamily="18" charset="0"/>
              </a:rPr>
              <a:t>- Biết được chăm chỉ học tập là nhiệm vụ của học sinh.</a:t>
            </a:r>
          </a:p>
          <a:p>
            <a:r>
              <a:rPr lang="en-US" sz="3200" b="1" i="1" dirty="0" smtClean="0">
                <a:latin typeface="Times New Roman" pitchFamily="18" charset="0"/>
                <a:cs typeface="Times New Roman" pitchFamily="18" charset="0"/>
              </a:rPr>
              <a:t>2. </a:t>
            </a:r>
            <a:r>
              <a:rPr lang="en-US" sz="3200" b="1" i="1" dirty="0" err="1" smtClean="0">
                <a:latin typeface="Times New Roman" pitchFamily="18" charset="0"/>
                <a:cs typeface="Times New Roman" pitchFamily="18" charset="0"/>
              </a:rPr>
              <a:t>Học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sinh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vận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dụng</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được</a:t>
            </a:r>
            <a:r>
              <a:rPr lang="en-US" sz="3200" b="1" i="1" dirty="0" smtClean="0">
                <a:latin typeface="Times New Roman" pitchFamily="18" charset="0"/>
                <a:cs typeface="Times New Roman" pitchFamily="18" charset="0"/>
              </a:rPr>
              <a:t>:</a:t>
            </a:r>
            <a:endParaRPr lang="vi-VN"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 Sử dụng hơp ly thời gian, sắp xếp thời gian hợp lý</a:t>
            </a:r>
          </a:p>
          <a:p>
            <a:r>
              <a:rPr lang="en-US" sz="3200" b="1" dirty="0" smtClean="0">
                <a:latin typeface="Times New Roman" pitchFamily="18" charset="0"/>
                <a:cs typeface="Times New Roman" pitchFamily="18" charset="0"/>
              </a:rPr>
              <a:t>3. </a:t>
            </a:r>
            <a:r>
              <a:rPr lang="en-US" sz="3200" b="1" i="1" dirty="0" err="1" smtClean="0">
                <a:latin typeface="Times New Roman" pitchFamily="18" charset="0"/>
                <a:cs typeface="Times New Roman" pitchFamily="18" charset="0"/>
              </a:rPr>
              <a:t>Học</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sinh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hình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thành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được</a:t>
            </a:r>
            <a:r>
              <a:rPr lang="en-US" sz="3200" b="1" i="1" dirty="0" smtClean="0">
                <a:latin typeface="Times New Roman" pitchFamily="18" charset="0"/>
                <a:cs typeface="Times New Roman" pitchFamily="18" charset="0"/>
              </a:rPr>
              <a:t>:	</a:t>
            </a:r>
            <a:endParaRPr lang="vi-VN" sz="3200" dirty="0" smtClean="0">
              <a:latin typeface="Times New Roman" pitchFamily="18" charset="0"/>
              <a:cs typeface="Times New Roman" pitchFamily="18" charset="0"/>
            </a:endParaRPr>
          </a:p>
          <a:p>
            <a:r>
              <a:rPr lang="vi-VN" sz="3200" dirty="0" smtClean="0">
                <a:latin typeface="Times New Roman" pitchFamily="18" charset="0"/>
                <a:cs typeface="Times New Roman" pitchFamily="18" charset="0"/>
              </a:rPr>
              <a:t>- Rèn năng lực phát triển bản thân, điều chỉnh hành vi.</a:t>
            </a:r>
          </a:p>
          <a:p>
            <a:r>
              <a:rPr lang="vi-VN" sz="3200" dirty="0" smtClean="0">
                <a:latin typeface="Times New Roman" pitchFamily="18" charset="0"/>
                <a:cs typeface="Times New Roman" pitchFamily="18" charset="0"/>
              </a:rPr>
              <a:t>- Hình thành phẩm chất chăm chỉ, trách nhiệm.</a:t>
            </a: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F5426C-63D0-420F-8E78-CEB3752A8C7F}"/>
              </a:ext>
            </a:extLst>
          </p:cNvPr>
          <p:cNvPicPr>
            <a:picLocks noChangeAspect="1"/>
          </p:cNvPicPr>
          <p:nvPr/>
        </p:nvPicPr>
        <p:blipFill>
          <a:blip r:embed="rId2" cstate="print">
            <a:clrChange>
              <a:clrFrom>
                <a:srgbClr val="FFFAC8"/>
              </a:clrFrom>
              <a:clrTo>
                <a:srgbClr val="FFFAC8">
                  <a:alpha val="0"/>
                </a:srgbClr>
              </a:clrTo>
            </a:clrChange>
            <a:extLst>
              <a:ext uri="{BEBA8EAE-BF5A-486C-A8C5-ECC9F3942E4B}">
                <a14:imgProps xmlns:a14="http://schemas.microsoft.com/office/drawing/2010/main" xmlns="">
                  <a14:imgLayer r:embed="rId3">
                    <a14:imgEffect>
                      <a14:backgroundRemoval t="5088" b="99779" l="2000" r="97625">
                        <a14:foregroundMark x1="40500" y1="38496" x2="38375" y2="63496"/>
                        <a14:foregroundMark x1="38375" y1="63496" x2="33750" y2="75442"/>
                        <a14:foregroundMark x1="11125" y1="23009" x2="13500" y2="33407"/>
                        <a14:foregroundMark x1="13500" y1="33407" x2="12125" y2="87832"/>
                        <a14:foregroundMark x1="10000" y1="49558" x2="8375" y2="61062"/>
                        <a14:foregroundMark x1="8375" y1="61062" x2="10250" y2="63938"/>
                        <a14:foregroundMark x1="18375" y1="50221" x2="24750" y2="51106"/>
                        <a14:foregroundMark x1="24750" y1="51106" x2="25000" y2="50885"/>
                        <a14:foregroundMark x1="9375" y1="39381" x2="9375" y2="39381"/>
                        <a14:foregroundMark x1="12000" y1="94027" x2="12000" y2="94027"/>
                        <a14:foregroundMark x1="6125" y1="89602" x2="33000" y2="86726"/>
                        <a14:foregroundMark x1="33000" y1="86726" x2="69750" y2="90929"/>
                        <a14:foregroundMark x1="69750" y1="90929" x2="87125" y2="88274"/>
                        <a14:foregroundMark x1="87125" y1="88274" x2="97625" y2="91150"/>
                        <a14:foregroundMark x1="97625" y1="91150" x2="4250" y2="91593"/>
                        <a14:foregroundMark x1="4000" y1="86283" x2="9750" y2="90487"/>
                        <a14:foregroundMark x1="9750" y1="90487" x2="6250" y2="81195"/>
                        <a14:foregroundMark x1="6250" y1="81195" x2="2500" y2="93142"/>
                        <a14:foregroundMark x1="2500" y1="93142" x2="2000" y2="99779"/>
                        <a14:foregroundMark x1="54875" y1="36062" x2="56500" y2="66593"/>
                        <a14:foregroundMark x1="55000" y1="5088" x2="55000" y2="12389"/>
                        <a14:foregroundMark x1="54875" y1="10841" x2="54625" y2="16593"/>
                        <a14:foregroundMark x1="50375" y1="25664" x2="50500" y2="36504"/>
                        <a14:foregroundMark x1="60125" y1="17699" x2="62250" y2="39602"/>
                        <a14:foregroundMark x1="53875" y1="77212" x2="53500" y2="86947"/>
                        <a14:foregroundMark x1="60875" y1="74115" x2="62375" y2="81416"/>
                        <a14:foregroundMark x1="70750" y1="41372" x2="72125" y2="51991"/>
                        <a14:foregroundMark x1="93625" y1="27434" x2="90750" y2="41150"/>
                        <a14:foregroundMark x1="90750" y1="41150" x2="88375" y2="46239"/>
                        <a14:foregroundMark x1="88375" y1="44469" x2="85125" y2="50664"/>
                        <a14:foregroundMark x1="69375" y1="42699" x2="69375" y2="42699"/>
                        <a14:foregroundMark x1="79500" y1="29646" x2="77250" y2="39602"/>
                        <a14:foregroundMark x1="90500" y1="58850" x2="90500" y2="58850"/>
                        <a14:foregroundMark x1="86250" y1="71239" x2="86250" y2="71239"/>
                        <a14:foregroundMark x1="79500" y1="76327" x2="79500" y2="76327"/>
                        <a14:foregroundMark x1="91375" y1="29646" x2="91375" y2="29646"/>
                        <a14:foregroundMark x1="89625" y1="29425" x2="89250" y2="35177"/>
                        <a14:foregroundMark x1="26000" y1="43363" x2="26375" y2="46018"/>
                        <a14:foregroundMark x1="17625" y1="35398" x2="17625" y2="35398"/>
                        <a14:foregroundMark x1="14625" y1="23673" x2="14625" y2="23673"/>
                        <a14:foregroundMark x1="37875" y1="35177" x2="37875" y2="35177"/>
                        <a14:foregroundMark x1="33750" y1="48230" x2="33750" y2="48230"/>
                        <a14:foregroundMark x1="37875" y1="47788" x2="37875" y2="47788"/>
                        <a14:foregroundMark x1="42000" y1="47788" x2="42000" y2="47788"/>
                        <a14:foregroundMark x1="43875" y1="52876" x2="43875" y2="52876"/>
                        <a14:foregroundMark x1="29875" y1="51549" x2="29875" y2="51549"/>
                        <a14:foregroundMark x1="40125" y1="78097" x2="40125" y2="78097"/>
                      </a14:backgroundRemoval>
                    </a14:imgEffect>
                    <a14:imgEffect>
                      <a14:sharpenSoften amount="25000"/>
                    </a14:imgEffect>
                    <a14:imgEffect>
                      <a14:saturation sat="200000"/>
                    </a14:imgEffect>
                  </a14:imgLayer>
                </a14:imgProps>
              </a:ext>
            </a:extLst>
          </a:blip>
          <a:stretch>
            <a:fillRect/>
          </a:stretch>
        </p:blipFill>
        <p:spPr>
          <a:xfrm>
            <a:off x="303249" y="2253074"/>
            <a:ext cx="6985446" cy="3856429"/>
          </a:xfrm>
          <a:prstGeom prst="rect">
            <a:avLst/>
          </a:prstGeom>
        </p:spPr>
      </p:pic>
      <p:grpSp>
        <p:nvGrpSpPr>
          <p:cNvPr id="8" name="Group 7">
            <a:extLst>
              <a:ext uri="{FF2B5EF4-FFF2-40B4-BE49-F238E27FC236}">
                <a16:creationId xmlns:a16="http://schemas.microsoft.com/office/drawing/2014/main" xmlns="" id="{C89C4AD2-46DF-4322-9806-A3ACA214062A}"/>
              </a:ext>
            </a:extLst>
          </p:cNvPr>
          <p:cNvGrpSpPr/>
          <p:nvPr/>
        </p:nvGrpSpPr>
        <p:grpSpPr>
          <a:xfrm>
            <a:off x="500062" y="381715"/>
            <a:ext cx="3321100" cy="975278"/>
            <a:chOff x="500062" y="381715"/>
            <a:chExt cx="3321100" cy="975278"/>
          </a:xfrm>
        </p:grpSpPr>
        <p:pic>
          <p:nvPicPr>
            <p:cNvPr id="9" name="Picture 8">
              <a:extLst>
                <a:ext uri="{FF2B5EF4-FFF2-40B4-BE49-F238E27FC236}">
                  <a16:creationId xmlns:a16="http://schemas.microsoft.com/office/drawing/2014/main" xmlns="" id="{7B184F5B-7CAC-4B80-B156-8C694C9E3AB4}"/>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xmlns="" id="{E9414956-4A62-4264-A537-DD96800310E3}"/>
                </a:ext>
              </a:extLst>
            </p:cNvPr>
            <p:cNvSpPr txBox="1"/>
            <p:nvPr/>
          </p:nvSpPr>
          <p:spPr>
            <a:xfrm>
              <a:off x="1493281" y="639505"/>
              <a:ext cx="2327881" cy="523220"/>
            </a:xfrm>
            <a:prstGeom prst="rect">
              <a:avLst/>
            </a:prstGeom>
            <a:noFill/>
          </p:spPr>
          <p:txBody>
            <a:bodyPr wrap="none" rtlCol="0">
              <a:spAutoFit/>
            </a:bodyPr>
            <a:lstStyle/>
            <a:p>
              <a:r>
                <a:rPr lang="vi-VN" sz="2800" b="1" dirty="0">
                  <a:solidFill>
                    <a:srgbClr val="F78609"/>
                  </a:solidFill>
                  <a:latin typeface="Times New Roman" pitchFamily="18" charset="0"/>
                  <a:cs typeface="Times New Roman" pitchFamily="18" charset="0"/>
                </a:rPr>
                <a:t>KHỞI ĐỘNG</a:t>
              </a:r>
            </a:p>
          </p:txBody>
        </p:sp>
      </p:grpSp>
      <p:grpSp>
        <p:nvGrpSpPr>
          <p:cNvPr id="13" name="Group 12">
            <a:extLst>
              <a:ext uri="{FF2B5EF4-FFF2-40B4-BE49-F238E27FC236}">
                <a16:creationId xmlns:a16="http://schemas.microsoft.com/office/drawing/2014/main" xmlns="" id="{B8E0C1B5-E0CB-46F8-ABD2-CFD57183A76D}"/>
              </a:ext>
            </a:extLst>
          </p:cNvPr>
          <p:cNvGrpSpPr/>
          <p:nvPr/>
        </p:nvGrpSpPr>
        <p:grpSpPr>
          <a:xfrm>
            <a:off x="7315199" y="547446"/>
            <a:ext cx="4085190" cy="5856459"/>
            <a:chOff x="7288695" y="547446"/>
            <a:chExt cx="4085190" cy="5856459"/>
          </a:xfrm>
        </p:grpSpPr>
        <p:sp>
          <p:nvSpPr>
            <p:cNvPr id="11" name="Rectangle 10">
              <a:extLst>
                <a:ext uri="{FF2B5EF4-FFF2-40B4-BE49-F238E27FC236}">
                  <a16:creationId xmlns:a16="http://schemas.microsoft.com/office/drawing/2014/main" xmlns="" id="{A6E97E81-5575-4DB8-A3E9-5924B24F21D3}"/>
                </a:ext>
              </a:extLst>
            </p:cNvPr>
            <p:cNvSpPr/>
            <p:nvPr/>
          </p:nvSpPr>
          <p:spPr>
            <a:xfrm>
              <a:off x="7608508" y="679261"/>
              <a:ext cx="3445564" cy="5724644"/>
            </a:xfrm>
            <a:prstGeom prst="rect">
              <a:avLst/>
            </a:prstGeom>
          </p:spPr>
          <p:txBody>
            <a:bodyPr wrap="square">
              <a:spAutoFit/>
            </a:bodyPr>
            <a:lstStyle/>
            <a:p>
              <a:r>
                <a:rPr lang="vi-VN" sz="2400" dirty="0">
                  <a:solidFill>
                    <a:srgbClr val="222222"/>
                  </a:solidFill>
                  <a:latin typeface="Times New Roman" pitchFamily="18" charset="0"/>
                  <a:cs typeface="Times New Roman" pitchFamily="18" charset="0"/>
                </a:rPr>
                <a:t>Tích tắc! Tích tắc!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Đồng hồ quả lắc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Tích tắc đêm ngày</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Không ngừng phút giây.</a:t>
              </a:r>
            </a:p>
            <a:p>
              <a:endParaRPr lang="vi-VN" sz="1600" dirty="0">
                <a:solidFill>
                  <a:srgbClr val="222222"/>
                </a:solidFill>
                <a:latin typeface="Times New Roman" pitchFamily="18" charset="0"/>
                <a:cs typeface="Times New Roman" pitchFamily="18" charset="0"/>
              </a:endParaRPr>
            </a:p>
            <a:p>
              <a:r>
                <a:rPr lang="vi-VN" sz="2400" dirty="0">
                  <a:solidFill>
                    <a:srgbClr val="222222"/>
                  </a:solidFill>
                  <a:latin typeface="Times New Roman" pitchFamily="18" charset="0"/>
                  <a:cs typeface="Times New Roman" pitchFamily="18" charset="0"/>
                </a:rPr>
                <a:t>Tích tắc! Tích tắc!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Đồng hồ luôn nhắc: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Học, chơi, ăn, ngủ</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Có giờ có giấc.</a:t>
              </a:r>
            </a:p>
            <a:p>
              <a:endParaRPr lang="vi-VN" sz="1400" dirty="0">
                <a:solidFill>
                  <a:srgbClr val="222222"/>
                </a:solidFill>
                <a:latin typeface="Times New Roman" pitchFamily="18" charset="0"/>
                <a:cs typeface="Times New Roman" pitchFamily="18" charset="0"/>
              </a:endParaRPr>
            </a:p>
            <a:p>
              <a:r>
                <a:rPr lang="vi-VN" sz="2400" dirty="0">
                  <a:solidFill>
                    <a:srgbClr val="222222"/>
                  </a:solidFill>
                  <a:latin typeface="Times New Roman" pitchFamily="18" charset="0"/>
                  <a:cs typeface="Times New Roman" pitchFamily="18" charset="0"/>
                </a:rPr>
                <a:t>Tích tắc! Tích tắc!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Đồng hồ luôn nhắc</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Từng phút từng giờ</a:t>
              </a:r>
              <a:br>
                <a:rPr lang="vi-VN" sz="2400" dirty="0">
                  <a:solidFill>
                    <a:srgbClr val="222222"/>
                  </a:solidFill>
                  <a:latin typeface="Times New Roman" pitchFamily="18" charset="0"/>
                  <a:cs typeface="Times New Roman" pitchFamily="18" charset="0"/>
                </a:rPr>
              </a:br>
              <a:r>
                <a:rPr lang="vi-VN" sz="2400" dirty="0">
                  <a:solidFill>
                    <a:srgbClr val="222222"/>
                  </a:solidFill>
                  <a:latin typeface="Times New Roman" pitchFamily="18" charset="0"/>
                  <a:cs typeface="Times New Roman" pitchFamily="18" charset="0"/>
                </a:rPr>
                <a:t>Quý hơn vàng bạc.</a:t>
              </a:r>
            </a:p>
            <a:p>
              <a:pPr algn="r"/>
              <a:endParaRPr lang="vi-VN" sz="1000" i="1" dirty="0">
                <a:solidFill>
                  <a:srgbClr val="222222"/>
                </a:solidFill>
                <a:latin typeface="Times New Roman" pitchFamily="18" charset="0"/>
                <a:cs typeface="Times New Roman" pitchFamily="18" charset="0"/>
              </a:endParaRPr>
            </a:p>
            <a:p>
              <a:pPr algn="r"/>
              <a:r>
                <a:rPr lang="vi-VN" sz="2400" i="1" dirty="0">
                  <a:solidFill>
                    <a:srgbClr val="222222"/>
                  </a:solidFill>
                  <a:latin typeface="Times New Roman" pitchFamily="18" charset="0"/>
                  <a:cs typeface="Times New Roman" pitchFamily="18" charset="0"/>
                </a:rPr>
                <a:t>Tác giả: Đinh Xuân Tửu</a:t>
              </a:r>
              <a:endParaRPr lang="vi-VN" sz="2400" b="0" i="0" dirty="0">
                <a:solidFill>
                  <a:srgbClr val="222222"/>
                </a:solidFill>
                <a:effectLst/>
                <a:latin typeface="Times New Roman" pitchFamily="18" charset="0"/>
                <a:cs typeface="Times New Roman" pitchFamily="18" charset="0"/>
              </a:endParaRPr>
            </a:p>
          </p:txBody>
        </p:sp>
        <p:sp>
          <p:nvSpPr>
            <p:cNvPr id="12" name="Rectangle: Rounded Corners 11">
              <a:extLst>
                <a:ext uri="{FF2B5EF4-FFF2-40B4-BE49-F238E27FC236}">
                  <a16:creationId xmlns:a16="http://schemas.microsoft.com/office/drawing/2014/main" xmlns="" id="{4F83F8C6-F602-48EA-BA77-207C14B20618}"/>
                </a:ext>
              </a:extLst>
            </p:cNvPr>
            <p:cNvSpPr/>
            <p:nvPr/>
          </p:nvSpPr>
          <p:spPr>
            <a:xfrm>
              <a:off x="7288695" y="547446"/>
              <a:ext cx="4085190" cy="5763108"/>
            </a:xfrm>
            <a:custGeom>
              <a:avLst/>
              <a:gdLst>
                <a:gd name="connsiteX0" fmla="*/ 0 w 4085190"/>
                <a:gd name="connsiteY0" fmla="*/ 389319 h 5763108"/>
                <a:gd name="connsiteX1" fmla="*/ 389319 w 4085190"/>
                <a:gd name="connsiteY1" fmla="*/ 0 h 5763108"/>
                <a:gd name="connsiteX2" fmla="*/ 3695871 w 4085190"/>
                <a:gd name="connsiteY2" fmla="*/ 0 h 5763108"/>
                <a:gd name="connsiteX3" fmla="*/ 4085190 w 4085190"/>
                <a:gd name="connsiteY3" fmla="*/ 389319 h 5763108"/>
                <a:gd name="connsiteX4" fmla="*/ 4085190 w 4085190"/>
                <a:gd name="connsiteY4" fmla="*/ 5373789 h 5763108"/>
                <a:gd name="connsiteX5" fmla="*/ 3695871 w 4085190"/>
                <a:gd name="connsiteY5" fmla="*/ 5763108 h 5763108"/>
                <a:gd name="connsiteX6" fmla="*/ 389319 w 4085190"/>
                <a:gd name="connsiteY6" fmla="*/ 5763108 h 5763108"/>
                <a:gd name="connsiteX7" fmla="*/ 0 w 4085190"/>
                <a:gd name="connsiteY7" fmla="*/ 5373789 h 5763108"/>
                <a:gd name="connsiteX8" fmla="*/ 0 w 4085190"/>
                <a:gd name="connsiteY8" fmla="*/ 389319 h 57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5190" h="5763108" extrusionOk="0">
                  <a:moveTo>
                    <a:pt x="0" y="389319"/>
                  </a:moveTo>
                  <a:cubicBezTo>
                    <a:pt x="-39568" y="173124"/>
                    <a:pt x="159492" y="-29350"/>
                    <a:pt x="389319" y="0"/>
                  </a:cubicBezTo>
                  <a:cubicBezTo>
                    <a:pt x="803012" y="9620"/>
                    <a:pt x="3210283" y="-108797"/>
                    <a:pt x="3695871" y="0"/>
                  </a:cubicBezTo>
                  <a:cubicBezTo>
                    <a:pt x="3924229" y="-12502"/>
                    <a:pt x="4111041" y="166396"/>
                    <a:pt x="4085190" y="389319"/>
                  </a:cubicBezTo>
                  <a:cubicBezTo>
                    <a:pt x="4110464" y="2138526"/>
                    <a:pt x="4142297" y="3306967"/>
                    <a:pt x="4085190" y="5373789"/>
                  </a:cubicBezTo>
                  <a:cubicBezTo>
                    <a:pt x="4104246" y="5617603"/>
                    <a:pt x="3897338" y="5764138"/>
                    <a:pt x="3695871" y="5763108"/>
                  </a:cubicBezTo>
                  <a:cubicBezTo>
                    <a:pt x="3126319" y="5628635"/>
                    <a:pt x="1498032" y="5622864"/>
                    <a:pt x="389319" y="5763108"/>
                  </a:cubicBezTo>
                  <a:cubicBezTo>
                    <a:pt x="180809" y="5769533"/>
                    <a:pt x="-24149" y="5592459"/>
                    <a:pt x="0" y="5373789"/>
                  </a:cubicBezTo>
                  <a:cubicBezTo>
                    <a:pt x="-124084" y="4200215"/>
                    <a:pt x="68493" y="1754650"/>
                    <a:pt x="0" y="389319"/>
                  </a:cubicBezTo>
                  <a:close/>
                </a:path>
              </a:pathLst>
            </a:custGeom>
            <a:noFill/>
            <a:ln w="28575">
              <a:solidFill>
                <a:srgbClr val="00B0F0"/>
              </a:solidFill>
              <a:extLst>
                <a:ext uri="{C807C97D-BFC1-408E-A445-0C87EB9F89A2}">
                  <ask:lineSketchStyleProps xmlns:ask="http://schemas.microsoft.com/office/drawing/2018/sketchyshapes" xmlns="" sd="2795318904">
                    <a:prstGeom prst="roundRect">
                      <a:avLst>
                        <a:gd name="adj" fmla="val 95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grpSp>
      <p:sp>
        <p:nvSpPr>
          <p:cNvPr id="14" name="TextBox 13">
            <a:extLst>
              <a:ext uri="{FF2B5EF4-FFF2-40B4-BE49-F238E27FC236}">
                <a16:creationId xmlns:a16="http://schemas.microsoft.com/office/drawing/2014/main" xmlns="" id="{FAEA7FC4-D621-4497-85F5-AC3F607BFD6A}"/>
              </a:ext>
            </a:extLst>
          </p:cNvPr>
          <p:cNvSpPr txBox="1"/>
          <p:nvPr/>
        </p:nvSpPr>
        <p:spPr>
          <a:xfrm>
            <a:off x="1493281" y="1353956"/>
            <a:ext cx="6117380" cy="830997"/>
          </a:xfrm>
          <a:prstGeom prst="rect">
            <a:avLst/>
          </a:prstGeom>
          <a:noFill/>
        </p:spPr>
        <p:txBody>
          <a:bodyPr wrap="none" rtlCol="0">
            <a:spAutoFit/>
          </a:bodyPr>
          <a:lstStyle/>
          <a:p>
            <a:r>
              <a:rPr lang="vi-VN" sz="4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itchFamily="18" charset="0"/>
                <a:cs typeface="Times New Roman" pitchFamily="18" charset="0"/>
              </a:rPr>
              <a:t>ĐỒNG HỒ QUẢ LẮC</a:t>
            </a:r>
          </a:p>
        </p:txBody>
      </p:sp>
    </p:spTree>
    <p:extLst>
      <p:ext uri="{BB962C8B-B14F-4D97-AF65-F5344CB8AC3E}">
        <p14:creationId xmlns:p14="http://schemas.microsoft.com/office/powerpoint/2010/main" xmlns="" val="25295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par>
                          <p:cTn id="13" fill="hold">
                            <p:stCondLst>
                              <p:cond delay="500"/>
                            </p:stCondLst>
                            <p:childTnLst>
                              <p:par>
                                <p:cTn id="14" presetID="32" presetClass="emph" presetSubtype="0" repeatCount="indefinite" fill="hold" grpId="1" nodeType="afterEffect">
                                  <p:stCondLst>
                                    <p:cond delay="0"/>
                                  </p:stCondLst>
                                  <p:childTnLst>
                                    <p:animRot by="120000">
                                      <p:cBhvr>
                                        <p:cTn id="15" dur="100" fill="hold">
                                          <p:stCondLst>
                                            <p:cond delay="0"/>
                                          </p:stCondLst>
                                        </p:cTn>
                                        <p:tgtEl>
                                          <p:spTgt spid="14"/>
                                        </p:tgtEl>
                                        <p:attrNameLst>
                                          <p:attrName>r</p:attrName>
                                        </p:attrNameLst>
                                      </p:cBhvr>
                                    </p:animRot>
                                    <p:animRot by="-240000">
                                      <p:cBhvr>
                                        <p:cTn id="16" dur="200" fill="hold">
                                          <p:stCondLst>
                                            <p:cond delay="200"/>
                                          </p:stCondLst>
                                        </p:cTn>
                                        <p:tgtEl>
                                          <p:spTgt spid="14"/>
                                        </p:tgtEl>
                                        <p:attrNameLst>
                                          <p:attrName>r</p:attrName>
                                        </p:attrNameLst>
                                      </p:cBhvr>
                                    </p:animRot>
                                    <p:animRot by="240000">
                                      <p:cBhvr>
                                        <p:cTn id="17" dur="200" fill="hold">
                                          <p:stCondLst>
                                            <p:cond delay="400"/>
                                          </p:stCondLst>
                                        </p:cTn>
                                        <p:tgtEl>
                                          <p:spTgt spid="14"/>
                                        </p:tgtEl>
                                        <p:attrNameLst>
                                          <p:attrName>r</p:attrName>
                                        </p:attrNameLst>
                                      </p:cBhvr>
                                    </p:animRot>
                                    <p:animRot by="-240000">
                                      <p:cBhvr>
                                        <p:cTn id="18" dur="200" fill="hold">
                                          <p:stCondLst>
                                            <p:cond delay="600"/>
                                          </p:stCondLst>
                                        </p:cTn>
                                        <p:tgtEl>
                                          <p:spTgt spid="14"/>
                                        </p:tgtEl>
                                        <p:attrNameLst>
                                          <p:attrName>r</p:attrName>
                                        </p:attrNameLst>
                                      </p:cBhvr>
                                    </p:animRot>
                                    <p:animRot by="120000">
                                      <p:cBhvr>
                                        <p:cTn id="19" dur="200" fill="hold">
                                          <p:stCondLst>
                                            <p:cond delay="800"/>
                                          </p:stCondLst>
                                        </p:cTn>
                                        <p:tgtEl>
                                          <p:spTgt spid="1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FCC409D7-DEED-4CFC-8307-14A64DE36C48}"/>
              </a:ext>
            </a:extLst>
          </p:cNvPr>
          <p:cNvGrpSpPr/>
          <p:nvPr/>
        </p:nvGrpSpPr>
        <p:grpSpPr>
          <a:xfrm>
            <a:off x="569825" y="401248"/>
            <a:ext cx="3061090" cy="1489289"/>
            <a:chOff x="569798" y="1124402"/>
            <a:chExt cx="3061090" cy="1489289"/>
          </a:xfrm>
        </p:grpSpPr>
        <p:pic>
          <p:nvPicPr>
            <p:cNvPr id="3" name="Picture 2">
              <a:extLst>
                <a:ext uri="{FF2B5EF4-FFF2-40B4-BE49-F238E27FC236}">
                  <a16:creationId xmlns:a16="http://schemas.microsoft.com/office/drawing/2014/main" xmlns="" id="{F8BC5D2D-D039-4AB6-AA00-D3310D94C54A}"/>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8" name="TextBox 7">
              <a:extLst>
                <a:ext uri="{FF2B5EF4-FFF2-40B4-BE49-F238E27FC236}">
                  <a16:creationId xmlns:a16="http://schemas.microsoft.com/office/drawing/2014/main" xmlns="" id="{527F1D03-CF96-43A1-94DF-E7D051B287F9}"/>
                </a:ext>
              </a:extLst>
            </p:cNvPr>
            <p:cNvSpPr txBox="1"/>
            <p:nvPr/>
          </p:nvSpPr>
          <p:spPr>
            <a:xfrm>
              <a:off x="1442468" y="1610762"/>
              <a:ext cx="2188420" cy="523220"/>
            </a:xfrm>
            <a:prstGeom prst="rect">
              <a:avLst/>
            </a:prstGeom>
            <a:noFill/>
          </p:spPr>
          <p:txBody>
            <a:bodyPr wrap="none" rtlCol="0">
              <a:spAutoFit/>
            </a:bodyPr>
            <a:lstStyle/>
            <a:p>
              <a:r>
                <a:rPr lang="vi-VN" sz="2800" b="1" dirty="0">
                  <a:solidFill>
                    <a:schemeClr val="accent2"/>
                  </a:solidFill>
                  <a:latin typeface="Times New Roman" pitchFamily="18" charset="0"/>
                  <a:cs typeface="Times New Roman" pitchFamily="18" charset="0"/>
                </a:rPr>
                <a:t>KHÁM PHÁ</a:t>
              </a:r>
            </a:p>
          </p:txBody>
        </p:sp>
      </p:grpSp>
      <p:sp>
        <p:nvSpPr>
          <p:cNvPr id="6" name="Oval 5">
            <a:extLst>
              <a:ext uri="{FF2B5EF4-FFF2-40B4-BE49-F238E27FC236}">
                <a16:creationId xmlns:a16="http://schemas.microsoft.com/office/drawing/2014/main" xmlns="" id="{FF42F663-F3A2-4AB3-B9A5-6F4D44B3BC5B}"/>
              </a:ext>
            </a:extLst>
          </p:cNvPr>
          <p:cNvSpPr/>
          <p:nvPr/>
        </p:nvSpPr>
        <p:spPr>
          <a:xfrm>
            <a:off x="742121" y="2213114"/>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Times New Roman" pitchFamily="18" charset="0"/>
                <a:cs typeface="Times New Roman" pitchFamily="18" charset="0"/>
              </a:rPr>
              <a:t>1</a:t>
            </a:r>
          </a:p>
        </p:txBody>
      </p:sp>
      <p:sp>
        <p:nvSpPr>
          <p:cNvPr id="7" name="TextBox 6">
            <a:extLst>
              <a:ext uri="{FF2B5EF4-FFF2-40B4-BE49-F238E27FC236}">
                <a16:creationId xmlns:a16="http://schemas.microsoft.com/office/drawing/2014/main" xmlns="" id="{BC025334-9B63-44D3-957B-00AB8843D486}"/>
              </a:ext>
            </a:extLst>
          </p:cNvPr>
          <p:cNvSpPr txBox="1"/>
          <p:nvPr/>
        </p:nvSpPr>
        <p:spPr>
          <a:xfrm>
            <a:off x="1205947" y="2213114"/>
            <a:ext cx="3935896" cy="954107"/>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Kể chuyện theo tranh và trả lời câu hỏi:</a:t>
            </a:r>
          </a:p>
        </p:txBody>
      </p:sp>
      <p:grpSp>
        <p:nvGrpSpPr>
          <p:cNvPr id="22" name="Group 21">
            <a:extLst>
              <a:ext uri="{FF2B5EF4-FFF2-40B4-BE49-F238E27FC236}">
                <a16:creationId xmlns:a16="http://schemas.microsoft.com/office/drawing/2014/main" xmlns="" id="{78357AC8-8345-46B3-9BC7-3FA6C1317564}"/>
              </a:ext>
            </a:extLst>
          </p:cNvPr>
          <p:cNvGrpSpPr/>
          <p:nvPr/>
        </p:nvGrpSpPr>
        <p:grpSpPr>
          <a:xfrm>
            <a:off x="4752490" y="356280"/>
            <a:ext cx="6929832" cy="6145439"/>
            <a:chOff x="4752490" y="356280"/>
            <a:chExt cx="6929832" cy="6145439"/>
          </a:xfrm>
        </p:grpSpPr>
        <p:pic>
          <p:nvPicPr>
            <p:cNvPr id="16" name="Picture 15">
              <a:extLst>
                <a:ext uri="{FF2B5EF4-FFF2-40B4-BE49-F238E27FC236}">
                  <a16:creationId xmlns:a16="http://schemas.microsoft.com/office/drawing/2014/main" xmlns="" id="{65DBDF91-0FB9-4469-93D1-0DBF5ABDE95C}"/>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4752490" y="356280"/>
              <a:ext cx="6869685" cy="6145439"/>
            </a:xfrm>
            <a:prstGeom prst="rect">
              <a:avLst/>
            </a:prstGeom>
          </p:spPr>
        </p:pic>
        <p:sp>
          <p:nvSpPr>
            <p:cNvPr id="17" name="TextBox 16">
              <a:extLst>
                <a:ext uri="{FF2B5EF4-FFF2-40B4-BE49-F238E27FC236}">
                  <a16:creationId xmlns:a16="http://schemas.microsoft.com/office/drawing/2014/main" xmlns="" id="{9A44C120-836E-4914-8AA9-E2FFE2B02399}"/>
                </a:ext>
              </a:extLst>
            </p:cNvPr>
            <p:cNvSpPr txBox="1"/>
            <p:nvPr/>
          </p:nvSpPr>
          <p:spPr>
            <a:xfrm>
              <a:off x="6469554" y="421538"/>
              <a:ext cx="3084499" cy="523220"/>
            </a:xfrm>
            <a:prstGeom prst="rect">
              <a:avLst/>
            </a:prstGeom>
            <a:solidFill>
              <a:schemeClr val="accent2"/>
            </a:solidFill>
          </p:spPr>
          <p:txBody>
            <a:bodyPr wrap="none" rtlCol="0">
              <a:spAutoFit/>
            </a:bodyPr>
            <a:lstStyle/>
            <a:p>
              <a:r>
                <a:rPr lang="vi-VN" sz="2800" b="1" dirty="0">
                  <a:solidFill>
                    <a:srgbClr val="F8526B"/>
                  </a:solidFill>
                  <a:latin typeface="Times New Roman" pitchFamily="18" charset="0"/>
                  <a:cs typeface="Times New Roman" pitchFamily="18" charset="0"/>
                </a:rPr>
                <a:t>Bức tranh dang dở</a:t>
              </a:r>
            </a:p>
          </p:txBody>
        </p:sp>
        <p:sp>
          <p:nvSpPr>
            <p:cNvPr id="18" name="TextBox 17">
              <a:extLst>
                <a:ext uri="{FF2B5EF4-FFF2-40B4-BE49-F238E27FC236}">
                  <a16:creationId xmlns:a16="http://schemas.microsoft.com/office/drawing/2014/main" xmlns="" id="{C0D3E6B2-13F7-4A7E-9BAB-2C315BE9F180}"/>
                </a:ext>
              </a:extLst>
            </p:cNvPr>
            <p:cNvSpPr txBox="1"/>
            <p:nvPr/>
          </p:nvSpPr>
          <p:spPr>
            <a:xfrm>
              <a:off x="5340626" y="2861318"/>
              <a:ext cx="2868663" cy="923330"/>
            </a:xfrm>
            <a:prstGeom prst="rect">
              <a:avLst/>
            </a:prstGeom>
            <a:solidFill>
              <a:schemeClr val="accent2"/>
            </a:solidFill>
          </p:spPr>
          <p:txBody>
            <a:bodyPr wrap="square" rtlCol="0">
              <a:spAutoFit/>
            </a:bodyPr>
            <a:lstStyle/>
            <a:p>
              <a:pPr algn="just"/>
              <a:r>
                <a:rPr lang="vi-VN" dirty="0">
                  <a:solidFill>
                    <a:schemeClr val="bg2"/>
                  </a:solidFill>
                  <a:latin typeface="Times New Roman" pitchFamily="18" charset="0"/>
                  <a:cs typeface="Times New Roman" pitchFamily="18" charset="0"/>
                </a:rPr>
                <a:t>Lan và Hà hào hứng tham gia cuộc thi vẽ tranh do nhà trường tổ chức.</a:t>
              </a:r>
            </a:p>
          </p:txBody>
        </p:sp>
        <p:sp>
          <p:nvSpPr>
            <p:cNvPr id="19" name="TextBox 18">
              <a:extLst>
                <a:ext uri="{FF2B5EF4-FFF2-40B4-BE49-F238E27FC236}">
                  <a16:creationId xmlns:a16="http://schemas.microsoft.com/office/drawing/2014/main" xmlns="" id="{309689B5-A90D-4AA4-A7DE-72C750E55A94}"/>
                </a:ext>
              </a:extLst>
            </p:cNvPr>
            <p:cNvSpPr txBox="1"/>
            <p:nvPr/>
          </p:nvSpPr>
          <p:spPr>
            <a:xfrm>
              <a:off x="8187332" y="2861318"/>
              <a:ext cx="3214103" cy="923330"/>
            </a:xfrm>
            <a:prstGeom prst="rect">
              <a:avLst/>
            </a:prstGeom>
            <a:solidFill>
              <a:schemeClr val="accent2"/>
            </a:solidFill>
          </p:spPr>
          <p:txBody>
            <a:bodyPr wrap="square" rtlCol="0">
              <a:spAutoFit/>
            </a:bodyPr>
            <a:lstStyle/>
            <a:p>
              <a:pPr algn="just"/>
              <a:r>
                <a:rPr lang="vi-VN" dirty="0">
                  <a:solidFill>
                    <a:schemeClr val="bg2"/>
                  </a:solidFill>
                  <a:latin typeface="Times New Roman" pitchFamily="18" charset="0"/>
                  <a:cs typeface="Times New Roman" pitchFamily="18" charset="0"/>
                </a:rPr>
                <a:t>Lan bắt tay ngay vào việc và dành nhiều thời gian chăm chút cho bức vẽ của mình.</a:t>
              </a:r>
            </a:p>
          </p:txBody>
        </p:sp>
        <p:sp>
          <p:nvSpPr>
            <p:cNvPr id="20" name="TextBox 19">
              <a:extLst>
                <a:ext uri="{FF2B5EF4-FFF2-40B4-BE49-F238E27FC236}">
                  <a16:creationId xmlns:a16="http://schemas.microsoft.com/office/drawing/2014/main" xmlns="" id="{CEB3F946-F790-4CC3-A0E1-3598ABD0E5DB}"/>
                </a:ext>
              </a:extLst>
            </p:cNvPr>
            <p:cNvSpPr txBox="1"/>
            <p:nvPr/>
          </p:nvSpPr>
          <p:spPr>
            <a:xfrm>
              <a:off x="5501865" y="5790131"/>
              <a:ext cx="2707424" cy="646331"/>
            </a:xfrm>
            <a:prstGeom prst="rect">
              <a:avLst/>
            </a:prstGeom>
            <a:solidFill>
              <a:schemeClr val="accent2"/>
            </a:solidFill>
          </p:spPr>
          <p:txBody>
            <a:bodyPr wrap="square" rtlCol="0">
              <a:spAutoFit/>
            </a:bodyPr>
            <a:lstStyle/>
            <a:p>
              <a:pPr algn="just"/>
              <a:r>
                <a:rPr lang="vi-VN" dirty="0">
                  <a:solidFill>
                    <a:schemeClr val="bg2"/>
                  </a:solidFill>
                  <a:latin typeface="Times New Roman" pitchFamily="18" charset="0"/>
                  <a:cs typeface="Times New Roman" pitchFamily="18" charset="0"/>
                </a:rPr>
                <a:t>Còn Hà vẫn mải chơi, chưa bắt đầu vẽ tranh.</a:t>
              </a:r>
            </a:p>
          </p:txBody>
        </p:sp>
        <p:sp>
          <p:nvSpPr>
            <p:cNvPr id="21" name="TextBox 20">
              <a:extLst>
                <a:ext uri="{FF2B5EF4-FFF2-40B4-BE49-F238E27FC236}">
                  <a16:creationId xmlns:a16="http://schemas.microsoft.com/office/drawing/2014/main" xmlns="" id="{57D698C4-BB24-4756-A96B-3176455EC7B3}"/>
                </a:ext>
              </a:extLst>
            </p:cNvPr>
            <p:cNvSpPr txBox="1"/>
            <p:nvPr/>
          </p:nvSpPr>
          <p:spPr>
            <a:xfrm>
              <a:off x="8209289" y="5790130"/>
              <a:ext cx="3473033" cy="646331"/>
            </a:xfrm>
            <a:prstGeom prst="rect">
              <a:avLst/>
            </a:prstGeom>
            <a:solidFill>
              <a:schemeClr val="accent2"/>
            </a:solidFill>
          </p:spPr>
          <p:txBody>
            <a:bodyPr wrap="square" rtlCol="0">
              <a:spAutoFit/>
            </a:bodyPr>
            <a:lstStyle/>
            <a:p>
              <a:pPr algn="just"/>
              <a:r>
                <a:rPr lang="vi-VN" dirty="0">
                  <a:solidFill>
                    <a:schemeClr val="bg2"/>
                  </a:solidFill>
                  <a:latin typeface="Times New Roman" pitchFamily="18" charset="0"/>
                  <a:cs typeface="Times New Roman" pitchFamily="18" charset="0"/>
                </a:rPr>
                <a:t>Thời hạn nộp tranh đã đến. Lan vui vẻ sang rủ Hà đi nộp tranh.</a:t>
              </a:r>
            </a:p>
          </p:txBody>
        </p:sp>
      </p:grpSp>
      <p:pic>
        <p:nvPicPr>
          <p:cNvPr id="23" name="Picture 2">
            <a:extLst>
              <a:ext uri="{FF2B5EF4-FFF2-40B4-BE49-F238E27FC236}">
                <a16:creationId xmlns:a16="http://schemas.microsoft.com/office/drawing/2014/main" xmlns="" id="{FEFBB6F9-4F1A-43F6-A2EB-44E27BB5866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rcRect l="9278" t="9847" r="5150" b="16402"/>
          <a:stretch/>
        </p:blipFill>
        <p:spPr bwMode="auto">
          <a:xfrm>
            <a:off x="349519" y="3241304"/>
            <a:ext cx="882091" cy="760249"/>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TextBox 23">
            <a:extLst>
              <a:ext uri="{FF2B5EF4-FFF2-40B4-BE49-F238E27FC236}">
                <a16:creationId xmlns:a16="http://schemas.microsoft.com/office/drawing/2014/main" xmlns="" id="{27AA28DF-AE39-40EA-9974-1F00F1EA7DF9}"/>
              </a:ext>
            </a:extLst>
          </p:cNvPr>
          <p:cNvSpPr txBox="1"/>
          <p:nvPr/>
        </p:nvSpPr>
        <p:spPr>
          <a:xfrm flipH="1">
            <a:off x="1205947" y="3284037"/>
            <a:ext cx="3913939" cy="1200329"/>
          </a:xfrm>
          <a:prstGeom prst="rect">
            <a:avLst/>
          </a:prstGeom>
          <a:noFill/>
        </p:spPr>
        <p:txBody>
          <a:bodyPr wrap="square" rtlCol="0">
            <a:spAutoFit/>
          </a:bodyPr>
          <a:lstStyle/>
          <a:p>
            <a:pPr algn="just"/>
            <a:r>
              <a:rPr lang="vi-VN" sz="2400" dirty="0">
                <a:solidFill>
                  <a:srgbClr val="000000"/>
                </a:solidFill>
                <a:latin typeface="Times New Roman" pitchFamily="18" charset="0"/>
                <a:cs typeface="Times New Roman" pitchFamily="18" charset="0"/>
              </a:rPr>
              <a:t>- Vì sao Lan kịp hoàn thành bức tranh còn Hà bỏ lỡ cơ hội tham gia cuộc thi?</a:t>
            </a:r>
          </a:p>
        </p:txBody>
      </p:sp>
      <p:sp>
        <p:nvSpPr>
          <p:cNvPr id="25" name="TextBox 24">
            <a:extLst>
              <a:ext uri="{FF2B5EF4-FFF2-40B4-BE49-F238E27FC236}">
                <a16:creationId xmlns:a16="http://schemas.microsoft.com/office/drawing/2014/main" xmlns="" id="{E15DCDF3-E047-4775-9E3F-3E426E41A8CC}"/>
              </a:ext>
            </a:extLst>
          </p:cNvPr>
          <p:cNvSpPr txBox="1"/>
          <p:nvPr/>
        </p:nvSpPr>
        <p:spPr>
          <a:xfrm flipH="1">
            <a:off x="397023" y="4524545"/>
            <a:ext cx="5190055" cy="1200329"/>
          </a:xfrm>
          <a:prstGeom prst="rect">
            <a:avLst/>
          </a:prstGeom>
          <a:noFill/>
        </p:spPr>
        <p:txBody>
          <a:bodyPr wrap="square" rtlCol="0">
            <a:spAutoFit/>
          </a:bodyPr>
          <a:lstStyle/>
          <a:p>
            <a:r>
              <a:rPr lang="vi-VN" sz="2400" dirty="0">
                <a:solidFill>
                  <a:srgbClr val="FF0000"/>
                </a:solidFill>
                <a:latin typeface="Times New Roman" pitchFamily="18" charset="0"/>
                <a:cs typeface="Times New Roman" pitchFamily="18" charset="0"/>
                <a:sym typeface="Wingdings" panose="05000000000000000000" pitchFamily="2" charset="2"/>
              </a:rPr>
              <a:t> Vì Lan chăm chỉ, dành nhiều thời gian chăm chút cho bức vẽ. Còn Hà mải chơi, bắt đầu vẽ tranh muộn.</a:t>
            </a:r>
            <a:endParaRPr lang="vi-VN" sz="2400" dirty="0">
              <a:solidFill>
                <a:srgbClr val="FF0000"/>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xmlns="" id="{AA782231-2FCC-45BF-A95C-9751121E6788}"/>
              </a:ext>
            </a:extLst>
          </p:cNvPr>
          <p:cNvSpPr txBox="1"/>
          <p:nvPr/>
        </p:nvSpPr>
        <p:spPr>
          <a:xfrm flipH="1">
            <a:off x="1205947" y="3277877"/>
            <a:ext cx="3913939" cy="830997"/>
          </a:xfrm>
          <a:prstGeom prst="rect">
            <a:avLst/>
          </a:prstGeom>
          <a:noFill/>
        </p:spPr>
        <p:txBody>
          <a:bodyPr wrap="square" rtlCol="0">
            <a:spAutoFit/>
          </a:bodyPr>
          <a:lstStyle/>
          <a:p>
            <a:pPr algn="just"/>
            <a:r>
              <a:rPr lang="vi-VN" sz="2400" dirty="0">
                <a:solidFill>
                  <a:srgbClr val="000000"/>
                </a:solidFill>
                <a:latin typeface="Times New Roman" pitchFamily="18" charset="0"/>
                <a:cs typeface="Times New Roman" pitchFamily="18" charset="0"/>
              </a:rPr>
              <a:t>- Theo em, vì sao cần quý trọng thời gian?</a:t>
            </a:r>
          </a:p>
        </p:txBody>
      </p:sp>
      <p:sp>
        <p:nvSpPr>
          <p:cNvPr id="28" name="Scroll: Horizontal 27">
            <a:extLst>
              <a:ext uri="{FF2B5EF4-FFF2-40B4-BE49-F238E27FC236}">
                <a16:creationId xmlns:a16="http://schemas.microsoft.com/office/drawing/2014/main" xmlns="" id="{A5873399-7AD2-4617-91AD-6578FE1CC610}"/>
              </a:ext>
            </a:extLst>
          </p:cNvPr>
          <p:cNvSpPr/>
          <p:nvPr/>
        </p:nvSpPr>
        <p:spPr>
          <a:xfrm>
            <a:off x="533516" y="4337410"/>
            <a:ext cx="4840646" cy="1890185"/>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Times New Roman" pitchFamily="18" charset="0"/>
                <a:cs typeface="Times New Roman" pitchFamily="18" charset="0"/>
              </a:rPr>
              <a:t>Quý trọng thời gian giúp chúng ta hoàn thành công việc với kết quả tốt nhất.</a:t>
            </a:r>
          </a:p>
        </p:txBody>
      </p:sp>
    </p:spTree>
    <p:extLst>
      <p:ext uri="{BB962C8B-B14F-4D97-AF65-F5344CB8AC3E}">
        <p14:creationId xmlns:p14="http://schemas.microsoft.com/office/powerpoint/2010/main" xmlns="" val="240334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4" grpId="0"/>
      <p:bldP spid="24" grpId="1"/>
      <p:bldP spid="25" grpId="0"/>
      <p:bldP spid="25" grpId="1"/>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55C7B4DE-16BA-471D-BD83-73B91AE9279B}"/>
              </a:ext>
            </a:extLst>
          </p:cNvPr>
          <p:cNvGrpSpPr/>
          <p:nvPr/>
        </p:nvGrpSpPr>
        <p:grpSpPr>
          <a:xfrm>
            <a:off x="569825" y="420298"/>
            <a:ext cx="3061090" cy="1489289"/>
            <a:chOff x="569798" y="1124402"/>
            <a:chExt cx="3061090" cy="1489289"/>
          </a:xfrm>
        </p:grpSpPr>
        <p:pic>
          <p:nvPicPr>
            <p:cNvPr id="18" name="Picture 17">
              <a:extLst>
                <a:ext uri="{FF2B5EF4-FFF2-40B4-BE49-F238E27FC236}">
                  <a16:creationId xmlns:a16="http://schemas.microsoft.com/office/drawing/2014/main" xmlns="" id="{4420EDD3-8286-47CF-98A7-DF70DDEA8506}"/>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19" name="TextBox 18">
              <a:extLst>
                <a:ext uri="{FF2B5EF4-FFF2-40B4-BE49-F238E27FC236}">
                  <a16:creationId xmlns:a16="http://schemas.microsoft.com/office/drawing/2014/main" xmlns="" id="{49043584-068E-4448-AD9A-87AF15DFF335}"/>
                </a:ext>
              </a:extLst>
            </p:cNvPr>
            <p:cNvSpPr txBox="1"/>
            <p:nvPr/>
          </p:nvSpPr>
          <p:spPr>
            <a:xfrm>
              <a:off x="1442468" y="1610762"/>
              <a:ext cx="2188420" cy="523220"/>
            </a:xfrm>
            <a:prstGeom prst="rect">
              <a:avLst/>
            </a:prstGeom>
            <a:noFill/>
          </p:spPr>
          <p:txBody>
            <a:bodyPr wrap="none" rtlCol="0">
              <a:spAutoFit/>
            </a:bodyPr>
            <a:lstStyle/>
            <a:p>
              <a:r>
                <a:rPr lang="vi-VN" sz="2800" b="1" dirty="0">
                  <a:solidFill>
                    <a:schemeClr val="accent2"/>
                  </a:solidFill>
                  <a:latin typeface="Times New Roman" pitchFamily="18" charset="0"/>
                  <a:cs typeface="Times New Roman" pitchFamily="18" charset="0"/>
                </a:rPr>
                <a:t>KHÁM PHÁ</a:t>
              </a:r>
            </a:p>
          </p:txBody>
        </p:sp>
      </p:grpSp>
      <p:sp>
        <p:nvSpPr>
          <p:cNvPr id="20" name="Oval 19">
            <a:extLst>
              <a:ext uri="{FF2B5EF4-FFF2-40B4-BE49-F238E27FC236}">
                <a16:creationId xmlns:a16="http://schemas.microsoft.com/office/drawing/2014/main" xmlns="" id="{CF056738-9254-4CB5-B1E0-8CBD3F90BA44}"/>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2</a:t>
            </a:r>
          </a:p>
        </p:txBody>
      </p:sp>
      <p:sp>
        <p:nvSpPr>
          <p:cNvPr id="21" name="TextBox 20">
            <a:extLst>
              <a:ext uri="{FF2B5EF4-FFF2-40B4-BE49-F238E27FC236}">
                <a16:creationId xmlns:a16="http://schemas.microsoft.com/office/drawing/2014/main" xmlns="" id="{DE9E9535-CC1E-44C5-89EC-43182BC2D8D3}"/>
              </a:ext>
            </a:extLst>
          </p:cNvPr>
          <p:cNvSpPr txBox="1"/>
          <p:nvPr/>
        </p:nvSpPr>
        <p:spPr>
          <a:xfrm>
            <a:off x="3939812" y="517218"/>
            <a:ext cx="7522547" cy="523220"/>
          </a:xfrm>
          <a:prstGeom prst="rect">
            <a:avLst/>
          </a:prstGeom>
          <a:noFill/>
        </p:spPr>
        <p:txBody>
          <a:bodyPr wrap="square" rtlCol="0">
            <a:spAutoFit/>
          </a:bodyPr>
          <a:lstStyle/>
          <a:p>
            <a:r>
              <a:rPr lang="vi-VN" sz="2800" b="1" dirty="0">
                <a:solidFill>
                  <a:srgbClr val="00B050"/>
                </a:solidFill>
                <a:latin typeface="Times New Roman" pitchFamily="18" charset="0"/>
                <a:cs typeface="Times New Roman" pitchFamily="18" charset="0"/>
              </a:rPr>
              <a:t>Quan sát tranh và trả lời câu hỏi:</a:t>
            </a:r>
          </a:p>
        </p:txBody>
      </p:sp>
      <p:pic>
        <p:nvPicPr>
          <p:cNvPr id="22" name="Picture 2">
            <a:extLst>
              <a:ext uri="{FF2B5EF4-FFF2-40B4-BE49-F238E27FC236}">
                <a16:creationId xmlns:a16="http://schemas.microsoft.com/office/drawing/2014/main" xmlns="" id="{A711FF89-9AFC-4CE4-9259-E8AE46245BB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l="9278" t="9847" r="5150" b="16402"/>
          <a:stretch/>
        </p:blipFill>
        <p:spPr bwMode="auto">
          <a:xfrm>
            <a:off x="3779995" y="923607"/>
            <a:ext cx="882091" cy="760249"/>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a:extLst>
              <a:ext uri="{FF2B5EF4-FFF2-40B4-BE49-F238E27FC236}">
                <a16:creationId xmlns:a16="http://schemas.microsoft.com/office/drawing/2014/main" xmlns="" id="{677D93A0-DEAB-419C-BD0A-1BB26950DF65}"/>
              </a:ext>
            </a:extLst>
          </p:cNvPr>
          <p:cNvSpPr txBox="1"/>
          <p:nvPr/>
        </p:nvSpPr>
        <p:spPr>
          <a:xfrm flipH="1">
            <a:off x="4636422" y="960180"/>
            <a:ext cx="6985753" cy="830997"/>
          </a:xfrm>
          <a:prstGeom prst="rect">
            <a:avLst/>
          </a:prstGeom>
          <a:noFill/>
        </p:spPr>
        <p:txBody>
          <a:bodyPr wrap="square" rtlCol="0">
            <a:spAutoFit/>
          </a:bodyPr>
          <a:lstStyle/>
          <a:p>
            <a:pPr algn="just"/>
            <a:r>
              <a:rPr lang="vi-VN" sz="2400" dirty="0">
                <a:solidFill>
                  <a:srgbClr val="000000"/>
                </a:solidFill>
                <a:latin typeface="Times New Roman" pitchFamily="18" charset="0"/>
                <a:cs typeface="Times New Roman" pitchFamily="18" charset="0"/>
              </a:rPr>
              <a:t>Nêu nhận xét của em về việc sử dụng thời gian của các bạn trong tranh.</a:t>
            </a:r>
          </a:p>
        </p:txBody>
      </p:sp>
      <p:sp>
        <p:nvSpPr>
          <p:cNvPr id="24" name="TextBox 23">
            <a:extLst>
              <a:ext uri="{FF2B5EF4-FFF2-40B4-BE49-F238E27FC236}">
                <a16:creationId xmlns:a16="http://schemas.microsoft.com/office/drawing/2014/main" xmlns="" id="{A176335F-A2C8-47CD-AB32-17A44C912D49}"/>
              </a:ext>
            </a:extLst>
          </p:cNvPr>
          <p:cNvSpPr txBox="1"/>
          <p:nvPr/>
        </p:nvSpPr>
        <p:spPr>
          <a:xfrm>
            <a:off x="330341"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itchFamily="18" charset="0"/>
                <a:cs typeface="Times New Roman" pitchFamily="18" charset="0"/>
              </a:rPr>
              <a:t>Hải luôn thực hiện các việc trong ngày theo thời gian biểu.</a:t>
            </a:r>
          </a:p>
        </p:txBody>
      </p:sp>
      <p:sp>
        <p:nvSpPr>
          <p:cNvPr id="25" name="TextBox 24">
            <a:extLst>
              <a:ext uri="{FF2B5EF4-FFF2-40B4-BE49-F238E27FC236}">
                <a16:creationId xmlns:a16="http://schemas.microsoft.com/office/drawing/2014/main" xmlns="" id="{98A3EC29-6F12-41A7-8600-CB655A963ABE}"/>
              </a:ext>
            </a:extLst>
          </p:cNvPr>
          <p:cNvSpPr txBox="1"/>
          <p:nvPr/>
        </p:nvSpPr>
        <p:spPr>
          <a:xfrm>
            <a:off x="3325295" y="4604072"/>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itchFamily="18" charset="0"/>
                <a:cs typeface="Times New Roman" pitchFamily="18" charset="0"/>
              </a:rPr>
              <a:t>Liên luôn chuẩn bị sách vở từ tối hôm trước.</a:t>
            </a:r>
          </a:p>
        </p:txBody>
      </p:sp>
      <p:grpSp>
        <p:nvGrpSpPr>
          <p:cNvPr id="30" name="Group 29">
            <a:extLst>
              <a:ext uri="{FF2B5EF4-FFF2-40B4-BE49-F238E27FC236}">
                <a16:creationId xmlns:a16="http://schemas.microsoft.com/office/drawing/2014/main" xmlns="" id="{74E06791-9CFE-457D-AEBF-1FDCA961C528}"/>
              </a:ext>
            </a:extLst>
          </p:cNvPr>
          <p:cNvGrpSpPr/>
          <p:nvPr/>
        </p:nvGrpSpPr>
        <p:grpSpPr>
          <a:xfrm>
            <a:off x="183800" y="1717560"/>
            <a:ext cx="11652542" cy="2862050"/>
            <a:chOff x="183800" y="1984260"/>
            <a:chExt cx="11652542" cy="2862050"/>
          </a:xfrm>
        </p:grpSpPr>
        <p:pic>
          <p:nvPicPr>
            <p:cNvPr id="16" name="Picture 15">
              <a:extLst>
                <a:ext uri="{FF2B5EF4-FFF2-40B4-BE49-F238E27FC236}">
                  <a16:creationId xmlns:a16="http://schemas.microsoft.com/office/drawing/2014/main" xmlns="" id="{FAB2EC92-1C36-41FF-908B-FEAAC2E2B387}"/>
                </a:ext>
              </a:extLst>
            </p:cNvPr>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xmlns="">
                    <a14:imgLayer r:embed="rId7">
                      <a14:imgEffect>
                        <a14:sharpenSoften amount="25000"/>
                      </a14:imgEffect>
                      <a14:imgEffect>
                        <a14:saturation sat="200000"/>
                      </a14:imgEffect>
                    </a14:imgLayer>
                  </a14:imgProps>
                </a:ext>
              </a:extLst>
            </a:blip>
            <a:stretch>
              <a:fillRect/>
            </a:stretch>
          </p:blipFill>
          <p:spPr>
            <a:xfrm>
              <a:off x="183800" y="1984260"/>
              <a:ext cx="6193917" cy="2837589"/>
            </a:xfrm>
            <a:prstGeom prst="rect">
              <a:avLst/>
            </a:prstGeom>
          </p:spPr>
        </p:pic>
        <p:pic>
          <p:nvPicPr>
            <p:cNvPr id="27" name="Picture 26">
              <a:extLst>
                <a:ext uri="{FF2B5EF4-FFF2-40B4-BE49-F238E27FC236}">
                  <a16:creationId xmlns:a16="http://schemas.microsoft.com/office/drawing/2014/main" xmlns="" id="{3E8B8FE7-BD2A-463F-B991-930F1BD17F1A}"/>
                </a:ext>
              </a:extLst>
            </p:cNvPr>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xmlns="">
                    <a14:imgLayer r:embed="rId9">
                      <a14:imgEffect>
                        <a14:sharpenSoften amount="25000"/>
                      </a14:imgEffect>
                      <a14:imgEffect>
                        <a14:saturation sat="200000"/>
                      </a14:imgEffect>
                    </a14:imgLayer>
                  </a14:imgProps>
                </a:ext>
              </a:extLst>
            </a:blip>
            <a:stretch>
              <a:fillRect/>
            </a:stretch>
          </p:blipFill>
          <p:spPr>
            <a:xfrm>
              <a:off x="6168392" y="2091581"/>
              <a:ext cx="5667950" cy="2754729"/>
            </a:xfrm>
            <a:prstGeom prst="rect">
              <a:avLst/>
            </a:prstGeom>
          </p:spPr>
        </p:pic>
      </p:grpSp>
      <p:sp>
        <p:nvSpPr>
          <p:cNvPr id="28" name="TextBox 27">
            <a:extLst>
              <a:ext uri="{FF2B5EF4-FFF2-40B4-BE49-F238E27FC236}">
                <a16:creationId xmlns:a16="http://schemas.microsoft.com/office/drawing/2014/main" xmlns="" id="{E354BF91-2EC3-445B-8B8D-8E4CF32FA17A}"/>
              </a:ext>
            </a:extLst>
          </p:cNvPr>
          <p:cNvSpPr txBox="1"/>
          <p:nvPr/>
        </p:nvSpPr>
        <p:spPr>
          <a:xfrm>
            <a:off x="6096000" y="4604072"/>
            <a:ext cx="31051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itchFamily="18" charset="0"/>
                <a:cs typeface="Times New Roman" pitchFamily="18" charset="0"/>
              </a:rPr>
              <a:t>Huy thường đặt ra kế hoạch học tập và phấn đấu hoàn thành.</a:t>
            </a:r>
          </a:p>
        </p:txBody>
      </p:sp>
      <p:sp>
        <p:nvSpPr>
          <p:cNvPr id="29" name="TextBox 28">
            <a:extLst>
              <a:ext uri="{FF2B5EF4-FFF2-40B4-BE49-F238E27FC236}">
                <a16:creationId xmlns:a16="http://schemas.microsoft.com/office/drawing/2014/main" xmlns="" id="{6A6E997F-5DD1-49C2-ABBC-86165ABE0268}"/>
              </a:ext>
            </a:extLst>
          </p:cNvPr>
          <p:cNvSpPr txBox="1"/>
          <p:nvPr/>
        </p:nvSpPr>
        <p:spPr>
          <a:xfrm>
            <a:off x="9044709" y="4575214"/>
            <a:ext cx="2816950" cy="1154162"/>
          </a:xfrm>
          <a:prstGeom prst="rect">
            <a:avLst/>
          </a:prstGeom>
          <a:solidFill>
            <a:schemeClr val="accent2"/>
          </a:solidFill>
        </p:spPr>
        <p:txBody>
          <a:bodyPr wrap="square" rtlCol="0">
            <a:spAutoFit/>
          </a:bodyPr>
          <a:lstStyle/>
          <a:p>
            <a:pPr algn="ctr"/>
            <a:r>
              <a:rPr lang="vi-VN" sz="2300" i="1" dirty="0">
                <a:solidFill>
                  <a:schemeClr val="bg2"/>
                </a:solidFill>
                <a:latin typeface="Times New Roman" pitchFamily="18" charset="0"/>
                <a:cs typeface="Times New Roman" pitchFamily="18" charset="0"/>
              </a:rPr>
              <a:t>Trường luôn hoàn thành xong mọi việc rồi mới đi chơi.</a:t>
            </a:r>
          </a:p>
        </p:txBody>
      </p:sp>
      <p:sp>
        <p:nvSpPr>
          <p:cNvPr id="31" name="Scroll: Horizontal 30">
            <a:extLst>
              <a:ext uri="{FF2B5EF4-FFF2-40B4-BE49-F238E27FC236}">
                <a16:creationId xmlns:a16="http://schemas.microsoft.com/office/drawing/2014/main" xmlns="" id="{95196126-589D-4ADE-AD00-E52898EFAA33}"/>
              </a:ext>
            </a:extLst>
          </p:cNvPr>
          <p:cNvSpPr/>
          <p:nvPr/>
        </p:nvSpPr>
        <p:spPr>
          <a:xfrm>
            <a:off x="279240" y="5691715"/>
            <a:ext cx="11557102" cy="785808"/>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dirty="0">
                <a:solidFill>
                  <a:srgbClr val="FF0000"/>
                </a:solidFill>
                <a:latin typeface="Times New Roman" pitchFamily="18" charset="0"/>
                <a:cs typeface="Times New Roman" pitchFamily="18" charset="0"/>
              </a:rPr>
              <a:t>Quý trọng thời gian là biết sử dụng thời gian một cách tiết kiệm và hợp lí.</a:t>
            </a:r>
          </a:p>
        </p:txBody>
      </p:sp>
    </p:spTree>
    <p:extLst>
      <p:ext uri="{BB962C8B-B14F-4D97-AF65-F5344CB8AC3E}">
        <p14:creationId xmlns:p14="http://schemas.microsoft.com/office/powerpoint/2010/main" xmlns="" val="19650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p:bldP spid="24" grpId="0" animBg="1"/>
      <p:bldP spid="25" grpId="0" animBg="1"/>
      <p:bldP spid="28" grpId="0" animBg="1"/>
      <p:bldP spid="29"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0E6472D-54EF-4287-864C-0208D6E93C5C}"/>
              </a:ext>
            </a:extLst>
          </p:cNvPr>
          <p:cNvGrpSpPr/>
          <p:nvPr/>
        </p:nvGrpSpPr>
        <p:grpSpPr>
          <a:xfrm>
            <a:off x="665162" y="435862"/>
            <a:ext cx="2980645" cy="1288726"/>
            <a:chOff x="500062" y="2851475"/>
            <a:chExt cx="2980645" cy="1288726"/>
          </a:xfrm>
        </p:grpSpPr>
        <p:pic>
          <p:nvPicPr>
            <p:cNvPr id="3" name="Picture 2">
              <a:extLst>
                <a:ext uri="{FF2B5EF4-FFF2-40B4-BE49-F238E27FC236}">
                  <a16:creationId xmlns:a16="http://schemas.microsoft.com/office/drawing/2014/main" xmlns="" id="{6F5792B0-5237-4921-9333-2D63473E0239}"/>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xmlns=""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5" name="Oval 4">
            <a:extLst>
              <a:ext uri="{FF2B5EF4-FFF2-40B4-BE49-F238E27FC236}">
                <a16:creationId xmlns:a16="http://schemas.microsoft.com/office/drawing/2014/main" xmlns=""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1</a:t>
            </a:r>
          </a:p>
        </p:txBody>
      </p:sp>
      <p:sp>
        <p:nvSpPr>
          <p:cNvPr id="6" name="TextBox 5">
            <a:extLst>
              <a:ext uri="{FF2B5EF4-FFF2-40B4-BE49-F238E27FC236}">
                <a16:creationId xmlns:a16="http://schemas.microsoft.com/office/drawing/2014/main" xmlns=""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Em đồng tình hoặc không đồng tình với việc làm của bạn nào? Vì sao?</a:t>
            </a:r>
          </a:p>
        </p:txBody>
      </p:sp>
      <p:pic>
        <p:nvPicPr>
          <p:cNvPr id="7" name="Picture 6">
            <a:extLst>
              <a:ext uri="{FF2B5EF4-FFF2-40B4-BE49-F238E27FC236}">
                <a16:creationId xmlns:a16="http://schemas.microsoft.com/office/drawing/2014/main" xmlns="" id="{5E34DD05-9CD4-4826-B3C3-CA5D9DF16997}"/>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rcRect b="26287"/>
          <a:stretch/>
        </p:blipFill>
        <p:spPr>
          <a:xfrm>
            <a:off x="915021" y="1845260"/>
            <a:ext cx="10361958" cy="2945124"/>
          </a:xfrm>
          <a:prstGeom prst="rect">
            <a:avLst/>
          </a:prstGeom>
        </p:spPr>
      </p:pic>
      <p:sp>
        <p:nvSpPr>
          <p:cNvPr id="8" name="TextBox 7">
            <a:extLst>
              <a:ext uri="{FF2B5EF4-FFF2-40B4-BE49-F238E27FC236}">
                <a16:creationId xmlns:a16="http://schemas.microsoft.com/office/drawing/2014/main" xmlns="" id="{9C7C1A81-AAED-4925-B666-E09DAB03077C}"/>
              </a:ext>
            </a:extLst>
          </p:cNvPr>
          <p:cNvSpPr txBox="1"/>
          <p:nvPr/>
        </p:nvSpPr>
        <p:spPr>
          <a:xfrm>
            <a:off x="116325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itchFamily="18" charset="0"/>
                <a:cs typeface="Times New Roman" pitchFamily="18" charset="0"/>
              </a:rPr>
              <a:t>Ngọc luôn ghi nhớ những việc cần làm.</a:t>
            </a:r>
          </a:p>
        </p:txBody>
      </p:sp>
      <p:sp>
        <p:nvSpPr>
          <p:cNvPr id="9" name="TextBox 8">
            <a:extLst>
              <a:ext uri="{FF2B5EF4-FFF2-40B4-BE49-F238E27FC236}">
                <a16:creationId xmlns:a16="http://schemas.microsoft.com/office/drawing/2014/main" xmlns="" id="{30A655FC-1D8C-4A51-BD2B-877389A735E7}"/>
              </a:ext>
            </a:extLst>
          </p:cNvPr>
          <p:cNvSpPr txBox="1"/>
          <p:nvPr/>
        </p:nvSpPr>
        <p:spPr>
          <a:xfrm>
            <a:off x="6344232" y="47903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itchFamily="18" charset="0"/>
                <a:cs typeface="Times New Roman" pitchFamily="18" charset="0"/>
              </a:rPr>
              <a:t>Trang dành hết thời gian rảnh rỗi để xem ti vi.</a:t>
            </a:r>
          </a:p>
        </p:txBody>
      </p:sp>
      <p:pic>
        <p:nvPicPr>
          <p:cNvPr id="10" name="Picture 2" descr="Tick and cross cartoon Royalty Free Vector Image">
            <a:extLst>
              <a:ext uri="{FF2B5EF4-FFF2-40B4-BE49-F238E27FC236}">
                <a16:creationId xmlns:a16="http://schemas.microsoft.com/office/drawing/2014/main" xmlns="" id="{6939C262-4963-4844-B03E-D6D9774E1668}"/>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46606"/>
          <a:stretch/>
        </p:blipFill>
        <p:spPr bwMode="auto">
          <a:xfrm flipH="1">
            <a:off x="517095" y="3127661"/>
            <a:ext cx="1485879" cy="217215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xmlns="" id="{BA3B5CF3-4F58-47F3-8D0D-71DC4F6A9EE7}"/>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2125" r="-5519"/>
          <a:stretch/>
        </p:blipFill>
        <p:spPr bwMode="auto">
          <a:xfrm>
            <a:off x="10189026" y="3127661"/>
            <a:ext cx="1485879" cy="21721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566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B80CF453-7A03-4EAF-BFB5-0A93D719317B}"/>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25000"/>
                    </a14:imgEffect>
                    <a14:imgEffect>
                      <a14:saturation sat="200000"/>
                    </a14:imgEffect>
                  </a14:imgLayer>
                </a14:imgProps>
              </a:ext>
            </a:extLst>
          </a:blip>
          <a:stretch>
            <a:fillRect/>
          </a:stretch>
        </p:blipFill>
        <p:spPr>
          <a:xfrm>
            <a:off x="814388" y="1724588"/>
            <a:ext cx="10563225" cy="3171825"/>
          </a:xfrm>
          <a:prstGeom prst="rect">
            <a:avLst/>
          </a:prstGeom>
        </p:spPr>
      </p:pic>
      <p:grpSp>
        <p:nvGrpSpPr>
          <p:cNvPr id="2" name="Group 1">
            <a:extLst>
              <a:ext uri="{FF2B5EF4-FFF2-40B4-BE49-F238E27FC236}">
                <a16:creationId xmlns:a16="http://schemas.microsoft.com/office/drawing/2014/main" xmlns="" id="{90E6472D-54EF-4287-864C-0208D6E93C5C}"/>
              </a:ext>
            </a:extLst>
          </p:cNvPr>
          <p:cNvGrpSpPr/>
          <p:nvPr/>
        </p:nvGrpSpPr>
        <p:grpSpPr>
          <a:xfrm>
            <a:off x="665162" y="435862"/>
            <a:ext cx="2980645" cy="1288726"/>
            <a:chOff x="500062" y="2851475"/>
            <a:chExt cx="2980645" cy="1288726"/>
          </a:xfrm>
        </p:grpSpPr>
        <p:pic>
          <p:nvPicPr>
            <p:cNvPr id="3" name="Picture 2">
              <a:extLst>
                <a:ext uri="{FF2B5EF4-FFF2-40B4-BE49-F238E27FC236}">
                  <a16:creationId xmlns:a16="http://schemas.microsoft.com/office/drawing/2014/main" xmlns="" id="{6F5792B0-5237-4921-9333-2D63473E0239}"/>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xmlns="">
                    <a14:imgLayer r:embed="rId5">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4" name="TextBox 3">
              <a:extLst>
                <a:ext uri="{FF2B5EF4-FFF2-40B4-BE49-F238E27FC236}">
                  <a16:creationId xmlns:a16="http://schemas.microsoft.com/office/drawing/2014/main" xmlns="" id="{3EA80D1D-39F5-4C85-B473-87262938D567}"/>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5" name="Oval 4">
            <a:extLst>
              <a:ext uri="{FF2B5EF4-FFF2-40B4-BE49-F238E27FC236}">
                <a16:creationId xmlns:a16="http://schemas.microsoft.com/office/drawing/2014/main" xmlns="" id="{53A72DDB-6D01-4579-976F-4F5FCC7108C8}"/>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1</a:t>
            </a:r>
          </a:p>
        </p:txBody>
      </p:sp>
      <p:sp>
        <p:nvSpPr>
          <p:cNvPr id="6" name="TextBox 5">
            <a:extLst>
              <a:ext uri="{FF2B5EF4-FFF2-40B4-BE49-F238E27FC236}">
                <a16:creationId xmlns:a16="http://schemas.microsoft.com/office/drawing/2014/main" xmlns="" id="{3DA279CA-ED36-47E4-8ECF-02E877EFCB85}"/>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Em đồng tình hoặc không đồng tình với việc làm của bạn nào? Vì sao?</a:t>
            </a:r>
          </a:p>
        </p:txBody>
      </p:sp>
      <p:sp>
        <p:nvSpPr>
          <p:cNvPr id="8" name="TextBox 7">
            <a:extLst>
              <a:ext uri="{FF2B5EF4-FFF2-40B4-BE49-F238E27FC236}">
                <a16:creationId xmlns:a16="http://schemas.microsoft.com/office/drawing/2014/main" xmlns="" id="{9C7C1A81-AAED-4925-B666-E09DAB03077C}"/>
              </a:ext>
            </a:extLst>
          </p:cNvPr>
          <p:cNvSpPr txBox="1"/>
          <p:nvPr/>
        </p:nvSpPr>
        <p:spPr>
          <a:xfrm>
            <a:off x="104895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itchFamily="18" charset="0"/>
                <a:cs typeface="Times New Roman" pitchFamily="18" charset="0"/>
              </a:rPr>
              <a:t>Tiến thường chơi đồ chơi trong giờ học.</a:t>
            </a:r>
          </a:p>
        </p:txBody>
      </p:sp>
      <p:sp>
        <p:nvSpPr>
          <p:cNvPr id="9" name="TextBox 8">
            <a:extLst>
              <a:ext uri="{FF2B5EF4-FFF2-40B4-BE49-F238E27FC236}">
                <a16:creationId xmlns:a16="http://schemas.microsoft.com/office/drawing/2014/main" xmlns="" id="{30A655FC-1D8C-4A51-BD2B-877389A735E7}"/>
              </a:ext>
            </a:extLst>
          </p:cNvPr>
          <p:cNvSpPr txBox="1"/>
          <p:nvPr/>
        </p:nvSpPr>
        <p:spPr>
          <a:xfrm>
            <a:off x="6229932" y="4955484"/>
            <a:ext cx="4932747" cy="1077218"/>
          </a:xfrm>
          <a:prstGeom prst="rect">
            <a:avLst/>
          </a:prstGeom>
          <a:solidFill>
            <a:schemeClr val="accent2"/>
          </a:solidFill>
        </p:spPr>
        <p:txBody>
          <a:bodyPr wrap="square" rtlCol="0">
            <a:spAutoFit/>
          </a:bodyPr>
          <a:lstStyle/>
          <a:p>
            <a:pPr algn="ctr"/>
            <a:r>
              <a:rPr lang="vi-VN" sz="3200" i="1" dirty="0">
                <a:solidFill>
                  <a:schemeClr val="bg2"/>
                </a:solidFill>
                <a:latin typeface="Times New Roman" pitchFamily="18" charset="0"/>
                <a:cs typeface="Times New Roman" pitchFamily="18" charset="0"/>
              </a:rPr>
              <a:t>Hùng luôn đặt báo thức để dậy đúng giờ.</a:t>
            </a:r>
          </a:p>
        </p:txBody>
      </p:sp>
      <p:pic>
        <p:nvPicPr>
          <p:cNvPr id="10" name="Picture 2" descr="Tick and cross cartoon Royalty Free Vector Image">
            <a:extLst>
              <a:ext uri="{FF2B5EF4-FFF2-40B4-BE49-F238E27FC236}">
                <a16:creationId xmlns:a16="http://schemas.microsoft.com/office/drawing/2014/main" xmlns="" id="{6939C262-4963-4844-B03E-D6D9774E1668}"/>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46606"/>
          <a:stretch/>
        </p:blipFill>
        <p:spPr bwMode="auto">
          <a:xfrm>
            <a:off x="10285808" y="3271140"/>
            <a:ext cx="1485879" cy="217215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Tick and cross cartoon Royalty Free Vector Image">
            <a:extLst>
              <a:ext uri="{FF2B5EF4-FFF2-40B4-BE49-F238E27FC236}">
                <a16:creationId xmlns:a16="http://schemas.microsoft.com/office/drawing/2014/main" xmlns="" id="{BA3B5CF3-4F58-47F3-8D0D-71DC4F6A9EE7}"/>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2125" r="-5519"/>
          <a:stretch/>
        </p:blipFill>
        <p:spPr bwMode="auto">
          <a:xfrm>
            <a:off x="420313" y="3271139"/>
            <a:ext cx="1485879" cy="21721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27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2</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954107"/>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Điều gì có thể xảy ra trong các tình huống dưới đây?</a:t>
            </a:r>
          </a:p>
        </p:txBody>
      </p:sp>
      <p:grpSp>
        <p:nvGrpSpPr>
          <p:cNvPr id="11" name="Group 10">
            <a:extLst>
              <a:ext uri="{FF2B5EF4-FFF2-40B4-BE49-F238E27FC236}">
                <a16:creationId xmlns:a16="http://schemas.microsoft.com/office/drawing/2014/main" xmlns="" id="{E4C30BA4-6B36-462E-A985-B573D4036226}"/>
              </a:ext>
            </a:extLst>
          </p:cNvPr>
          <p:cNvGrpSpPr/>
          <p:nvPr/>
        </p:nvGrpSpPr>
        <p:grpSpPr>
          <a:xfrm>
            <a:off x="1722263" y="1628178"/>
            <a:ext cx="4373563" cy="2281355"/>
            <a:chOff x="1824037" y="1724588"/>
            <a:chExt cx="4373563" cy="2281355"/>
          </a:xfrm>
        </p:grpSpPr>
        <p:pic>
          <p:nvPicPr>
            <p:cNvPr id="2" name="Picture 1">
              <a:extLst>
                <a:ext uri="{FF2B5EF4-FFF2-40B4-BE49-F238E27FC236}">
                  <a16:creationId xmlns:a16="http://schemas.microsoft.com/office/drawing/2014/main" xmlns="" id="{CFB0F7FF-BBCF-45EA-9F1C-88EA448E7CCD}"/>
                </a:ext>
              </a:extLst>
            </p:cNvPr>
            <p:cNvPicPr>
              <a:picLocks noChangeAspect="1"/>
            </p:cNvPicPr>
            <p:nvPr/>
          </p:nvPicPr>
          <p:blipFill rotWithShape="1">
            <a:blip r:embed="rId4" cstate="print">
              <a:clrChange>
                <a:clrFrom>
                  <a:srgbClr val="FFFFFF"/>
                </a:clrFrom>
                <a:clrTo>
                  <a:srgbClr val="FFFFFF">
                    <a:alpha val="0"/>
                  </a:srgbClr>
                </a:clrTo>
              </a:clrChange>
            </a:blip>
            <a:srcRect r="48869" b="29556"/>
            <a:stretch/>
          </p:blipFill>
          <p:spPr>
            <a:xfrm>
              <a:off x="1824037" y="1724588"/>
              <a:ext cx="4373563" cy="2281355"/>
            </a:xfrm>
            <a:prstGeom prst="rect">
              <a:avLst/>
            </a:prstGeom>
          </p:spPr>
        </p:pic>
        <p:grpSp>
          <p:nvGrpSpPr>
            <p:cNvPr id="10" name="Group 9">
              <a:extLst>
                <a:ext uri="{FF2B5EF4-FFF2-40B4-BE49-F238E27FC236}">
                  <a16:creationId xmlns:a16="http://schemas.microsoft.com/office/drawing/2014/main" xmlns="" id="{C3B4CA70-70B1-48C1-8EFE-15AD6BD1658E}"/>
                </a:ext>
              </a:extLst>
            </p:cNvPr>
            <p:cNvGrpSpPr/>
            <p:nvPr/>
          </p:nvGrpSpPr>
          <p:grpSpPr>
            <a:xfrm>
              <a:off x="2276475" y="2512840"/>
              <a:ext cx="3375025" cy="830997"/>
              <a:chOff x="2276475" y="2512840"/>
              <a:chExt cx="3375025" cy="830997"/>
            </a:xfrm>
          </p:grpSpPr>
          <p:sp>
            <p:nvSpPr>
              <p:cNvPr id="8" name="Diamond 7">
                <a:extLst>
                  <a:ext uri="{FF2B5EF4-FFF2-40B4-BE49-F238E27FC236}">
                    <a16:creationId xmlns:a16="http://schemas.microsoft.com/office/drawing/2014/main" xmlns="" id="{8503739B-501F-4F72-8A76-235F77A86C11}"/>
                  </a:ext>
                </a:extLst>
              </p:cNvPr>
              <p:cNvSpPr/>
              <p:nvPr/>
            </p:nvSpPr>
            <p:spPr>
              <a:xfrm>
                <a:off x="2276475" y="2518393"/>
                <a:ext cx="390525"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latin typeface="Times New Roman" pitchFamily="18" charset="0"/>
                    <a:cs typeface="Times New Roman" pitchFamily="18" charset="0"/>
                  </a:rPr>
                  <a:t>1</a:t>
                </a:r>
              </a:p>
            </p:txBody>
          </p:sp>
          <p:sp>
            <p:nvSpPr>
              <p:cNvPr id="9" name="TextBox 8">
                <a:extLst>
                  <a:ext uri="{FF2B5EF4-FFF2-40B4-BE49-F238E27FC236}">
                    <a16:creationId xmlns:a16="http://schemas.microsoft.com/office/drawing/2014/main" xmlns="" id="{1F127C55-93AA-48F0-BBD2-8642DCFEFD9A}"/>
                  </a:ext>
                </a:extLst>
              </p:cNvPr>
              <p:cNvSpPr txBox="1"/>
              <p:nvPr/>
            </p:nvSpPr>
            <p:spPr>
              <a:xfrm>
                <a:off x="2667000" y="2512840"/>
                <a:ext cx="2984500" cy="830997"/>
              </a:xfrm>
              <a:prstGeom prst="rect">
                <a:avLst/>
              </a:prstGeom>
              <a:noFill/>
            </p:spPr>
            <p:txBody>
              <a:bodyPr wrap="square" rtlCol="0">
                <a:spAutoFit/>
              </a:bodyPr>
              <a:lstStyle/>
              <a:p>
                <a:r>
                  <a:rPr lang="vi-VN" sz="2400" dirty="0">
                    <a:solidFill>
                      <a:schemeClr val="bg2"/>
                    </a:solidFill>
                    <a:latin typeface="Times New Roman" pitchFamily="18" charset="0"/>
                    <a:cs typeface="Times New Roman" pitchFamily="18" charset="0"/>
                  </a:rPr>
                  <a:t>Tùng thường xuyên đi ngủ muộn.</a:t>
                </a:r>
              </a:p>
            </p:txBody>
          </p:sp>
        </p:grpSp>
      </p:grpSp>
      <p:sp>
        <p:nvSpPr>
          <p:cNvPr id="13" name="TextBox 12">
            <a:extLst>
              <a:ext uri="{FF2B5EF4-FFF2-40B4-BE49-F238E27FC236}">
                <a16:creationId xmlns:a16="http://schemas.microsoft.com/office/drawing/2014/main" xmlns="" id="{C289BC6B-17C5-4976-8712-E3FC8B688E8F}"/>
              </a:ext>
            </a:extLst>
          </p:cNvPr>
          <p:cNvSpPr txBox="1"/>
          <p:nvPr/>
        </p:nvSpPr>
        <p:spPr>
          <a:xfrm>
            <a:off x="1486344" y="4693342"/>
            <a:ext cx="4396887"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Ảnh hưởng đến sức khỏe.</a:t>
            </a:r>
          </a:p>
        </p:txBody>
      </p:sp>
      <p:sp>
        <p:nvSpPr>
          <p:cNvPr id="14" name="TextBox 13">
            <a:extLst>
              <a:ext uri="{FF2B5EF4-FFF2-40B4-BE49-F238E27FC236}">
                <a16:creationId xmlns:a16="http://schemas.microsoft.com/office/drawing/2014/main" xmlns="" id="{C0EC4797-84F5-4E85-AD9E-92139DAB3350}"/>
              </a:ext>
            </a:extLst>
          </p:cNvPr>
          <p:cNvSpPr txBox="1"/>
          <p:nvPr/>
        </p:nvSpPr>
        <p:spPr>
          <a:xfrm>
            <a:off x="1486344" y="3978711"/>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800" kern="0" dirty="0">
                <a:solidFill>
                  <a:srgbClr val="FF0000"/>
                </a:solidFill>
                <a:latin typeface="Times New Roman" pitchFamily="18" charset="0"/>
                <a:cs typeface="Times New Roman" pitchFamily="18" charset="0"/>
              </a:rPr>
              <a:t>Ít</a:t>
            </a: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thời gian nghỉ ngơi.</a:t>
            </a:r>
          </a:p>
        </p:txBody>
      </p:sp>
      <p:sp>
        <p:nvSpPr>
          <p:cNvPr id="15" name="TextBox 14">
            <a:extLst>
              <a:ext uri="{FF2B5EF4-FFF2-40B4-BE49-F238E27FC236}">
                <a16:creationId xmlns:a16="http://schemas.microsoft.com/office/drawing/2014/main" xmlns="" id="{B0692085-D9FC-4032-908D-47056E499A3E}"/>
              </a:ext>
            </a:extLst>
          </p:cNvPr>
          <p:cNvSpPr txBox="1"/>
          <p:nvPr/>
        </p:nvSpPr>
        <p:spPr>
          <a:xfrm>
            <a:off x="1486343" y="5407973"/>
            <a:ext cx="4396887" cy="954107"/>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Dễ bị ngủ quên, thức dậy muộn vào sáng hôm sau.</a:t>
            </a:r>
          </a:p>
        </p:txBody>
      </p:sp>
      <p:pic>
        <p:nvPicPr>
          <p:cNvPr id="1026" name="Picture 2" descr="Happy cute kid boy tired with low energy Premium Vector">
            <a:extLst>
              <a:ext uri="{FF2B5EF4-FFF2-40B4-BE49-F238E27FC236}">
                <a16:creationId xmlns:a16="http://schemas.microsoft.com/office/drawing/2014/main" xmlns="" id="{1300EC3A-A85A-4BDE-908C-CF383FD65568}"/>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597288" y="2242149"/>
            <a:ext cx="2981325" cy="29813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 name="Group 15">
            <a:extLst>
              <a:ext uri="{FF2B5EF4-FFF2-40B4-BE49-F238E27FC236}">
                <a16:creationId xmlns:a16="http://schemas.microsoft.com/office/drawing/2014/main" xmlns="" id="{08887234-9F52-435E-B4C0-2B4B45BD5CE5}"/>
              </a:ext>
            </a:extLst>
          </p:cNvPr>
          <p:cNvGrpSpPr/>
          <p:nvPr/>
        </p:nvGrpSpPr>
        <p:grpSpPr>
          <a:xfrm>
            <a:off x="6653736" y="978559"/>
            <a:ext cx="4373563" cy="3321271"/>
            <a:chOff x="6653736" y="978559"/>
            <a:chExt cx="4373563" cy="3321271"/>
          </a:xfrm>
        </p:grpSpPr>
        <p:pic>
          <p:nvPicPr>
            <p:cNvPr id="17" name="Picture 16">
              <a:extLst>
                <a:ext uri="{FF2B5EF4-FFF2-40B4-BE49-F238E27FC236}">
                  <a16:creationId xmlns:a16="http://schemas.microsoft.com/office/drawing/2014/main" xmlns="" id="{E5532FDE-AB14-4CAF-BED4-E6A0D032EBF9}"/>
                </a:ext>
              </a:extLst>
            </p:cNvPr>
            <p:cNvPicPr>
              <a:picLocks noChangeAspect="1"/>
            </p:cNvPicPr>
            <p:nvPr/>
          </p:nvPicPr>
          <p:blipFill rotWithShape="1">
            <a:blip r:embed="rId4" cstate="print">
              <a:clrChange>
                <a:clrFrom>
                  <a:srgbClr val="FFFFFF"/>
                </a:clrFrom>
                <a:clrTo>
                  <a:srgbClr val="FFFFFF">
                    <a:alpha val="0"/>
                  </a:srgbClr>
                </a:clrTo>
              </a:clrChange>
            </a:blip>
            <a:srcRect l="53136" t="-2554" r="-4267"/>
            <a:stretch/>
          </p:blipFill>
          <p:spPr>
            <a:xfrm>
              <a:off x="6653736" y="978559"/>
              <a:ext cx="4373563" cy="3321271"/>
            </a:xfrm>
            <a:prstGeom prst="rect">
              <a:avLst/>
            </a:prstGeom>
          </p:spPr>
        </p:pic>
        <p:sp>
          <p:nvSpPr>
            <p:cNvPr id="18" name="Diamond 17">
              <a:extLst>
                <a:ext uri="{FF2B5EF4-FFF2-40B4-BE49-F238E27FC236}">
                  <a16:creationId xmlns:a16="http://schemas.microsoft.com/office/drawing/2014/main" xmlns="" id="{7A8C9158-A7C1-469E-A58B-EA9DB6D172F8}"/>
                </a:ext>
              </a:extLst>
            </p:cNvPr>
            <p:cNvSpPr/>
            <p:nvPr/>
          </p:nvSpPr>
          <p:spPr>
            <a:xfrm>
              <a:off x="7431223" y="1932666"/>
              <a:ext cx="389589" cy="434424"/>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2"/>
                  </a:solidFill>
                  <a:latin typeface="Times New Roman" pitchFamily="18" charset="0"/>
                  <a:cs typeface="Times New Roman" pitchFamily="18" charset="0"/>
                </a:rPr>
                <a:t>2</a:t>
              </a:r>
            </a:p>
          </p:txBody>
        </p:sp>
        <p:sp>
          <p:nvSpPr>
            <p:cNvPr id="19" name="TextBox 18">
              <a:extLst>
                <a:ext uri="{FF2B5EF4-FFF2-40B4-BE49-F238E27FC236}">
                  <a16:creationId xmlns:a16="http://schemas.microsoft.com/office/drawing/2014/main" xmlns="" id="{5E67DF27-864D-49B0-BF9B-4C0934C835A6}"/>
                </a:ext>
              </a:extLst>
            </p:cNvPr>
            <p:cNvSpPr txBox="1"/>
            <p:nvPr/>
          </p:nvSpPr>
          <p:spPr>
            <a:xfrm>
              <a:off x="7298069" y="1872397"/>
              <a:ext cx="2859314" cy="1938992"/>
            </a:xfrm>
            <a:prstGeom prst="rect">
              <a:avLst/>
            </a:prstGeom>
            <a:noFill/>
          </p:spPr>
          <p:txBody>
            <a:bodyPr wrap="square" rtlCol="0">
              <a:spAutoFit/>
            </a:bodyPr>
            <a:lstStyle/>
            <a:p>
              <a:pPr algn="ctr"/>
              <a:r>
                <a:rPr lang="vi-VN" sz="2400" dirty="0">
                  <a:solidFill>
                    <a:schemeClr val="bg2"/>
                  </a:solidFill>
                  <a:latin typeface="Times New Roman" pitchFamily="18" charset="0"/>
                  <a:cs typeface="Times New Roman" pitchFamily="18" charset="0"/>
                </a:rPr>
                <a:t>     Minh luôn thực hiện đúng giờ học, giờ chơi và tranh thủ thời gian làm việc nhà.</a:t>
              </a:r>
            </a:p>
          </p:txBody>
        </p:sp>
      </p:grpSp>
      <p:pic>
        <p:nvPicPr>
          <p:cNvPr id="1028" name="Picture 4" descr="Menino bonito garoto estudante feliz com livro e lápis Vetor Premium">
            <a:extLst>
              <a:ext uri="{FF2B5EF4-FFF2-40B4-BE49-F238E27FC236}">
                <a16:creationId xmlns:a16="http://schemas.microsoft.com/office/drawing/2014/main" xmlns="" id="{D40AB892-5F28-4150-93E3-000363D4C3EB}"/>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9733047" y="2503334"/>
            <a:ext cx="2458953" cy="2458953"/>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Box 21">
            <a:extLst>
              <a:ext uri="{FF2B5EF4-FFF2-40B4-BE49-F238E27FC236}">
                <a16:creationId xmlns:a16="http://schemas.microsoft.com/office/drawing/2014/main" xmlns="" id="{0BA97C2F-87F6-4F02-8CE9-3C88AEAD1588}"/>
              </a:ext>
            </a:extLst>
          </p:cNvPr>
          <p:cNvSpPr txBox="1"/>
          <p:nvPr/>
        </p:nvSpPr>
        <p:spPr>
          <a:xfrm>
            <a:off x="6653736" y="4334786"/>
            <a:ext cx="3637200"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Làm được nhiều việc.</a:t>
            </a:r>
          </a:p>
        </p:txBody>
      </p:sp>
      <p:sp>
        <p:nvSpPr>
          <p:cNvPr id="23" name="TextBox 22">
            <a:extLst>
              <a:ext uri="{FF2B5EF4-FFF2-40B4-BE49-F238E27FC236}">
                <a16:creationId xmlns:a16="http://schemas.microsoft.com/office/drawing/2014/main" xmlns="" id="{5CCEBABE-A892-41F0-AC5E-43FE7736DE65}"/>
              </a:ext>
            </a:extLst>
          </p:cNvPr>
          <p:cNvSpPr txBox="1"/>
          <p:nvPr/>
        </p:nvSpPr>
        <p:spPr>
          <a:xfrm>
            <a:off x="6915301" y="5039202"/>
            <a:ext cx="3375635"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Công việc hiệu quả.</a:t>
            </a:r>
          </a:p>
        </p:txBody>
      </p:sp>
      <p:sp>
        <p:nvSpPr>
          <p:cNvPr id="24" name="TextBox 23">
            <a:extLst>
              <a:ext uri="{FF2B5EF4-FFF2-40B4-BE49-F238E27FC236}">
                <a16:creationId xmlns:a16="http://schemas.microsoft.com/office/drawing/2014/main" xmlns="" id="{91A64755-AD73-4457-8A6B-687AC467C08C}"/>
              </a:ext>
            </a:extLst>
          </p:cNvPr>
          <p:cNvSpPr txBox="1"/>
          <p:nvPr/>
        </p:nvSpPr>
        <p:spPr>
          <a:xfrm>
            <a:off x="7876884" y="5743618"/>
            <a:ext cx="2414052" cy="523220"/>
          </a:xfrm>
          <a:prstGeom prst="rect">
            <a:avLst/>
          </a:prstGeom>
          <a:solidFill>
            <a:sysClr val="window" lastClr="FFFFFF"/>
          </a:solidFill>
          <a:ln w="28575">
            <a:solidFill>
              <a:srgbClr val="00B0F0"/>
            </a:solidFill>
          </a:ln>
          <a:effectLst>
            <a:outerShdw blurRad="63500" sx="102000" sy="102000" algn="ctr"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Times New Roman" pitchFamily="18" charset="0"/>
                <a:cs typeface="Times New Roman" pitchFamily="18" charset="0"/>
              </a:rPr>
              <a:t>Sức khỏe tốt.</a:t>
            </a:r>
          </a:p>
        </p:txBody>
      </p:sp>
    </p:spTree>
    <p:extLst>
      <p:ext uri="{BB962C8B-B14F-4D97-AF65-F5344CB8AC3E}">
        <p14:creationId xmlns:p14="http://schemas.microsoft.com/office/powerpoint/2010/main" xmlns="" val="17350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000"/>
                                        <p:tgtEl>
                                          <p:spTgt spid="1026"/>
                                        </p:tgtEl>
                                      </p:cBhvr>
                                    </p:animEffect>
                                    <p:anim calcmode="lin" valueType="num">
                                      <p:cBhvr>
                                        <p:cTn id="27" dur="1000" fill="hold"/>
                                        <p:tgtEl>
                                          <p:spTgt spid="1026"/>
                                        </p:tgtEl>
                                        <p:attrNameLst>
                                          <p:attrName>ppt_x</p:attrName>
                                        </p:attrNameLst>
                                      </p:cBhvr>
                                      <p:tavLst>
                                        <p:tav tm="0">
                                          <p:val>
                                            <p:strVal val="#ppt_x"/>
                                          </p:val>
                                        </p:tav>
                                        <p:tav tm="100000">
                                          <p:val>
                                            <p:strVal val="#ppt_x"/>
                                          </p:val>
                                        </p:tav>
                                      </p:tavLst>
                                    </p:anim>
                                    <p:anim calcmode="lin" valueType="num">
                                      <p:cBhvr>
                                        <p:cTn id="2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animBg="1"/>
      <p:bldP spid="14"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D3627A-411B-4140-901A-73F2E213C983}"/>
              </a:ext>
            </a:extLst>
          </p:cNvPr>
          <p:cNvGrpSpPr/>
          <p:nvPr/>
        </p:nvGrpSpPr>
        <p:grpSpPr>
          <a:xfrm>
            <a:off x="534534" y="435862"/>
            <a:ext cx="2980645" cy="1288726"/>
            <a:chOff x="500062" y="2851475"/>
            <a:chExt cx="2980645" cy="1288726"/>
          </a:xfrm>
        </p:grpSpPr>
        <p:pic>
          <p:nvPicPr>
            <p:cNvPr id="4" name="Picture 3">
              <a:extLst>
                <a:ext uri="{FF2B5EF4-FFF2-40B4-BE49-F238E27FC236}">
                  <a16:creationId xmlns:a16="http://schemas.microsoft.com/office/drawing/2014/main" xmlns="" id="{BF4FE52A-E406-40AA-AA2E-FD6561778181}"/>
                </a:ext>
              </a:extLst>
            </p:cNvPr>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Effect>
                        <a14:saturation sat="200000"/>
                      </a14:imgEffect>
                    </a14:imgLayer>
                  </a14:imgProps>
                </a:ext>
              </a:extLst>
            </a:blip>
            <a:stretch>
              <a:fillRect/>
            </a:stretch>
          </p:blipFill>
          <p:spPr>
            <a:xfrm>
              <a:off x="500062" y="2851475"/>
              <a:ext cx="2816950" cy="1288726"/>
            </a:xfrm>
            <a:prstGeom prst="rect">
              <a:avLst/>
            </a:prstGeom>
          </p:spPr>
        </p:pic>
        <p:sp>
          <p:nvSpPr>
            <p:cNvPr id="5" name="TextBox 4">
              <a:extLst>
                <a:ext uri="{FF2B5EF4-FFF2-40B4-BE49-F238E27FC236}">
                  <a16:creationId xmlns:a16="http://schemas.microsoft.com/office/drawing/2014/main" xmlns="" id="{2E54522F-4EFB-4663-A009-25897224B093}"/>
                </a:ext>
              </a:extLst>
            </p:cNvPr>
            <p:cNvSpPr txBox="1"/>
            <p:nvPr/>
          </p:nvSpPr>
          <p:spPr>
            <a:xfrm>
              <a:off x="1237849" y="3294564"/>
              <a:ext cx="2242858" cy="523220"/>
            </a:xfrm>
            <a:prstGeom prst="rect">
              <a:avLst/>
            </a:prstGeom>
            <a:noFill/>
          </p:spPr>
          <p:txBody>
            <a:bodyPr wrap="none" rtlCol="0">
              <a:spAutoFit/>
            </a:bodyPr>
            <a:lstStyle/>
            <a:p>
              <a:r>
                <a:rPr lang="vi-VN" sz="2800" b="1" dirty="0">
                  <a:solidFill>
                    <a:srgbClr val="7030A0"/>
                  </a:solidFill>
                  <a:latin typeface="Times New Roman" pitchFamily="18" charset="0"/>
                  <a:cs typeface="Times New Roman" pitchFamily="18" charset="0"/>
                </a:rPr>
                <a:t>LUYỆN TẬP</a:t>
              </a:r>
            </a:p>
          </p:txBody>
        </p:sp>
      </p:grpSp>
      <p:sp>
        <p:nvSpPr>
          <p:cNvPr id="6" name="Oval 5">
            <a:extLst>
              <a:ext uri="{FF2B5EF4-FFF2-40B4-BE49-F238E27FC236}">
                <a16:creationId xmlns:a16="http://schemas.microsoft.com/office/drawing/2014/main" xmlns="" id="{7C82E778-BF88-4D94-A592-39FAF8E69CFC}"/>
              </a:ext>
            </a:extLst>
          </p:cNvPr>
          <p:cNvSpPr/>
          <p:nvPr/>
        </p:nvSpPr>
        <p:spPr>
          <a:xfrm>
            <a:off x="3475987" y="51721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Times New Roman" pitchFamily="18" charset="0"/>
                <a:cs typeface="Times New Roman" pitchFamily="18" charset="0"/>
              </a:rPr>
              <a:t>3</a:t>
            </a:r>
          </a:p>
        </p:txBody>
      </p:sp>
      <p:sp>
        <p:nvSpPr>
          <p:cNvPr id="7" name="TextBox 6">
            <a:extLst>
              <a:ext uri="{FF2B5EF4-FFF2-40B4-BE49-F238E27FC236}">
                <a16:creationId xmlns:a16="http://schemas.microsoft.com/office/drawing/2014/main" xmlns="" id="{2E43185E-CD29-4EDD-80AE-36312A106E60}"/>
              </a:ext>
            </a:extLst>
          </p:cNvPr>
          <p:cNvSpPr txBox="1"/>
          <p:nvPr/>
        </p:nvSpPr>
        <p:spPr>
          <a:xfrm>
            <a:off x="3939812" y="517218"/>
            <a:ext cx="7829401" cy="523220"/>
          </a:xfrm>
          <a:prstGeom prst="rect">
            <a:avLst/>
          </a:prstGeom>
          <a:noFill/>
        </p:spPr>
        <p:txBody>
          <a:bodyPr wrap="square" rtlCol="0">
            <a:spAutoFit/>
          </a:bodyPr>
          <a:lstStyle/>
          <a:p>
            <a:pPr algn="just"/>
            <a:r>
              <a:rPr lang="vi-VN" sz="2800" b="1" dirty="0">
                <a:solidFill>
                  <a:srgbClr val="00B050"/>
                </a:solidFill>
                <a:latin typeface="Times New Roman" pitchFamily="18" charset="0"/>
                <a:cs typeface="Times New Roman" pitchFamily="18" charset="0"/>
              </a:rPr>
              <a:t>Đưa ra lời khuyên cho bạn</a:t>
            </a:r>
          </a:p>
        </p:txBody>
      </p:sp>
      <p:pic>
        <p:nvPicPr>
          <p:cNvPr id="12" name="Picture 11">
            <a:extLst>
              <a:ext uri="{FF2B5EF4-FFF2-40B4-BE49-F238E27FC236}">
                <a16:creationId xmlns:a16="http://schemas.microsoft.com/office/drawing/2014/main" xmlns="" id="{4934413B-198D-4048-80EB-C87D91B4919C}"/>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25000"/>
                    </a14:imgEffect>
                    <a14:imgEffect>
                      <a14:saturation sat="200000"/>
                    </a14:imgEffect>
                  </a14:imgLayer>
                </a14:imgProps>
              </a:ext>
            </a:extLst>
          </a:blip>
          <a:stretch>
            <a:fillRect/>
          </a:stretch>
        </p:blipFill>
        <p:spPr>
          <a:xfrm>
            <a:off x="845637" y="1845259"/>
            <a:ext cx="6306577" cy="4323311"/>
          </a:xfrm>
          <a:prstGeom prst="rect">
            <a:avLst/>
          </a:prstGeom>
        </p:spPr>
      </p:pic>
      <p:sp>
        <p:nvSpPr>
          <p:cNvPr id="25" name="Diamond 24">
            <a:extLst>
              <a:ext uri="{FF2B5EF4-FFF2-40B4-BE49-F238E27FC236}">
                <a16:creationId xmlns:a16="http://schemas.microsoft.com/office/drawing/2014/main" xmlns="" id="{E077F5F8-028A-4818-AE90-D231FE17D0D7}"/>
              </a:ext>
            </a:extLst>
          </p:cNvPr>
          <p:cNvSpPr/>
          <p:nvPr/>
        </p:nvSpPr>
        <p:spPr>
          <a:xfrm>
            <a:off x="3671249" y="1184959"/>
            <a:ext cx="463826" cy="43442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2"/>
                </a:solidFill>
                <a:latin typeface="Times New Roman" pitchFamily="18" charset="0"/>
                <a:cs typeface="Times New Roman" pitchFamily="18" charset="0"/>
              </a:rPr>
              <a:t>1</a:t>
            </a:r>
          </a:p>
        </p:txBody>
      </p:sp>
      <p:sp>
        <p:nvSpPr>
          <p:cNvPr id="26" name="TextBox 25">
            <a:extLst>
              <a:ext uri="{FF2B5EF4-FFF2-40B4-BE49-F238E27FC236}">
                <a16:creationId xmlns:a16="http://schemas.microsoft.com/office/drawing/2014/main" xmlns="" id="{F744251C-2490-4101-A275-7207D033D7D0}"/>
              </a:ext>
            </a:extLst>
          </p:cNvPr>
          <p:cNvSpPr txBox="1"/>
          <p:nvPr/>
        </p:nvSpPr>
        <p:spPr>
          <a:xfrm>
            <a:off x="4135074" y="1179406"/>
            <a:ext cx="6039440" cy="523220"/>
          </a:xfrm>
          <a:prstGeom prst="rect">
            <a:avLst/>
          </a:prstGeom>
          <a:noFill/>
        </p:spPr>
        <p:txBody>
          <a:bodyPr wrap="square" rtlCol="0">
            <a:spAutoFit/>
          </a:bodyPr>
          <a:lstStyle/>
          <a:p>
            <a:r>
              <a:rPr lang="vi-VN" sz="2800" dirty="0">
                <a:solidFill>
                  <a:schemeClr val="bg2"/>
                </a:solidFill>
                <a:latin typeface="Times New Roman" pitchFamily="18" charset="0"/>
                <a:cs typeface="Times New Roman" pitchFamily="18" charset="0"/>
              </a:rPr>
              <a:t>Nam vừa vẽ tranh vừa xem ti vi.</a:t>
            </a:r>
          </a:p>
        </p:txBody>
      </p:sp>
      <p:pic>
        <p:nvPicPr>
          <p:cNvPr id="2050" name="Picture 2" descr="Happy cute boy study with smile Premium Vector">
            <a:extLst>
              <a:ext uri="{FF2B5EF4-FFF2-40B4-BE49-F238E27FC236}">
                <a16:creationId xmlns:a16="http://schemas.microsoft.com/office/drawing/2014/main" xmlns="" id="{E048FE43-7F65-4A96-A28F-C9E031BDD1D4}"/>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55244" y="3932943"/>
            <a:ext cx="2458992" cy="2458992"/>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0" name="Group 29">
            <a:extLst>
              <a:ext uri="{FF2B5EF4-FFF2-40B4-BE49-F238E27FC236}">
                <a16:creationId xmlns:a16="http://schemas.microsoft.com/office/drawing/2014/main" xmlns="" id="{CB61F0E4-3B0D-4991-8C07-3278D721A9F7}"/>
              </a:ext>
            </a:extLst>
          </p:cNvPr>
          <p:cNvGrpSpPr/>
          <p:nvPr/>
        </p:nvGrpSpPr>
        <p:grpSpPr>
          <a:xfrm>
            <a:off x="7271657" y="1616768"/>
            <a:ext cx="4245620" cy="2736928"/>
            <a:chOff x="7271657" y="1616768"/>
            <a:chExt cx="4245620" cy="2736928"/>
          </a:xfrm>
        </p:grpSpPr>
        <p:sp>
          <p:nvSpPr>
            <p:cNvPr id="21" name="Speech Bubble: Oval 20">
              <a:extLst>
                <a:ext uri="{FF2B5EF4-FFF2-40B4-BE49-F238E27FC236}">
                  <a16:creationId xmlns:a16="http://schemas.microsoft.com/office/drawing/2014/main" xmlns="" id="{3F5959CC-F16C-448F-BB71-53834670DE95}"/>
                </a:ext>
              </a:extLst>
            </p:cNvPr>
            <p:cNvSpPr/>
            <p:nvPr/>
          </p:nvSpPr>
          <p:spPr>
            <a:xfrm>
              <a:off x="7271657" y="1616768"/>
              <a:ext cx="4245620" cy="2736928"/>
            </a:xfrm>
            <a:prstGeom prst="wedgeEllipseCallout">
              <a:avLst>
                <a:gd name="adj1" fmla="val -22590"/>
                <a:gd name="adj2" fmla="val 64091"/>
              </a:avLst>
            </a:prstGeom>
            <a:solidFill>
              <a:schemeClr val="accent2"/>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dirty="0">
                <a:solidFill>
                  <a:srgbClr val="FF0000"/>
                </a:solidFill>
                <a:latin typeface="Times New Roman" pitchFamily="18" charset="0"/>
                <a:cs typeface="Times New Roman" pitchFamily="18" charset="0"/>
              </a:endParaRPr>
            </a:p>
          </p:txBody>
        </p:sp>
        <p:sp>
          <p:nvSpPr>
            <p:cNvPr id="29" name="Rectangle 28">
              <a:extLst>
                <a:ext uri="{FF2B5EF4-FFF2-40B4-BE49-F238E27FC236}">
                  <a16:creationId xmlns:a16="http://schemas.microsoft.com/office/drawing/2014/main" xmlns="" id="{2DCC7052-6D8E-48E9-9F48-B8F409ADD79B}"/>
                </a:ext>
              </a:extLst>
            </p:cNvPr>
            <p:cNvSpPr/>
            <p:nvPr/>
          </p:nvSpPr>
          <p:spPr>
            <a:xfrm>
              <a:off x="7532368" y="1910330"/>
              <a:ext cx="3724198" cy="1938992"/>
            </a:xfrm>
            <a:prstGeom prst="rect">
              <a:avLst/>
            </a:prstGeom>
          </p:spPr>
          <p:txBody>
            <a:bodyPr wrap="square">
              <a:spAutoFit/>
            </a:bodyPr>
            <a:lstStyle/>
            <a:p>
              <a:pPr algn="ctr"/>
              <a:r>
                <a:rPr lang="vi-VN" sz="2400" dirty="0">
                  <a:solidFill>
                    <a:srgbClr val="FF0000"/>
                  </a:solidFill>
                  <a:latin typeface="Times New Roman" pitchFamily="18" charset="0"/>
                  <a:cs typeface="Times New Roman" pitchFamily="18" charset="0"/>
                </a:rPr>
                <a:t>Cậu nên tập trung vẽ tranh xong rồi xem tivi nhé! Như vậy sẽ tiết kiệm được nhiều thời gian mà vẫn hoàn thành hết được công việc đấy!</a:t>
              </a:r>
            </a:p>
          </p:txBody>
        </p:sp>
      </p:grpSp>
    </p:spTree>
    <p:extLst>
      <p:ext uri="{BB962C8B-B14F-4D97-AF65-F5344CB8AC3E}">
        <p14:creationId xmlns:p14="http://schemas.microsoft.com/office/powerpoint/2010/main" xmlns="" val="20654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5" grpId="0" animBg="1"/>
      <p:bldP spid="26" grpId="0"/>
    </p:bldLst>
  </p:timing>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TotalTime>
  <Words>660</Words>
  <Application>Microsoft Office PowerPoint</Application>
  <PresentationFormat>Custom</PresentationFormat>
  <Paragraphs>87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Cute Sticker by Slidesgo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7</cp:lastModifiedBy>
  <cp:revision>29</cp:revision>
  <dcterms:created xsi:type="dcterms:W3CDTF">2021-06-11T02:39:36Z</dcterms:created>
  <dcterms:modified xsi:type="dcterms:W3CDTF">2022-11-06T22:20:43Z</dcterms:modified>
</cp:coreProperties>
</file>