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>
        <p:scale>
          <a:sx n="33" d="100"/>
          <a:sy n="33" d="100"/>
        </p:scale>
        <p:origin x="-1613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microsoft.com/office/2007/relationships/media" Target="../media/media3.mp3"/><Relationship Id="rId4" Type="http://schemas.openxmlformats.org/officeDocument/2006/relationships/image" Target="../media/image22.jpe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914400" y="640394"/>
            <a:ext cx="11864340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17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853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H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9218428" y="3352678"/>
            <a:ext cx="2500369" cy="22606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9218428" y="717110"/>
            <a:ext cx="2500369" cy="226069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xmlns="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6513557"/>
              </p:ext>
            </p:extLst>
          </p:nvPr>
        </p:nvGraphicFramePr>
        <p:xfrm>
          <a:off x="827801" y="4213346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01" y="4067368"/>
            <a:ext cx="76176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1" t="23553" r="12213" b="22743"/>
          <a:stretch/>
        </p:blipFill>
        <p:spPr bwMode="auto">
          <a:xfrm>
            <a:off x="5819964" y="1934768"/>
            <a:ext cx="1711728" cy="17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">
            <a:extLst>
              <a:ext uri="{FF2B5EF4-FFF2-40B4-BE49-F238E27FC236}">
                <a16:creationId xmlns:a16="http://schemas.microsoft.com/office/drawing/2014/main" xmlns="" id="{CC867CA3-F811-48C7-A397-8E9175CA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8" t="5462" r="3772" b="4005"/>
          <a:stretch/>
        </p:blipFill>
        <p:spPr bwMode="auto">
          <a:xfrm>
            <a:off x="2053884" y="328883"/>
            <a:ext cx="2823660" cy="33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Biết viết chữ viết hoa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cỡ vừa và cỡ nhỏ, viết câu ứng dụng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Học thấy không tày học bạn.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Chữ viết rõ ràng, tương đối đều nét, thẳng hàng, bước đầu biết nối nét giữa chữ viết hoa với chữ viết thường trong chữ ghi tiếng.</a:t>
            </a: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Biết quan sát và viết đúng các nét chữ, trình bày đẹp bài chính tả.</a:t>
            </a:r>
          </a:p>
          <a:p>
            <a:pPr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Giáo dục ý thức trách nhiệm và tính cẩn thận khi viết bài.</a:t>
            </a:r>
          </a:p>
          <a:p>
            <a:pPr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Thông qua các hoạt động học, HS phát triển năng lực tự chủ và tự học; năng lực giao tiếp hợp tác; năng lực giải quyết vấn đề và sáng tạo; năng lực ngôn ngữ; có tinh thần hợp tác trong khi làm việc nhóm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314391" y="2103120"/>
            <a:ext cx="227969" cy="4030980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953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1192" y="2499501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7186415" y="359697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652868" y="1310092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1 là kết hợp của 2 nét cơ bản cong trái và lượn ngang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6652868" y="2791888"/>
            <a:ext cx="5730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 2: là kết hợp của 3 nét cơ bản khuyết ngược, khuyết xuôi và móc ngược phải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1762722" y="1024047"/>
            <a:ext cx="4197666" cy="14048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029" y="45998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  <p:pic>
        <p:nvPicPr>
          <p:cNvPr id="27" name="Picture 4" descr="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8" t="5462" r="3772" b="4005"/>
          <a:stretch/>
        </p:blipFill>
        <p:spPr bwMode="auto">
          <a:xfrm>
            <a:off x="1636498" y="1170197"/>
            <a:ext cx="4345272" cy="51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6652868" y="4504759"/>
            <a:ext cx="5439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 3 là nét thẳng đứng (giữa đoạn nối của 2 nét khuyết)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7B4833B-52C6-49DA-8C21-E482F2FC30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054268" y="2508581"/>
            <a:ext cx="729008" cy="8824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BC986D2-9360-4FD8-935F-D662BF01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605982" y="1706447"/>
            <a:ext cx="729008" cy="882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0A7376D-005F-454D-8EDB-C2DC6E597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881108" y="302011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2.59259E-6 L -0.01211 0.02871 L -0.03294 0.05093 L -0.06107 0.05556 L -0.08346 0.03611 L -0.09701 -0.00092 L -0.09596 -0.04629 L -0.08451 -0.08611 L -0.06471 -0.1074 L -0.03867 -0.11574 L -0.02253 -0.10278 L -0.00221 -0.09074 L 0.01341 -0.09074 L 0.04726 -0.11481 " pathEditMode="relative" rAng="0" ptsTypes="AAAAAAAAAAAAAA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208 L -0.01211 0.04931 L -0.01836 0.14653 L -0.0168 0.24375 L -0.01211 0.36227 L -0.01419 0.45486 L -0.02513 0.52245 L -0.04388 0.55926 L -0.07044 0.58218 L -0.08607 0.575 L -0.10169 0.54144 L -0.09961 0.48634 L -0.07565 0.41875 L -0.01315 0.32245 L 0.04414 0.24931 L 0.0931 0.18357 L 0.12851 0.10486 L 0.13893 0.05671 L 0.13268 0.0206 L 0.11601 0.00579 L 0.09778 0.01227 L 0.08268 0.03171 L 0.06758 0.07153 L 0.05924 0.13912 L 0.05924 0.2456 L 0.05768 0.35208 C 0.05781 0.37894 0.05794 0.40579 0.0582 0.43264 L 0.06133 0.48495 L 0.07278 0.53357 L 0.09258 0.56829 L 0.10976 0.58148 L 0.13424 0.58079 L 0.15924 0.55463 L 0.18945 0.47431 " pathEditMode="relative" rAng="0" ptsTypes="AAAAAAAAAAAAAAAAAAAAAAAAAAAAAAAAAA">
                                      <p:cBhvr>
                                        <p:cTn id="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78 L 0.00026 0.194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 </a:t>
            </a:r>
          </a:p>
        </p:txBody>
      </p:sp>
      <p:pic>
        <p:nvPicPr>
          <p:cNvPr id="2" name="chữ hoa H">
            <a:hlinkClick r:id="" action="ppaction://media"/>
            <a:extLst>
              <a:ext uri="{FF2B5EF4-FFF2-40B4-BE49-F238E27FC236}">
                <a16:creationId xmlns:a16="http://schemas.microsoft.com/office/drawing/2014/main" xmlns="" id="{EB1617A8-698A-4737-A2A3-B4FE97AA6B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302000" y="997204"/>
            <a:ext cx="5588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5" name="Picture 4" descr="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8" t="5855" r="2019" b="4005"/>
          <a:stretch/>
        </p:blipFill>
        <p:spPr bwMode="auto">
          <a:xfrm>
            <a:off x="1852726" y="407266"/>
            <a:ext cx="4445247" cy="5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1" t="23553" r="12213" b="22743"/>
          <a:stretch/>
        </p:blipFill>
        <p:spPr bwMode="auto">
          <a:xfrm>
            <a:off x="7068985" y="2908453"/>
            <a:ext cx="2595515" cy="25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">
            <a:hlinkClick r:id="" action="ppaction://media"/>
            <a:extLst>
              <a:ext uri="{FF2B5EF4-FFF2-40B4-BE49-F238E27FC236}">
                <a16:creationId xmlns:a16="http://schemas.microsoft.com/office/drawing/2014/main" xmlns="" id="{49357BAC-F2CA-41E0-867B-7C33194C70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b="10556"/>
          <a:stretch/>
        </p:blipFill>
        <p:spPr>
          <a:xfrm>
            <a:off x="2667000" y="361950"/>
            <a:ext cx="6858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948168" y="21930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6229" y="1921313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257" y="152713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024" y="2279345"/>
            <a:ext cx="89466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Ngoài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thầy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2310589"/>
              </p:ext>
            </p:extLst>
          </p:nvPr>
        </p:nvGraphicFramePr>
        <p:xfrm>
          <a:off x="2304766" y="394168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119" y="249865"/>
            <a:ext cx="76330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32FFBEB-AF61-4F3D-A719-F444F815797C}"/>
              </a:ext>
            </a:extLst>
          </p:cNvPr>
          <p:cNvSpPr txBox="1"/>
          <p:nvPr/>
        </p:nvSpPr>
        <p:spPr>
          <a:xfrm>
            <a:off x="2373783" y="3947145"/>
            <a:ext cx="98182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4" t="6128" r="10981" b="43731"/>
          <a:stretch/>
        </p:blipFill>
        <p:spPr>
          <a:xfrm>
            <a:off x="19599" y="4000031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xmlns="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2612173"/>
              </p:ext>
            </p:extLst>
          </p:nvPr>
        </p:nvGraphicFramePr>
        <p:xfrm>
          <a:off x="2312818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644" y="5385823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2" y="2706010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5" y="3542229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 (</a:t>
            </a:r>
            <a:r>
              <a:rPr lang="el-GR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κ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ầy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Ǉày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o, 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3542229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H, k, h, g, y, b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77" y="462467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16" y="3552634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2" y="355263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xmlns="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618" y="846516"/>
            <a:ext cx="73114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474</Words>
  <Application>Microsoft Office PowerPoint</Application>
  <PresentationFormat>Custom</PresentationFormat>
  <Paragraphs>37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YÊU CẦU CẦN ĐẠT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183</cp:revision>
  <dcterms:created xsi:type="dcterms:W3CDTF">2021-05-29T04:52:35Z</dcterms:created>
  <dcterms:modified xsi:type="dcterms:W3CDTF">2022-11-06T21:47:14Z</dcterms:modified>
</cp:coreProperties>
</file>