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gdWSaHCQ0U6+Bn2dG7TPzaHMBm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ADB3CD-2CE3-4562-8C1D-729E4ED0A712}">
  <a:tblStyle styleId="{60ADB3CD-2CE3-4562-8C1D-729E4ED0A71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88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Bài tập này các thầy cô có thể in cho hs chơi trên bảng lớp sau khi đã làm vào trong sách.</a:t>
            </a:r>
            <a:endParaRPr/>
          </a:p>
        </p:txBody>
      </p:sp>
      <p:sp>
        <p:nvSpPr>
          <p:cNvPr id="153" name="Google Shape;15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893"/>
            <a:ext cx="12190413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1991544" y="1484784"/>
            <a:ext cx="861365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4400" b="0" i="0" u="none" strike="noStrike" cap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14: LUYỆN TẬP CHUNG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3996600" y="2250319"/>
            <a:ext cx="463069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Tiết 1: Luyện tập</a:t>
            </a:r>
            <a:endParaRPr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2112" y="2958205"/>
            <a:ext cx="4849360" cy="3773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9"/>
          <p:cNvPicPr preferRelativeResize="0"/>
          <p:nvPr/>
        </p:nvPicPr>
        <p:blipFill rotWithShape="1">
          <a:blip r:embed="rId3">
            <a:alphaModFix/>
          </a:blip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9"/>
          <p:cNvSpPr txBox="1"/>
          <p:nvPr/>
        </p:nvSpPr>
        <p:spPr>
          <a:xfrm>
            <a:off x="990601" y="3079897"/>
            <a:ext cx="1068705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Char char="-"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Ôn lại về các phép cộng qua 10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Char char="-"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Xem trước bài sau : “Luyện tập” trang 54.”</a:t>
            </a:r>
            <a:endParaRPr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38" name="Google Shape;238;p9"/>
          <p:cNvSpPr txBox="1"/>
          <p:nvPr/>
        </p:nvSpPr>
        <p:spPr>
          <a:xfrm>
            <a:off x="3378516" y="1396177"/>
            <a:ext cx="543496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Củng cố - dặn dò</a:t>
            </a:r>
            <a:endParaRPr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893"/>
            <a:ext cx="12190413" cy="685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2946" y="2906414"/>
            <a:ext cx="4849360" cy="377379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0"/>
          <p:cNvSpPr txBox="1"/>
          <p:nvPr/>
        </p:nvSpPr>
        <p:spPr>
          <a:xfrm>
            <a:off x="2111037" y="973558"/>
            <a:ext cx="763314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Tạm biệt và hẹn gặp lại 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 con vào những tiết học sau!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94469"/>
          </a:xfrm>
        </p:spPr>
        <p:txBody>
          <a:bodyPr>
            <a:normAutofit fontScale="90000"/>
          </a:bodyPr>
          <a:lstStyle/>
          <a:p>
            <a:r>
              <a:rPr lang="vi-VN" dirty="0" smtClean="0">
                <a:latin typeface="+mj-lt"/>
              </a:rPr>
              <a:t>YÊU CẦU CẦN ĐẠT</a:t>
            </a:r>
            <a:endParaRPr lang="vi-VN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60848"/>
            <a:ext cx="9144000" cy="319695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vi-VN" dirty="0" smtClean="0">
                <a:latin typeface="+mj-lt"/>
              </a:rPr>
              <a:t> - Thực hiện được phép cộng, phép trừ qua 10 trong phạm vi 20.</a:t>
            </a:r>
          </a:p>
          <a:p>
            <a:pPr algn="l"/>
            <a:r>
              <a:rPr lang="vi-VN" dirty="0" smtClean="0">
                <a:latin typeface="+mj-lt"/>
              </a:rPr>
              <a:t>- Thực hiện được việc tính trong trường hợp có hai dấu phép tính cộng, trừ.</a:t>
            </a:r>
          </a:p>
          <a:p>
            <a:pPr algn="l"/>
            <a:r>
              <a:rPr lang="vi-VN" dirty="0" smtClean="0">
                <a:latin typeface="+mj-lt"/>
              </a:rPr>
              <a:t> - Giải được bài toán có lời văn liên quan đến cộng, trừ (qua 10) trong phạm vi 20</a:t>
            </a:r>
          </a:p>
          <a:p>
            <a:pPr algn="l"/>
            <a:r>
              <a:rPr lang="vi-VN" dirty="0" smtClean="0">
                <a:latin typeface="+mj-lt"/>
              </a:rPr>
              <a:t>- Qua thực hành, luyện tập sẽ phát triển năng lực tư duy và lập luận, năng lực giao tiếp toán học.</a:t>
            </a:r>
          </a:p>
          <a:p>
            <a:pPr algn="l"/>
            <a:r>
              <a:rPr lang="vi-VN" dirty="0" smtClean="0">
                <a:latin typeface="+mj-lt"/>
              </a:rPr>
              <a:t>- Qua giải bài toán thực tiễn sẽ phát triển năng lực giải quyết vấn đề. </a:t>
            </a:r>
          </a:p>
          <a:p>
            <a:pPr algn="l"/>
            <a:r>
              <a:rPr lang="vi-VN" dirty="0" smtClean="0">
                <a:latin typeface="+mj-lt"/>
              </a:rPr>
              <a:t>- Qua thực hiện trò chơi sẽ phát triển năng lực giao tiếp và hợp tác.</a:t>
            </a:r>
          </a:p>
          <a:p>
            <a:pPr algn="l"/>
            <a:r>
              <a:rPr lang="vi-VN" dirty="0" smtClean="0">
                <a:latin typeface="+mj-lt"/>
              </a:rPr>
              <a:t>- Yêu thích môn học, có niềm hứng thú, say mê các con số để giải quyết bài toán</a:t>
            </a:r>
          </a:p>
          <a:p>
            <a:pPr algn="l"/>
            <a:r>
              <a:rPr lang="vi-VN" dirty="0" smtClean="0">
                <a:latin typeface="+mj-lt"/>
              </a:rPr>
              <a:t>- Rèn phẩm chất chăm chỉ, trách nhiệm, cẩn thận, nhanh nhẹn.</a:t>
            </a:r>
          </a:p>
          <a:p>
            <a:endParaRPr lang="vi-VN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r="607" b="4509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2"/>
          <p:cNvGrpSpPr/>
          <p:nvPr/>
        </p:nvGrpSpPr>
        <p:grpSpPr>
          <a:xfrm>
            <a:off x="5126885" y="1756313"/>
            <a:ext cx="1122724" cy="1054115"/>
            <a:chOff x="4644008" y="1988840"/>
            <a:chExt cx="966398" cy="973763"/>
          </a:xfrm>
        </p:grpSpPr>
        <p:sp>
          <p:nvSpPr>
            <p:cNvPr id="98" name="Google Shape;98;p2"/>
            <p:cNvSpPr/>
            <p:nvPr/>
          </p:nvSpPr>
          <p:spPr>
            <a:xfrm>
              <a:off x="4644008" y="1988840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 extrusionOk="0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049264" y="2407296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 extrusionOk="0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</p:grpSp>
      <p:grpSp>
        <p:nvGrpSpPr>
          <p:cNvPr id="100" name="Google Shape;100;p2"/>
          <p:cNvGrpSpPr/>
          <p:nvPr/>
        </p:nvGrpSpPr>
        <p:grpSpPr>
          <a:xfrm>
            <a:off x="5694422" y="2941409"/>
            <a:ext cx="1122720" cy="1083692"/>
            <a:chOff x="4644008" y="3137107"/>
            <a:chExt cx="966398" cy="973763"/>
          </a:xfrm>
        </p:grpSpPr>
        <p:sp>
          <p:nvSpPr>
            <p:cNvPr id="101" name="Google Shape;101;p2"/>
            <p:cNvSpPr/>
            <p:nvPr/>
          </p:nvSpPr>
          <p:spPr>
            <a:xfrm rot="10800000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 extrusionOk="0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 rot="10800000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 extrusionOk="0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</p:grpSp>
      <p:grpSp>
        <p:nvGrpSpPr>
          <p:cNvPr id="103" name="Google Shape;103;p2"/>
          <p:cNvGrpSpPr/>
          <p:nvPr/>
        </p:nvGrpSpPr>
        <p:grpSpPr>
          <a:xfrm>
            <a:off x="5388645" y="4733094"/>
            <a:ext cx="1182136" cy="1191143"/>
            <a:chOff x="4644008" y="3137107"/>
            <a:chExt cx="966398" cy="973763"/>
          </a:xfrm>
        </p:grpSpPr>
        <p:sp>
          <p:nvSpPr>
            <p:cNvPr id="104" name="Google Shape;104;p2"/>
            <p:cNvSpPr/>
            <p:nvPr/>
          </p:nvSpPr>
          <p:spPr>
            <a:xfrm rot="10800000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 extrusionOk="0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 rot="10800000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 extrusionOk="0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</p:grpSp>
      <p:grpSp>
        <p:nvGrpSpPr>
          <p:cNvPr id="106" name="Google Shape;106;p2"/>
          <p:cNvGrpSpPr/>
          <p:nvPr/>
        </p:nvGrpSpPr>
        <p:grpSpPr>
          <a:xfrm>
            <a:off x="4856915" y="3480510"/>
            <a:ext cx="1066737" cy="1074865"/>
            <a:chOff x="4823407" y="3433269"/>
            <a:chExt cx="1018493" cy="1026254"/>
          </a:xfrm>
        </p:grpSpPr>
        <p:sp>
          <p:nvSpPr>
            <p:cNvPr id="107" name="Google Shape;107;p2"/>
            <p:cNvSpPr/>
            <p:nvPr/>
          </p:nvSpPr>
          <p:spPr>
            <a:xfrm>
              <a:off x="4823407" y="3433269"/>
              <a:ext cx="910676" cy="913405"/>
            </a:xfrm>
            <a:custGeom>
              <a:avLst/>
              <a:gdLst/>
              <a:ahLst/>
              <a:cxnLst/>
              <a:rect l="l" t="t" r="r" b="b"/>
              <a:pathLst>
                <a:path w="864096" h="866686" extrusionOk="0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250509" y="3874282"/>
              <a:ext cx="591391" cy="585241"/>
            </a:xfrm>
            <a:custGeom>
              <a:avLst/>
              <a:gdLst/>
              <a:ahLst/>
              <a:cxnLst/>
              <a:rect l="l" t="t" r="r" b="b"/>
              <a:pathLst>
                <a:path w="561142" h="555307" extrusionOk="0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</p:grpSp>
      <p:sp>
        <p:nvSpPr>
          <p:cNvPr id="109" name="Google Shape;109;p2"/>
          <p:cNvSpPr txBox="1"/>
          <p:nvPr/>
        </p:nvSpPr>
        <p:spPr>
          <a:xfrm>
            <a:off x="4497842" y="-45173"/>
            <a:ext cx="319631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Mục tiêu</a:t>
            </a:r>
            <a:endParaRPr sz="540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293770" y="1638602"/>
            <a:ext cx="4563145" cy="964495"/>
          </a:xfrm>
          <a:prstGeom prst="roundRect">
            <a:avLst>
              <a:gd name="adj" fmla="val 16667"/>
            </a:avLst>
          </a:prstGeom>
          <a:noFill/>
          <a:ln w="47625" cap="flat" cmpd="sng">
            <a:solidFill>
              <a:srgbClr val="7030A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Thực hiện được phép trừ (qua 10) trong phạm vi 20.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6987593" y="3155846"/>
            <a:ext cx="4563145" cy="1190734"/>
          </a:xfrm>
          <a:prstGeom prst="roundRect">
            <a:avLst>
              <a:gd name="adj" fmla="val 16667"/>
            </a:avLst>
          </a:prstGeom>
          <a:noFill/>
          <a:ln w="47625" cap="flat" cmpd="sng">
            <a:solidFill>
              <a:srgbClr val="28A3A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Giải được bài toán có lời văn liên quan đến cộng, trừ.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145567" y="3673341"/>
            <a:ext cx="4563145" cy="1190734"/>
          </a:xfrm>
          <a:prstGeom prst="roundRect">
            <a:avLst>
              <a:gd name="adj" fmla="val 16667"/>
            </a:avLst>
          </a:prstGeom>
          <a:noFill/>
          <a:ln w="47625" cap="flat" cmpd="sng">
            <a:solidFill>
              <a:srgbClr val="FFD96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hiện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phép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cộng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trừ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7073569" y="5169086"/>
            <a:ext cx="4563145" cy="1190734"/>
          </a:xfrm>
          <a:prstGeom prst="roundRect">
            <a:avLst>
              <a:gd name="adj" fmla="val 16667"/>
            </a:avLst>
          </a:prstGeom>
          <a:noFill/>
          <a:ln w="47625" cap="flat" cmpd="sng">
            <a:solidFill>
              <a:srgbClr val="9CC2E5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Phát triển năng lực tư duy, lập luận, giải quyết vấn đề.</a:t>
            </a:r>
            <a:endParaRPr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"/>
          <p:cNvPicPr preferRelativeResize="0"/>
          <p:nvPr/>
        </p:nvPicPr>
        <p:blipFill rotWithShape="1">
          <a:blip r:embed="rId3">
            <a:alphaModFix/>
          </a:blip>
          <a:srcRect r="607"/>
          <a:stretch/>
        </p:blipFill>
        <p:spPr>
          <a:xfrm>
            <a:off x="16060" y="3810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/>
          <p:nvPr/>
        </p:nvSpPr>
        <p:spPr>
          <a:xfrm>
            <a:off x="464554" y="168920"/>
            <a:ext cx="16002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 ?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" name="Google Shape;122;p3"/>
          <p:cNvGraphicFramePr/>
          <p:nvPr/>
        </p:nvGraphicFramePr>
        <p:xfrm>
          <a:off x="1314735" y="1529889"/>
          <a:ext cx="10705800" cy="1645940"/>
        </p:xfrm>
        <a:graphic>
          <a:graphicData uri="http://schemas.openxmlformats.org/drawingml/2006/table">
            <a:tbl>
              <a:tblPr firstRow="1" bandRow="1">
                <a:noFill/>
                <a:tableStyleId>{60ADB3CD-2CE3-4562-8C1D-729E4ED0A712}</a:tableStyleId>
              </a:tblPr>
              <a:tblGrid>
                <a:gridCol w="356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+ 6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b="1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 + 4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+ 8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+ 7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+ 8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 + 7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3" name="Google Shape;123;p3"/>
          <p:cNvGraphicFramePr/>
          <p:nvPr>
            <p:extLst>
              <p:ext uri="{D42A27DB-BD31-4B8C-83A1-F6EECF244321}">
                <p14:modId xmlns:p14="http://schemas.microsoft.com/office/powerpoint/2010/main" val="2400093212"/>
              </p:ext>
            </p:extLst>
          </p:nvPr>
        </p:nvGraphicFramePr>
        <p:xfrm>
          <a:off x="1279862" y="3856554"/>
          <a:ext cx="10645425" cy="1502580"/>
        </p:xfrm>
        <a:graphic>
          <a:graphicData uri="http://schemas.openxmlformats.org/drawingml/2006/table">
            <a:tbl>
              <a:tblPr firstRow="1" bandRow="1">
                <a:noFill/>
                <a:tableStyleId>{60ADB3CD-2CE3-4562-8C1D-729E4ED0A712}</a:tableStyleId>
              </a:tblPr>
              <a:tblGrid>
                <a:gridCol w="354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8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11 - 8 </a:t>
                      </a:r>
                      <a:endParaRPr sz="3200" b="1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13 - 7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17 - 9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14 - </a:t>
                      </a:r>
                      <a:r>
                        <a:rPr lang="en-US" sz="3200" b="1" dirty="0" smtClean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12 - 5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dirty="0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16 - 8</a:t>
                      </a:r>
                      <a:endParaRPr sz="3200" b="1" i="0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4" name="Google Shape;124;p3"/>
          <p:cNvSpPr txBox="1"/>
          <p:nvPr/>
        </p:nvSpPr>
        <p:spPr>
          <a:xfrm>
            <a:off x="430527" y="1377794"/>
            <a:ext cx="7479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a)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392427" y="3467100"/>
            <a:ext cx="7479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b)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2379192" y="148706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= 14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2379192" y="2543838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= 12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5977004" y="152516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= 13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5977004" y="2581938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= 12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9593866" y="152516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= 15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9593866" y="2581938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= 15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9574816" y="3810520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= 8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9574816" y="472983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= 8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6037378" y="3810520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= 6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6037378" y="472983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= 7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2493492" y="3810520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= 3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2493492" y="4729837"/>
            <a:ext cx="11582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8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8343900" y="1339694"/>
            <a:ext cx="2408212" cy="1975006"/>
          </a:xfrm>
          <a:prstGeom prst="rect">
            <a:avLst/>
          </a:prstGeom>
          <a:noFill/>
          <a:ln w="57150" cap="flat" cmpd="sng">
            <a:solidFill>
              <a:srgbClr val="0070C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1111339" y="3588871"/>
            <a:ext cx="2408212" cy="1975006"/>
          </a:xfrm>
          <a:prstGeom prst="rect">
            <a:avLst/>
          </a:prstGeom>
          <a:noFill/>
          <a:ln w="57150" cap="flat" cmpd="sng">
            <a:solidFill>
              <a:srgbClr val="C55A1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4"/>
          <p:cNvPicPr preferRelativeResize="0"/>
          <p:nvPr/>
        </p:nvPicPr>
        <p:blipFill rotWithShape="1">
          <a:blip r:embed="rId3">
            <a:alphaModFix/>
          </a:blip>
          <a:srcRect r="607" b="4509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"/>
          <p:cNvSpPr/>
          <p:nvPr/>
        </p:nvSpPr>
        <p:spPr>
          <a:xfrm>
            <a:off x="258228" y="46360"/>
            <a:ext cx="2660336" cy="6096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 thêm</a:t>
            </a:r>
            <a:endParaRPr sz="4000" b="1">
              <a:solidFill>
                <a:schemeClr val="lt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146" name="Google Shape;146;p4"/>
          <p:cNvGrpSpPr/>
          <p:nvPr/>
        </p:nvGrpSpPr>
        <p:grpSpPr>
          <a:xfrm>
            <a:off x="206187" y="2002931"/>
            <a:ext cx="12192001" cy="2591747"/>
            <a:chOff x="206187" y="2002931"/>
            <a:chExt cx="12192001" cy="2591747"/>
          </a:xfrm>
        </p:grpSpPr>
        <p:sp>
          <p:nvSpPr>
            <p:cNvPr id="147" name="Google Shape;147;p4"/>
            <p:cNvSpPr/>
            <p:nvPr/>
          </p:nvSpPr>
          <p:spPr>
            <a:xfrm>
              <a:off x="206187" y="2002931"/>
              <a:ext cx="11779624" cy="2591747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C4E0B2">
                <a:alpha val="64705"/>
              </a:srgbClr>
            </a:solidFill>
            <a:ln w="1270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412377" y="2217107"/>
              <a:ext cx="11985811" cy="182642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Không cần tính hãy so sánh kết quả của 2 phép tính sau:</a:t>
              </a:r>
              <a:endParaRPr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18 - 9 ....... 28 - 9</a:t>
              </a:r>
              <a:endParaRPr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149" name="Google Shape;14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290705" y="3298804"/>
            <a:ext cx="3191699" cy="319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 r="607" b="4509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/>
          <p:cNvPicPr preferRelativeResize="0"/>
          <p:nvPr/>
        </p:nvPicPr>
        <p:blipFill rotWithShape="1">
          <a:blip r:embed="rId4">
            <a:alphaModFix/>
          </a:blip>
          <a:srcRect l="65812" t="51042" r="13983" b="13801"/>
          <a:stretch/>
        </p:blipFill>
        <p:spPr>
          <a:xfrm rot="-214285">
            <a:off x="9220964" y="3130692"/>
            <a:ext cx="2920045" cy="2856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/>
          <p:cNvPicPr preferRelativeResize="0"/>
          <p:nvPr/>
        </p:nvPicPr>
        <p:blipFill rotWithShape="1">
          <a:blip r:embed="rId5">
            <a:alphaModFix/>
          </a:blip>
          <a:srcRect l="64054" t="22917" r="14715" b="48437"/>
          <a:stretch/>
        </p:blipFill>
        <p:spPr>
          <a:xfrm>
            <a:off x="8587483" y="587799"/>
            <a:ext cx="2805658" cy="212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/>
          <p:cNvPicPr preferRelativeResize="0"/>
          <p:nvPr/>
        </p:nvPicPr>
        <p:blipFill rotWithShape="1">
          <a:blip r:embed="rId6">
            <a:alphaModFix/>
          </a:blip>
          <a:srcRect l="15739" t="52345" r="67422" b="12499"/>
          <a:stretch/>
        </p:blipFill>
        <p:spPr>
          <a:xfrm rot="-726935">
            <a:off x="392848" y="3173667"/>
            <a:ext cx="2794838" cy="2770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"/>
          <p:cNvPicPr preferRelativeResize="0"/>
          <p:nvPr/>
        </p:nvPicPr>
        <p:blipFill rotWithShape="1">
          <a:blip r:embed="rId7">
            <a:alphaModFix/>
          </a:blip>
          <a:srcRect l="34627" t="64843" r="35943" b="8854"/>
          <a:stretch/>
        </p:blipFill>
        <p:spPr>
          <a:xfrm>
            <a:off x="4406003" y="4915594"/>
            <a:ext cx="3865580" cy="1942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07501" y="3882015"/>
            <a:ext cx="415244" cy="519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5"/>
          <p:cNvPicPr preferRelativeResize="0"/>
          <p:nvPr/>
        </p:nvPicPr>
        <p:blipFill rotWithShape="1">
          <a:blip r:embed="rId9">
            <a:alphaModFix/>
          </a:blip>
          <a:srcRect l="8614" t="25149" r="50558" b="23264"/>
          <a:stretch/>
        </p:blipFill>
        <p:spPr>
          <a:xfrm>
            <a:off x="709808" y="589334"/>
            <a:ext cx="3203249" cy="2275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10">
            <a:alphaModFix/>
          </a:blip>
          <a:srcRect l="49497" t="22272" r="3092" b="26538"/>
          <a:stretch/>
        </p:blipFill>
        <p:spPr>
          <a:xfrm>
            <a:off x="4409165" y="421286"/>
            <a:ext cx="3434416" cy="20848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5"/>
          <p:cNvGrpSpPr/>
          <p:nvPr/>
        </p:nvGrpSpPr>
        <p:grpSpPr>
          <a:xfrm>
            <a:off x="4098347" y="2813690"/>
            <a:ext cx="1196421" cy="1335934"/>
            <a:chOff x="4101720" y="2863589"/>
            <a:chExt cx="1331259" cy="1486495"/>
          </a:xfrm>
        </p:grpSpPr>
        <p:pic>
          <p:nvPicPr>
            <p:cNvPr id="164" name="Google Shape;164;p5"/>
            <p:cNvPicPr preferRelativeResize="0"/>
            <p:nvPr/>
          </p:nvPicPr>
          <p:blipFill rotWithShape="1">
            <a:blip r:embed="rId11">
              <a:alphaModFix/>
            </a:blip>
            <a:srcRect l="14360" t="3136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5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166" name="Google Shape;166;p5"/>
            <p:cNvSpPr txBox="1"/>
            <p:nvPr/>
          </p:nvSpPr>
          <p:spPr>
            <a:xfrm>
              <a:off x="4522107" y="3405907"/>
              <a:ext cx="595284" cy="650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Times New Roman" pitchFamily="18" charset="0"/>
                  <a:ea typeface="Calibri"/>
                  <a:cs typeface="Times New Roman" pitchFamily="18" charset="0"/>
                  <a:sym typeface="Calibri"/>
                </a:rPr>
                <a:t>9</a:t>
              </a: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7" name="Google Shape;167;p5"/>
          <p:cNvGrpSpPr/>
          <p:nvPr/>
        </p:nvGrpSpPr>
        <p:grpSpPr>
          <a:xfrm>
            <a:off x="5617844" y="2813690"/>
            <a:ext cx="1196421" cy="1335934"/>
            <a:chOff x="4101720" y="2863589"/>
            <a:chExt cx="1331259" cy="1486495"/>
          </a:xfrm>
        </p:grpSpPr>
        <p:pic>
          <p:nvPicPr>
            <p:cNvPr id="168" name="Google Shape;168;p5"/>
            <p:cNvPicPr preferRelativeResize="0"/>
            <p:nvPr/>
          </p:nvPicPr>
          <p:blipFill rotWithShape="1">
            <a:blip r:embed="rId11">
              <a:alphaModFix/>
            </a:blip>
            <a:srcRect l="14360" t="3136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5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170" name="Google Shape;170;p5"/>
            <p:cNvSpPr txBox="1"/>
            <p:nvPr/>
          </p:nvSpPr>
          <p:spPr>
            <a:xfrm>
              <a:off x="4412337" y="3405907"/>
              <a:ext cx="675129" cy="650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Times New Roman" pitchFamily="18" charset="0"/>
                  <a:ea typeface="Calibri"/>
                  <a:cs typeface="Times New Roman" pitchFamily="18" charset="0"/>
                  <a:sym typeface="Calibri"/>
                </a:rPr>
                <a:t>13</a:t>
              </a: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1" name="Google Shape;171;p5"/>
          <p:cNvGrpSpPr/>
          <p:nvPr/>
        </p:nvGrpSpPr>
        <p:grpSpPr>
          <a:xfrm>
            <a:off x="7172795" y="2813690"/>
            <a:ext cx="1196421" cy="1335934"/>
            <a:chOff x="4101720" y="2863589"/>
            <a:chExt cx="1331259" cy="1486495"/>
          </a:xfrm>
        </p:grpSpPr>
        <p:pic>
          <p:nvPicPr>
            <p:cNvPr id="172" name="Google Shape;172;p5"/>
            <p:cNvPicPr preferRelativeResize="0"/>
            <p:nvPr/>
          </p:nvPicPr>
          <p:blipFill rotWithShape="1">
            <a:blip r:embed="rId11">
              <a:alphaModFix/>
            </a:blip>
            <a:srcRect l="14360" t="3136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5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174" name="Google Shape;174;p5"/>
            <p:cNvSpPr txBox="1"/>
            <p:nvPr/>
          </p:nvSpPr>
          <p:spPr>
            <a:xfrm>
              <a:off x="4417775" y="3405907"/>
              <a:ext cx="714579" cy="650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Times New Roman" pitchFamily="18" charset="0"/>
                  <a:ea typeface="Calibri"/>
                  <a:cs typeface="Times New Roman" pitchFamily="18" charset="0"/>
                  <a:sym typeface="Calibri"/>
                </a:rPr>
                <a:t>15</a:t>
              </a: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5" name="Google Shape;175;p5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464554" y="168920"/>
            <a:ext cx="6526796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Tìm chuồng cho mỗi con chim</a:t>
            </a:r>
            <a:endParaRPr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2724150" y="2507722"/>
            <a:ext cx="3483600" cy="321531"/>
          </a:xfrm>
          <a:custGeom>
            <a:avLst/>
            <a:gdLst/>
            <a:ahLst/>
            <a:cxnLst/>
            <a:rect l="l" t="t" r="r" b="b"/>
            <a:pathLst>
              <a:path w="3295650" h="425978" extrusionOk="0">
                <a:moveTo>
                  <a:pt x="0" y="102128"/>
                </a:moveTo>
                <a:cubicBezTo>
                  <a:pt x="160337" y="219603"/>
                  <a:pt x="320675" y="337078"/>
                  <a:pt x="609600" y="349778"/>
                </a:cubicBezTo>
                <a:cubicBezTo>
                  <a:pt x="898525" y="362478"/>
                  <a:pt x="1409700" y="235478"/>
                  <a:pt x="1733550" y="178328"/>
                </a:cubicBezTo>
                <a:cubicBezTo>
                  <a:pt x="2057400" y="121178"/>
                  <a:pt x="2292350" y="-34397"/>
                  <a:pt x="2552700" y="6878"/>
                </a:cubicBezTo>
                <a:cubicBezTo>
                  <a:pt x="2813050" y="48153"/>
                  <a:pt x="3054350" y="237065"/>
                  <a:pt x="3295650" y="42597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6248400" y="1485900"/>
            <a:ext cx="1543050" cy="1371600"/>
          </a:xfrm>
          <a:custGeom>
            <a:avLst/>
            <a:gdLst/>
            <a:ahLst/>
            <a:cxnLst/>
            <a:rect l="l" t="t" r="r" b="b"/>
            <a:pathLst>
              <a:path w="1543050" h="1371600" extrusionOk="0">
                <a:moveTo>
                  <a:pt x="0" y="0"/>
                </a:moveTo>
                <a:cubicBezTo>
                  <a:pt x="139700" y="153987"/>
                  <a:pt x="279400" y="307975"/>
                  <a:pt x="476250" y="400050"/>
                </a:cubicBezTo>
                <a:cubicBezTo>
                  <a:pt x="673100" y="492125"/>
                  <a:pt x="1003300" y="390525"/>
                  <a:pt x="1181100" y="552450"/>
                </a:cubicBezTo>
                <a:cubicBezTo>
                  <a:pt x="1358900" y="714375"/>
                  <a:pt x="1450975" y="1042987"/>
                  <a:pt x="1543050" y="13716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4648200" y="2190750"/>
            <a:ext cx="4686300" cy="647700"/>
          </a:xfrm>
          <a:custGeom>
            <a:avLst/>
            <a:gdLst/>
            <a:ahLst/>
            <a:cxnLst/>
            <a:rect l="l" t="t" r="r" b="b"/>
            <a:pathLst>
              <a:path w="4686300" h="647700" extrusionOk="0">
                <a:moveTo>
                  <a:pt x="4686300" y="0"/>
                </a:moveTo>
                <a:cubicBezTo>
                  <a:pt x="4683125" y="117475"/>
                  <a:pt x="4679950" y="234950"/>
                  <a:pt x="4400550" y="285750"/>
                </a:cubicBezTo>
                <a:cubicBezTo>
                  <a:pt x="4121150" y="336550"/>
                  <a:pt x="3009900" y="304800"/>
                  <a:pt x="3009900" y="304800"/>
                </a:cubicBezTo>
                <a:lnTo>
                  <a:pt x="1714500" y="342900"/>
                </a:lnTo>
                <a:cubicBezTo>
                  <a:pt x="1212850" y="400050"/>
                  <a:pt x="606425" y="523875"/>
                  <a:pt x="0" y="6477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6503748" y="3710525"/>
            <a:ext cx="2887902" cy="1223425"/>
          </a:xfrm>
          <a:custGeom>
            <a:avLst/>
            <a:gdLst/>
            <a:ahLst/>
            <a:cxnLst/>
            <a:rect l="l" t="t" r="r" b="b"/>
            <a:pathLst>
              <a:path w="2819400" h="1162050" extrusionOk="0">
                <a:moveTo>
                  <a:pt x="2819400" y="1162050"/>
                </a:moveTo>
                <a:cubicBezTo>
                  <a:pt x="2235200" y="1135062"/>
                  <a:pt x="1651000" y="1108075"/>
                  <a:pt x="1181100" y="914400"/>
                </a:cubicBezTo>
                <a:cubicBezTo>
                  <a:pt x="711200" y="720725"/>
                  <a:pt x="355600" y="360362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4362450" y="3752850"/>
            <a:ext cx="2286000" cy="1219200"/>
          </a:xfrm>
          <a:custGeom>
            <a:avLst/>
            <a:gdLst/>
            <a:ahLst/>
            <a:cxnLst/>
            <a:rect l="l" t="t" r="r" b="b"/>
            <a:pathLst>
              <a:path w="2286000" h="1219200" extrusionOk="0">
                <a:moveTo>
                  <a:pt x="2286000" y="1219200"/>
                </a:moveTo>
                <a:cubicBezTo>
                  <a:pt x="2135187" y="1039812"/>
                  <a:pt x="1984375" y="860425"/>
                  <a:pt x="1733550" y="762000"/>
                </a:cubicBezTo>
                <a:cubicBezTo>
                  <a:pt x="1482725" y="663575"/>
                  <a:pt x="1069975" y="755650"/>
                  <a:pt x="781050" y="628650"/>
                </a:cubicBezTo>
                <a:cubicBezTo>
                  <a:pt x="492125" y="501650"/>
                  <a:pt x="246062" y="250825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3200399" y="3717891"/>
            <a:ext cx="4307915" cy="1177959"/>
          </a:xfrm>
          <a:custGeom>
            <a:avLst/>
            <a:gdLst/>
            <a:ahLst/>
            <a:cxnLst/>
            <a:rect l="l" t="t" r="r" b="b"/>
            <a:pathLst>
              <a:path w="4248150" h="1143000" extrusionOk="0">
                <a:moveTo>
                  <a:pt x="0" y="1143000"/>
                </a:moveTo>
                <a:cubicBezTo>
                  <a:pt x="166687" y="962025"/>
                  <a:pt x="333375" y="781050"/>
                  <a:pt x="704850" y="762000"/>
                </a:cubicBezTo>
                <a:cubicBezTo>
                  <a:pt x="1076325" y="742950"/>
                  <a:pt x="1638300" y="1155700"/>
                  <a:pt x="2228850" y="1028700"/>
                </a:cubicBezTo>
                <a:cubicBezTo>
                  <a:pt x="2819400" y="901700"/>
                  <a:pt x="3533775" y="450850"/>
                  <a:pt x="424815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9" name="Google Shape;18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0" name="Google Shape;190;p6"/>
          <p:cNvPicPr preferRelativeResize="0"/>
          <p:nvPr/>
        </p:nvPicPr>
        <p:blipFill rotWithShape="1">
          <a:blip r:embed="rId3">
            <a:alphaModFix/>
          </a:blip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6"/>
          <p:cNvPicPr preferRelativeResize="0"/>
          <p:nvPr/>
        </p:nvPicPr>
        <p:blipFill rotWithShape="1">
          <a:blip r:embed="rId4">
            <a:alphaModFix/>
          </a:blip>
          <a:srcRect l="15739" t="52345" r="67422" b="12499"/>
          <a:stretch/>
        </p:blipFill>
        <p:spPr>
          <a:xfrm rot="-726935">
            <a:off x="1292228" y="968235"/>
            <a:ext cx="2794838" cy="2770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6"/>
          <p:cNvPicPr preferRelativeResize="0"/>
          <p:nvPr/>
        </p:nvPicPr>
        <p:blipFill rotWithShape="1">
          <a:blip r:embed="rId5">
            <a:alphaModFix/>
          </a:blip>
          <a:srcRect l="49497" t="22272" r="3092" b="26538"/>
          <a:stretch/>
        </p:blipFill>
        <p:spPr>
          <a:xfrm>
            <a:off x="7506954" y="1783820"/>
            <a:ext cx="3434416" cy="20848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p6"/>
          <p:cNvGrpSpPr/>
          <p:nvPr/>
        </p:nvGrpSpPr>
        <p:grpSpPr>
          <a:xfrm>
            <a:off x="5472332" y="2637227"/>
            <a:ext cx="1196421" cy="1335934"/>
            <a:chOff x="4101720" y="2863589"/>
            <a:chExt cx="1331259" cy="1486495"/>
          </a:xfrm>
        </p:grpSpPr>
        <p:pic>
          <p:nvPicPr>
            <p:cNvPr id="194" name="Google Shape;194;p6"/>
            <p:cNvPicPr preferRelativeResize="0"/>
            <p:nvPr/>
          </p:nvPicPr>
          <p:blipFill rotWithShape="1">
            <a:blip r:embed="rId6">
              <a:alphaModFix/>
            </a:blip>
            <a:srcRect l="14360" t="3136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6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C55A1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196" name="Google Shape;196;p6"/>
            <p:cNvSpPr txBox="1"/>
            <p:nvPr/>
          </p:nvSpPr>
          <p:spPr>
            <a:xfrm>
              <a:off x="4417775" y="3405907"/>
              <a:ext cx="714579" cy="650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Times New Roman" pitchFamily="18" charset="0"/>
                  <a:ea typeface="Calibri"/>
                  <a:cs typeface="Times New Roman" pitchFamily="18" charset="0"/>
                  <a:sym typeface="Calibri"/>
                </a:rPr>
                <a:t>15</a:t>
              </a: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7" name="Google Shape;197;p6"/>
          <p:cNvSpPr txBox="1"/>
          <p:nvPr/>
        </p:nvSpPr>
        <p:spPr>
          <a:xfrm>
            <a:off x="2071501" y="4662075"/>
            <a:ext cx="9837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Con có nhận xét gì về k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ết quả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 phép tính này?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8" name="Google Shape;19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2667" y="4514960"/>
            <a:ext cx="964385" cy="96438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6"/>
          <p:cNvSpPr/>
          <p:nvPr/>
        </p:nvSpPr>
        <p:spPr>
          <a:xfrm>
            <a:off x="258228" y="46360"/>
            <a:ext cx="2660336" cy="6096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 thêm</a:t>
            </a:r>
            <a:endParaRPr sz="4000" b="1">
              <a:solidFill>
                <a:schemeClr val="lt1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7"/>
          <p:cNvPicPr preferRelativeResize="0"/>
          <p:nvPr/>
        </p:nvPicPr>
        <p:blipFill rotWithShape="1">
          <a:blip r:embed="rId3">
            <a:alphaModFix/>
          </a:blip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7"/>
          <p:cNvPicPr preferRelativeResize="0"/>
          <p:nvPr/>
        </p:nvPicPr>
        <p:blipFill rotWithShape="1">
          <a:blip r:embed="rId4">
            <a:alphaModFix/>
          </a:blip>
          <a:srcRect l="64642" t="40625" r="12515" b="34375"/>
          <a:stretch/>
        </p:blipFill>
        <p:spPr>
          <a:xfrm>
            <a:off x="8161922" y="-221235"/>
            <a:ext cx="4119726" cy="274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7"/>
          <p:cNvSpPr/>
          <p:nvPr/>
        </p:nvSpPr>
        <p:spPr>
          <a:xfrm>
            <a:off x="224364" y="217810"/>
            <a:ext cx="609600" cy="6096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3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867828" y="79978"/>
            <a:ext cx="8142822" cy="18440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Trên giá có 9 quyển sách và 8 quyển vở.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Hỏi trên giá có tất cả bao nhiêu quyển sách và vở?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" name="Google Shape;208;p7"/>
          <p:cNvSpPr/>
          <p:nvPr/>
        </p:nvSpPr>
        <p:spPr>
          <a:xfrm>
            <a:off x="3635205" y="2077865"/>
            <a:ext cx="2282782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763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Tóm tắt</a:t>
            </a:r>
            <a:endParaRPr sz="3200" b="1" i="0" u="none" strike="noStrike" cap="none">
              <a:solidFill>
                <a:srgbClr val="008A3E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633239" y="2518990"/>
            <a:ext cx="7649029" cy="164453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763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Quyển sách		: 9 quyển</a:t>
            </a:r>
            <a:endParaRPr sz="3200" b="1" i="0" u="none" strike="noStrike" cap="none">
              <a:solidFill>
                <a:srgbClr val="008A3E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4763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Quyển vở		: 8 quyển</a:t>
            </a:r>
            <a:endParaRPr sz="3200" b="1" i="0" u="none" strike="noStrike" cap="none">
              <a:solidFill>
                <a:srgbClr val="008A3E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4763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Trên giá có tất cả	: … quyển?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Google Shape;210;p7"/>
          <p:cNvSpPr/>
          <p:nvPr/>
        </p:nvSpPr>
        <p:spPr>
          <a:xfrm>
            <a:off x="7083605" y="4267108"/>
            <a:ext cx="1927045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763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 giải</a:t>
            </a:r>
            <a:endParaRPr sz="3200" b="1" i="0" u="none" strike="noStrike" cap="none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211" name="Google Shape;211;p7"/>
          <p:cNvSpPr/>
          <p:nvPr/>
        </p:nvSpPr>
        <p:spPr>
          <a:xfrm>
            <a:off x="3537698" y="4842906"/>
            <a:ext cx="8743950" cy="161553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Trên giá có tất cả số quyển sách và vở là: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28575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9 + 8 = 17 (quyển)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28575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Đáp số: 17 quyển sách và vở</a:t>
            </a:r>
            <a:endParaRPr sz="3200" b="1" i="0" u="none" strike="noStrike" cap="none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8"/>
          <p:cNvPicPr preferRelativeResize="0"/>
          <p:nvPr/>
        </p:nvPicPr>
        <p:blipFill rotWithShape="1">
          <a:blip r:embed="rId3">
            <a:alphaModFix/>
          </a:blip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8"/>
          <p:cNvSpPr/>
          <p:nvPr/>
        </p:nvSpPr>
        <p:spPr>
          <a:xfrm>
            <a:off x="464554" y="168920"/>
            <a:ext cx="16002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 ?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464554" y="3553892"/>
            <a:ext cx="1249946" cy="1249946"/>
          </a:xfrm>
          <a:prstGeom prst="ellipse">
            <a:avLst/>
          </a:prstGeom>
          <a:solidFill>
            <a:srgbClr val="FFD966"/>
          </a:solidFill>
          <a:ln w="28575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7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Google Shape;220;p8"/>
          <p:cNvSpPr/>
          <p:nvPr/>
        </p:nvSpPr>
        <p:spPr>
          <a:xfrm>
            <a:off x="3417332" y="1568618"/>
            <a:ext cx="1605500" cy="1605500"/>
          </a:xfrm>
          <a:prstGeom prst="diamond">
            <a:avLst/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6721637" y="3264822"/>
            <a:ext cx="1502664" cy="1295400"/>
          </a:xfrm>
          <a:prstGeom prst="triangle">
            <a:avLst>
              <a:gd name="adj" fmla="val 50000"/>
            </a:avLst>
          </a:prstGeom>
          <a:solidFill>
            <a:srgbClr val="FFABCD"/>
          </a:solidFill>
          <a:ln w="12700" cap="flat" cmpd="sng">
            <a:solidFill>
              <a:srgbClr val="FFABC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2" name="Google Shape;222;p8"/>
          <p:cNvSpPr/>
          <p:nvPr/>
        </p:nvSpPr>
        <p:spPr>
          <a:xfrm>
            <a:off x="9910286" y="2046326"/>
            <a:ext cx="1690490" cy="1611423"/>
          </a:xfrm>
          <a:prstGeom prst="star5">
            <a:avLst>
              <a:gd name="adj" fmla="val 24031"/>
              <a:gd name="hf" fmla="val 105146"/>
              <a:gd name="vf" fmla="val 110557"/>
            </a:avLst>
          </a:prstGeom>
          <a:solidFill>
            <a:srgbClr val="C4E0B2"/>
          </a:solidFill>
          <a:ln w="12700" cap="flat" cmpd="sng">
            <a:solidFill>
              <a:srgbClr val="C4E0B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Google Shape;223;p8"/>
          <p:cNvSpPr/>
          <p:nvPr/>
        </p:nvSpPr>
        <p:spPr>
          <a:xfrm>
            <a:off x="9872186" y="2046325"/>
            <a:ext cx="1747604" cy="1611423"/>
          </a:xfrm>
          <a:prstGeom prst="star5">
            <a:avLst>
              <a:gd name="adj" fmla="val 24031"/>
              <a:gd name="hf" fmla="val 105146"/>
              <a:gd name="vf" fmla="val 110557"/>
            </a:avLst>
          </a:prstGeom>
          <a:solidFill>
            <a:srgbClr val="C4E0B2"/>
          </a:solidFill>
          <a:ln w="12700" cap="flat" cmpd="sng">
            <a:solidFill>
              <a:srgbClr val="C4E0B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13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" name="Google Shape;224;p8"/>
          <p:cNvSpPr/>
          <p:nvPr/>
        </p:nvSpPr>
        <p:spPr>
          <a:xfrm>
            <a:off x="3408900" y="1568618"/>
            <a:ext cx="1605500" cy="1605500"/>
          </a:xfrm>
          <a:prstGeom prst="diamond">
            <a:avLst/>
          </a:prstGeom>
          <a:solidFill>
            <a:srgbClr val="BBD6EE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16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5" name="Google Shape;225;p8"/>
          <p:cNvCxnSpPr/>
          <p:nvPr/>
        </p:nvCxnSpPr>
        <p:spPr>
          <a:xfrm rot="10800000" flipH="1">
            <a:off x="1671447" y="2752725"/>
            <a:ext cx="2052477" cy="1159798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6" name="Google Shape;226;p8"/>
          <p:cNvCxnSpPr/>
          <p:nvPr/>
        </p:nvCxnSpPr>
        <p:spPr>
          <a:xfrm>
            <a:off x="4775576" y="2608583"/>
            <a:ext cx="2249338" cy="1570282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7" name="Google Shape;227;p8"/>
          <p:cNvCxnSpPr/>
          <p:nvPr/>
        </p:nvCxnSpPr>
        <p:spPr>
          <a:xfrm rot="10800000" flipH="1">
            <a:off x="7973568" y="3046783"/>
            <a:ext cx="2360609" cy="1005123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8" name="Google Shape;228;p8"/>
          <p:cNvSpPr txBox="1"/>
          <p:nvPr/>
        </p:nvSpPr>
        <p:spPr>
          <a:xfrm rot="-1964935">
            <a:off x="1956126" y="2692840"/>
            <a:ext cx="11582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+ 9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9" name="Google Shape;229;p8"/>
          <p:cNvSpPr txBox="1"/>
          <p:nvPr/>
        </p:nvSpPr>
        <p:spPr>
          <a:xfrm rot="2232442">
            <a:off x="5608981" y="2746476"/>
            <a:ext cx="11582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- 8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0" name="Google Shape;230;p8"/>
          <p:cNvSpPr txBox="1"/>
          <p:nvPr/>
        </p:nvSpPr>
        <p:spPr>
          <a:xfrm rot="-1338082">
            <a:off x="8382509" y="2902280"/>
            <a:ext cx="11582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+ 5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1" name="Google Shape;231;p8"/>
          <p:cNvSpPr/>
          <p:nvPr/>
        </p:nvSpPr>
        <p:spPr>
          <a:xfrm>
            <a:off x="6721637" y="3256223"/>
            <a:ext cx="1502664" cy="1295400"/>
          </a:xfrm>
          <a:prstGeom prst="triangle">
            <a:avLst>
              <a:gd name="adj" fmla="val 50000"/>
            </a:avLst>
          </a:prstGeom>
          <a:solidFill>
            <a:srgbClr val="FFABCD"/>
          </a:solidFill>
          <a:ln w="12700" cap="flat" cmpd="sng">
            <a:solidFill>
              <a:srgbClr val="FFABC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8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484</Words>
  <Application>Microsoft Office PowerPoint</Application>
  <PresentationFormat>Widescreen</PresentationFormat>
  <Paragraphs>87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Techsi.vn</cp:lastModifiedBy>
  <cp:revision>2</cp:revision>
  <dcterms:created xsi:type="dcterms:W3CDTF">2021-06-02T14:09:39Z</dcterms:created>
  <dcterms:modified xsi:type="dcterms:W3CDTF">2022-10-24T07:45:06Z</dcterms:modified>
</cp:coreProperties>
</file>