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4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11/17/2022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hyperlink" Target="../../Hoa%208%20-%20Bai%2033%20Tiet%2050%20DIEU%20CHE%20HIDRO%20-%20PHAN%20UNG%20THE.ppt#12. Slide 12" TargetMode="External"/><Relationship Id="rId12" Type="http://schemas.openxmlformats.org/officeDocument/2006/relationships/image" Target="../media/image11.gi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wmf"/><Relationship Id="rId11" Type="http://schemas.openxmlformats.org/officeDocument/2006/relationships/image" Target="../media/image10.wmf"/><Relationship Id="rId5" Type="http://schemas.openxmlformats.org/officeDocument/2006/relationships/image" Target="../media/image5.gif"/><Relationship Id="rId10" Type="http://schemas.openxmlformats.org/officeDocument/2006/relationships/image" Target="../media/image9.wmf"/><Relationship Id="rId4" Type="http://schemas.openxmlformats.org/officeDocument/2006/relationships/image" Target="../media/image4.gif"/><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smtClean="0">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Viết</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đoạn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văn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nêu</a:t>
            </a:r>
            <a:endParaRPr lang="en-US" sz="4000" b="1" kern="0" dirty="0" smtClean="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tình</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xúc</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đối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với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người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thân</a:t>
            </a:r>
            <a:r>
              <a:rPr lang="en-US" sz="4000" b="1" kern="0" dirty="0" smtClean="0">
                <a:solidFill>
                  <a:srgbClr val="FF0000"/>
                </a:solidFill>
                <a:latin typeface="Times New Roman" pitchFamily="18" charset="0"/>
                <a:cs typeface="Times New Roman" pitchFamily="18" charset="0"/>
                <a:sym typeface="Arial"/>
              </a:rPr>
              <a:t> </a:t>
            </a:r>
            <a:endParaRPr lang="en-US" sz="4000" b="1" kern="0" dirty="0">
              <a:solidFill>
                <a:srgbClr val="FF0000"/>
              </a:solidFill>
              <a:latin typeface="Times New Roman" pitchFamily="18" charset="0"/>
              <a:cs typeface="Times New Roman" pitchFamily="18" charset="0"/>
              <a:sym typeface="Arial"/>
            </a:endParaRP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smtClean="0">
                <a:latin typeface="Times New Roman" pitchFamily="18" charset="0"/>
                <a:cs typeface="Times New Roman" pitchFamily="18" charset="0"/>
              </a:rPr>
              <a:t>Bài 1: Những câu văn nào dưới đây thể hiện cảm xúc với người thân ?</a:t>
            </a:r>
          </a:p>
          <a:p>
            <a:pPr marL="514350" indent="-514350">
              <a:buAutoNum type="alphaLcPeriod"/>
            </a:pPr>
            <a:r>
              <a:rPr lang="en-US" sz="3200" smtClean="0">
                <a:latin typeface="Times New Roman" pitchFamily="18" charset="0"/>
                <a:cs typeface="Times New Roman" pitchFamily="18" charset="0"/>
              </a:rPr>
              <a:t>Dương </a:t>
            </a:r>
            <a:r>
              <a:rPr lang="en-US" sz="3200">
                <a:latin typeface="Times New Roman" pitchFamily="18" charset="0"/>
                <a:cs typeface="Times New Roman" pitchFamily="18" charset="0"/>
              </a:rPr>
              <a:t>nhìn ông, long trào lên cảm xúc yêu thương khó </a:t>
            </a:r>
            <a:r>
              <a:rPr lang="en-US" sz="3200" smtClean="0">
                <a:latin typeface="Times New Roman" pitchFamily="18" charset="0"/>
                <a:cs typeface="Times New Roman" pitchFamily="18" charset="0"/>
              </a:rPr>
              <a:t>tả</a:t>
            </a:r>
          </a:p>
          <a:p>
            <a:pPr marL="514350" indent="-514350">
              <a:buAutoNum type="alphaLcPeriod"/>
            </a:pPr>
            <a:r>
              <a:rPr lang="en-US" sz="3200" smtClean="0">
                <a:latin typeface="Times New Roman" pitchFamily="18" charset="0"/>
                <a:cs typeface="Times New Roman" pitchFamily="18" charset="0"/>
              </a:rPr>
              <a:t>Thường ngày, Dương luôn nghĩ ông rất nhanh nhẹn</a:t>
            </a:r>
          </a:p>
          <a:p>
            <a:pPr marL="514350" indent="-514350">
              <a:buAutoNum type="alphaLcPeriod"/>
            </a:pPr>
            <a:r>
              <a:rPr lang="en-US" sz="3200" smtClean="0">
                <a:latin typeface="Times New Roman" pitchFamily="18" charset="0"/>
                <a:cs typeface="Times New Roman" pitchFamily="18" charset="0"/>
              </a:rPr>
              <a:t>Ông đưa đón nó đi học mỗi khi bố mẹ bận rộn</a:t>
            </a:r>
          </a:p>
          <a:p>
            <a:pPr marL="514350" indent="-514350">
              <a:buFontTx/>
              <a:buAutoNum type="alphaLcPeriod"/>
            </a:pPr>
            <a:r>
              <a:rPr lang="en-US" sz="3200">
                <a:latin typeface="Times New Roman" pitchFamily="18" charset="0"/>
                <a:cs typeface="Times New Roman" pitchFamily="18" charset="0"/>
              </a:rPr>
              <a:t> Ông ngoại ơi, cháu yêu ông nhiều lắm</a:t>
            </a:r>
            <a:r>
              <a:rPr lang="en-US" sz="3200" smtClean="0">
                <a:latin typeface="Times New Roman" pitchFamily="18" charset="0"/>
                <a:cs typeface="Times New Roman" pitchFamily="18" charset="0"/>
              </a:rPr>
              <a:t>!</a:t>
            </a:r>
            <a:endParaRPr lang="en-US" sz="3200">
              <a:latin typeface="Times New Roman" pitchFamily="18" charset="0"/>
              <a:cs typeface="Times New Roman" pitchFamily="18" charset="0"/>
            </a:endParaRPr>
          </a:p>
          <a:p>
            <a:pPr marL="514350" indent="-514350">
              <a:buAutoNum type="alphaLcPeriod"/>
            </a:pP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smtClean="0">
                <a:latin typeface="Times New Roman" pitchFamily="18" charset="0"/>
                <a:cs typeface="Times New Roman" pitchFamily="18" charset="0"/>
              </a:rPr>
              <a:t>Bài 2: Nói 2 -3 câu thể hiện cảm xúc của em khi nghĩ về một cử chỉ, việc làm của người thân.</a:t>
            </a:r>
          </a:p>
          <a:p>
            <a:r>
              <a:rPr lang="en-US" sz="3200" smtClean="0">
                <a:latin typeface="Times New Roman" pitchFamily="18" charset="0"/>
                <a:cs typeface="Times New Roman" pitchFamily="18" charset="0"/>
              </a:rPr>
              <a:t>Gợi ý:</a:t>
            </a:r>
          </a:p>
          <a:p>
            <a:pPr marL="285750" indent="-285750">
              <a:buFontTx/>
              <a:buChar char="-"/>
            </a:pPr>
            <a:r>
              <a:rPr lang="en-US" sz="3200" smtClean="0">
                <a:latin typeface="Times New Roman" pitchFamily="18" charset="0"/>
                <a:cs typeface="Times New Roman" pitchFamily="18" charset="0"/>
              </a:rPr>
              <a:t>Cử chỉ, việc làm nào của người thân gợi cảm xúc cho em?</a:t>
            </a:r>
          </a:p>
          <a:p>
            <a:pPr marL="285750" indent="-285750">
              <a:buFontTx/>
              <a:buChar char="-"/>
            </a:pPr>
            <a:r>
              <a:rPr lang="en-US" sz="3200" smtClean="0">
                <a:latin typeface="Times New Roman" pitchFamily="18" charset="0"/>
                <a:cs typeface="Times New Roman" pitchFamily="18" charset="0"/>
              </a:rPr>
              <a:t>Em hãy diễn tả cụ thể cảm xúc đó?</a:t>
            </a:r>
          </a:p>
          <a:p>
            <a:r>
              <a:rPr lang="en-US" sz="3200" smtClean="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0" y="609600"/>
            <a:ext cx="7086600" cy="369332"/>
          </a:xfrm>
          <a:prstGeom prst="rect">
            <a:avLst/>
          </a:prstGeom>
          <a:noFill/>
        </p:spPr>
        <p:txBody>
          <a:bodyPr wrap="square" rtlCol="0">
            <a:spAutoFit/>
          </a:bodyPr>
          <a:lstStyle/>
          <a:p>
            <a:endParaRPr lang="en-US"/>
          </a:p>
        </p:txBody>
      </p:sp>
      <p:sp>
        <p:nvSpPr>
          <p:cNvPr id="4" name="TextBox 3"/>
          <p:cNvSpPr txBox="1"/>
          <p:nvPr/>
        </p:nvSpPr>
        <p:spPr>
          <a:xfrm>
            <a:off x="381000" y="609600"/>
            <a:ext cx="7010400" cy="369332"/>
          </a:xfrm>
          <a:prstGeom prst="rect">
            <a:avLst/>
          </a:prstGeom>
          <a:noFill/>
        </p:spPr>
        <p:txBody>
          <a:bodyPr wrap="square" rtlCol="0">
            <a:spAutoFit/>
          </a:bodyPr>
          <a:lstStyle/>
          <a:p>
            <a:endParaRPr lang="en-US"/>
          </a:p>
        </p:txBody>
      </p:sp>
      <p:sp>
        <p:nvSpPr>
          <p:cNvPr id="5" name="TextBox 4"/>
          <p:cNvSpPr txBox="1"/>
          <p:nvPr/>
        </p:nvSpPr>
        <p:spPr>
          <a:xfrm>
            <a:off x="228600" y="794266"/>
            <a:ext cx="7924800" cy="369332"/>
          </a:xfrm>
          <a:prstGeom prst="rect">
            <a:avLst/>
          </a:prstGeom>
          <a:noFill/>
        </p:spPr>
        <p:txBody>
          <a:bodyPr wrap="square" rtlCol="0">
            <a:spAutoFit/>
          </a:bodyPr>
          <a:lstStyle/>
          <a:p>
            <a:endParaRPr lang="en-US"/>
          </a:p>
        </p:txBody>
      </p:sp>
      <p:sp>
        <p:nvSpPr>
          <p:cNvPr id="6" name="TextBox 5"/>
          <p:cNvSpPr txBox="1"/>
          <p:nvPr/>
        </p:nvSpPr>
        <p:spPr>
          <a:xfrm>
            <a:off x="533400" y="609600"/>
            <a:ext cx="6934200" cy="369332"/>
          </a:xfrm>
          <a:prstGeom prst="rect">
            <a:avLst/>
          </a:prstGeom>
          <a:noFill/>
        </p:spPr>
        <p:txBody>
          <a:bodyPr wrap="square" rtlCol="0">
            <a:spAutoFit/>
          </a:bodyPr>
          <a:lstStyle/>
          <a:p>
            <a:endParaRPr lang="en-US"/>
          </a:p>
        </p:txBody>
      </p:sp>
      <p:sp>
        <p:nvSpPr>
          <p:cNvPr id="7" name="TextBox 6"/>
          <p:cNvSpPr txBox="1"/>
          <p:nvPr/>
        </p:nvSpPr>
        <p:spPr>
          <a:xfrm>
            <a:off x="533400" y="609600"/>
            <a:ext cx="7620000" cy="369332"/>
          </a:xfrm>
          <a:prstGeom prst="rect">
            <a:avLst/>
          </a:prstGeom>
          <a:noFill/>
        </p:spPr>
        <p:txBody>
          <a:bodyPr wrap="square" rtlCol="0">
            <a:spAutoFit/>
          </a:bodyPr>
          <a:lstStyle/>
          <a:p>
            <a:endParaRPr lang="en-US"/>
          </a:p>
        </p:txBody>
      </p:sp>
      <p:sp>
        <p:nvSpPr>
          <p:cNvPr id="8" name="TextBox 7"/>
          <p:cNvSpPr txBox="1"/>
          <p:nvPr/>
        </p:nvSpPr>
        <p:spPr>
          <a:xfrm>
            <a:off x="381000" y="609600"/>
            <a:ext cx="8458200" cy="5262979"/>
          </a:xfrm>
          <a:prstGeom prst="rect">
            <a:avLst/>
          </a:prstGeom>
          <a:noFill/>
        </p:spPr>
        <p:txBody>
          <a:bodyPr wrap="square" rtlCol="0">
            <a:spAutoFit/>
          </a:bodyPr>
          <a:lstStyle/>
          <a:p>
            <a:r>
              <a:rPr lang="en-US" sz="2800" b="1">
                <a:latin typeface="Times New Roman" pitchFamily="18" charset="0"/>
                <a:cs typeface="Times New Roman" pitchFamily="18" charset="0"/>
              </a:rPr>
              <a:t>Bài </a:t>
            </a:r>
            <a:r>
              <a:rPr lang="en-US" sz="2800" b="1" smtClean="0">
                <a:latin typeface="Times New Roman" pitchFamily="18" charset="0"/>
                <a:cs typeface="Times New Roman" pitchFamily="18" charset="0"/>
              </a:rPr>
              <a:t>3: </a:t>
            </a:r>
            <a:r>
              <a:rPr lang="en-US" sz="2800" b="1">
                <a:latin typeface="Times New Roman" pitchFamily="18" charset="0"/>
                <a:cs typeface="Times New Roman" pitchFamily="18" charset="0"/>
              </a:rPr>
              <a:t>Viết đoạn văn thể hiện tình cảm của em với người </a:t>
            </a:r>
            <a:r>
              <a:rPr lang="en-US" sz="2800" b="1" smtClean="0">
                <a:latin typeface="Times New Roman" pitchFamily="18" charset="0"/>
                <a:cs typeface="Times New Roman" pitchFamily="18" charset="0"/>
              </a:rPr>
              <a:t>thân</a:t>
            </a:r>
            <a:endParaRPr lang="en-US" sz="2800" smtClean="0">
              <a:latin typeface="Times New Roman" pitchFamily="18" charset="0"/>
              <a:cs typeface="Times New Roman" pitchFamily="18" charset="0"/>
            </a:endParaRPr>
          </a:p>
          <a:p>
            <a:r>
              <a:rPr lang="en-US" sz="2800">
                <a:latin typeface="Times New Roman" pitchFamily="18" charset="0"/>
                <a:cs typeface="Times New Roman" pitchFamily="18" charset="0"/>
              </a:rPr>
              <a:t>+ Người đó là ai?	</a:t>
            </a:r>
          </a:p>
          <a:p>
            <a:r>
              <a:rPr lang="en-US" sz="2800">
                <a:latin typeface="Times New Roman" pitchFamily="18" charset="0"/>
                <a:cs typeface="Times New Roman" pitchFamily="18" charset="0"/>
              </a:rPr>
              <a:t>+ Em có tình cảm thế nào với người đó? Vì sao?</a:t>
            </a:r>
          </a:p>
          <a:p>
            <a:pPr algn="ctr"/>
            <a:r>
              <a:rPr lang="en-US" sz="2800" b="1" i="1" u="sng">
                <a:latin typeface="Times New Roman" pitchFamily="18" charset="0"/>
                <a:cs typeface="Times New Roman" pitchFamily="18" charset="0"/>
              </a:rPr>
              <a:t>Bài viết mẫu: </a:t>
            </a:r>
            <a:endParaRPr lang="en-US" sz="2800" b="1" i="1" u="sng" smtClean="0">
              <a:latin typeface="Times New Roman" pitchFamily="18" charset="0"/>
              <a:cs typeface="Times New Roman" pitchFamily="18" charset="0"/>
            </a:endParaRPr>
          </a:p>
          <a:p>
            <a:pPr algn="just"/>
            <a:r>
              <a:rPr lang="en-US" sz="2800" smtClean="0">
                <a:latin typeface="Times New Roman" pitchFamily="18" charset="0"/>
                <a:cs typeface="Times New Roman" pitchFamily="18" charset="0"/>
              </a:rPr>
              <a:t>	Em </a:t>
            </a:r>
            <a:r>
              <a:rPr lang="en-US" sz="2800">
                <a:latin typeface="Times New Roman" pitchFamily="18" charset="0"/>
                <a:cs typeface="Times New Roman" pitchFamily="18" charset="0"/>
              </a:rPr>
              <a:t>rất yêu bố của em. Bố luôn dành tình yêu thương và những điều tốt đẹp nhất cho em. Vào thời gian rảnh, bố lại dạy em học, đưa em đi chơi. Lúc đó, em cảm thấy rất hạnh phúc. Khi em mắc lỗi, bố thường nghiêm túc phê bình. Nhưng em không thấy sợ mà kính trọng bố hơn. Em mong bố sẽ luôn khỏe mạnh.</a:t>
            </a:r>
          </a:p>
          <a:p>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2399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sv-SE" sz="3600" i="1" kern="10" dirty="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XIN TR¢N TRäNG C¶M ¥N!</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6"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7"/>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grpSp>
        <p:nvGrpSpPr>
          <p:cNvPr id="11290" name="Group 31"/>
          <p:cNvGrpSpPr>
            <a:grpSpLocks/>
          </p:cNvGrpSpPr>
          <p:nvPr/>
        </p:nvGrpSpPr>
        <p:grpSpPr bwMode="auto">
          <a:xfrm>
            <a:off x="0" y="0"/>
            <a:ext cx="9164638" cy="6916738"/>
            <a:chOff x="0" y="-24"/>
            <a:chExt cx="5773" cy="4357"/>
          </a:xfrm>
        </p:grpSpPr>
        <p:pic>
          <p:nvPicPr>
            <p:cNvPr id="1129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209</Words>
  <Application>Microsoft Office PowerPoint</Application>
  <PresentationFormat>On-screen Show (4:3)</PresentationFormat>
  <Paragraphs>23</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.VnBlack</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Techsi.vn</cp:lastModifiedBy>
  <cp:revision>6</cp:revision>
  <dcterms:created xsi:type="dcterms:W3CDTF">2006-08-16T00:00:00Z</dcterms:created>
  <dcterms:modified xsi:type="dcterms:W3CDTF">2022-11-17T05:42:21Z</dcterms:modified>
</cp:coreProperties>
</file>