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11" r:id="rId3"/>
    <p:sldId id="305" r:id="rId4"/>
    <p:sldId id="306" r:id="rId5"/>
    <p:sldId id="307" r:id="rId6"/>
    <p:sldId id="308" r:id="rId7"/>
    <p:sldId id="309" r:id="rId8"/>
    <p:sldId id="310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0974BC"/>
    <a:srgbClr val="EC6E19"/>
    <a:srgbClr val="F58B1E"/>
    <a:srgbClr val="D7EFF7"/>
    <a:srgbClr val="F06858"/>
    <a:srgbClr val="FFF685"/>
    <a:srgbClr val="CCECFB"/>
    <a:srgbClr val="82D2E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91" d="100"/>
          <a:sy n="91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60:</a:t>
            </a:r>
          </a:p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(CÓ NHỚ) 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0590" y="938595"/>
            <a:ext cx="102547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YÊU CẦU CẦN ĐẠT</a:t>
            </a:r>
            <a:endParaRPr lang="en-US" sz="4000" dirty="0" smtClean="0"/>
          </a:p>
          <a:p>
            <a:r>
              <a:rPr lang="en-US" sz="4000" dirty="0" smtClean="0"/>
              <a:t>- </a:t>
            </a:r>
            <a:r>
              <a:rPr lang="en-US" sz="4000" dirty="0"/>
              <a:t>HS </a:t>
            </a:r>
            <a:r>
              <a:rPr lang="en-US" sz="4000" dirty="0" err="1"/>
              <a:t>thực</a:t>
            </a:r>
            <a:r>
              <a:rPr lang="en-US" sz="4000" dirty="0"/>
              <a:t> </a:t>
            </a:r>
            <a:r>
              <a:rPr lang="en-US" sz="4000" dirty="0" err="1"/>
              <a:t>hiện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r>
              <a:rPr lang="en-US" sz="4000" dirty="0"/>
              <a:t> </a:t>
            </a:r>
            <a:r>
              <a:rPr lang="en-US" sz="4000" dirty="0" err="1"/>
              <a:t>phép</a:t>
            </a:r>
            <a:r>
              <a:rPr lang="en-US" sz="4000" dirty="0"/>
              <a:t> </a:t>
            </a:r>
            <a:r>
              <a:rPr lang="en-US" sz="4000" dirty="0" err="1"/>
              <a:t>cộng</a:t>
            </a:r>
            <a:r>
              <a:rPr lang="en-US" sz="4000" dirty="0"/>
              <a:t> (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 smtClean="0"/>
              <a:t>nhớ</a:t>
            </a:r>
            <a:r>
              <a:rPr lang="en-US" sz="4000" dirty="0" smtClean="0"/>
              <a:t>)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phạm</a:t>
            </a:r>
            <a:r>
              <a:rPr lang="en-US" sz="4000" dirty="0"/>
              <a:t> vi 1000:</a:t>
            </a:r>
          </a:p>
          <a:p>
            <a:r>
              <a:rPr lang="en-US" sz="4000" dirty="0"/>
              <a:t>- </a:t>
            </a:r>
            <a:r>
              <a:rPr lang="en-US" sz="4000" dirty="0" err="1"/>
              <a:t>Giải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bài</a:t>
            </a:r>
            <a:r>
              <a:rPr lang="en-US" sz="4000" dirty="0"/>
              <a:t> </a:t>
            </a:r>
            <a:r>
              <a:rPr lang="en-US" sz="4000" dirty="0" err="1"/>
              <a:t>toán</a:t>
            </a:r>
            <a:r>
              <a:rPr lang="en-US" sz="4000" dirty="0"/>
              <a:t> </a:t>
            </a:r>
            <a:r>
              <a:rPr lang="en-US" sz="4000" dirty="0" err="1"/>
              <a:t>thực</a:t>
            </a:r>
            <a:r>
              <a:rPr lang="en-US" sz="4000" dirty="0"/>
              <a:t> </a:t>
            </a:r>
            <a:r>
              <a:rPr lang="en-US" sz="4000" dirty="0" err="1"/>
              <a:t>tế</a:t>
            </a:r>
            <a:r>
              <a:rPr lang="en-US" sz="4000" dirty="0"/>
              <a:t> </a:t>
            </a:r>
            <a:r>
              <a:rPr lang="en-US" sz="4000" dirty="0" err="1"/>
              <a:t>liên</a:t>
            </a:r>
            <a:r>
              <a:rPr lang="en-US" sz="4000" dirty="0"/>
              <a:t> </a:t>
            </a:r>
            <a:r>
              <a:rPr lang="en-US" sz="4000" dirty="0" err="1"/>
              <a:t>quan</a:t>
            </a:r>
            <a:r>
              <a:rPr lang="en-US" sz="4000" dirty="0"/>
              <a:t> </a:t>
            </a:r>
            <a:r>
              <a:rPr lang="en-US" sz="4000" dirty="0" err="1"/>
              <a:t>đến</a:t>
            </a:r>
            <a:r>
              <a:rPr lang="en-US" sz="4000" dirty="0"/>
              <a:t> </a:t>
            </a:r>
            <a:r>
              <a:rPr lang="en-US" sz="4000" dirty="0" err="1"/>
              <a:t>phép</a:t>
            </a:r>
            <a:r>
              <a:rPr lang="en-US" sz="4000" dirty="0"/>
              <a:t> </a:t>
            </a:r>
            <a:r>
              <a:rPr lang="en-US" sz="4000" dirty="0" err="1"/>
              <a:t>cộng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phạm</a:t>
            </a:r>
            <a:r>
              <a:rPr lang="en-US" sz="4000" dirty="0"/>
              <a:t> vi </a:t>
            </a:r>
            <a:r>
              <a:rPr lang="en-US" sz="4000" dirty="0" err="1"/>
              <a:t>đã</a:t>
            </a:r>
            <a:r>
              <a:rPr lang="en-US" sz="4000" dirty="0"/>
              <a:t> </a:t>
            </a:r>
            <a:r>
              <a:rPr lang="en-US" sz="4000" dirty="0" err="1"/>
              <a:t>học</a:t>
            </a:r>
            <a:r>
              <a:rPr lang="en-US" sz="4000" dirty="0"/>
              <a:t>.</a:t>
            </a:r>
          </a:p>
          <a:p>
            <a:r>
              <a:rPr lang="en-US" sz="4000" dirty="0"/>
              <a:t>- </a:t>
            </a:r>
            <a:r>
              <a:rPr lang="en-US" sz="4000" dirty="0" err="1"/>
              <a:t>Phát</a:t>
            </a:r>
            <a:r>
              <a:rPr lang="en-US" sz="4000" dirty="0"/>
              <a:t> </a:t>
            </a:r>
            <a:r>
              <a:rPr lang="en-US" sz="4000" dirty="0" err="1"/>
              <a:t>triển</a:t>
            </a:r>
            <a:r>
              <a:rPr lang="en-US" sz="4000" dirty="0"/>
              <a:t> </a:t>
            </a:r>
            <a:r>
              <a:rPr lang="en-US" sz="4000" dirty="0" err="1"/>
              <a:t>năng</a:t>
            </a:r>
            <a:r>
              <a:rPr lang="en-US" sz="4000" dirty="0"/>
              <a:t> </a:t>
            </a:r>
            <a:r>
              <a:rPr lang="en-US" sz="4000" dirty="0" err="1"/>
              <a:t>lực</a:t>
            </a:r>
            <a:r>
              <a:rPr lang="en-US" sz="4000" dirty="0"/>
              <a:t> </a:t>
            </a:r>
            <a:r>
              <a:rPr lang="en-US" sz="4000" dirty="0" err="1"/>
              <a:t>tính</a:t>
            </a:r>
            <a:r>
              <a:rPr lang="en-US" sz="4000" dirty="0"/>
              <a:t> </a:t>
            </a:r>
            <a:r>
              <a:rPr lang="en-US" sz="4000" dirty="0" err="1"/>
              <a:t>toán</a:t>
            </a:r>
            <a:r>
              <a:rPr lang="en-US" sz="4000" dirty="0"/>
              <a:t>, </a:t>
            </a:r>
            <a:r>
              <a:rPr lang="en-US" sz="4000" dirty="0" err="1"/>
              <a:t>kĩ</a:t>
            </a:r>
            <a:r>
              <a:rPr lang="en-US" sz="4000" dirty="0"/>
              <a:t> </a:t>
            </a:r>
            <a:r>
              <a:rPr lang="en-US" sz="4000" dirty="0" err="1"/>
              <a:t>năng</a:t>
            </a:r>
            <a:r>
              <a:rPr lang="en-US" sz="4000" dirty="0"/>
              <a:t> </a:t>
            </a:r>
            <a:r>
              <a:rPr lang="en-US" sz="4000" dirty="0" err="1"/>
              <a:t>hợp</a:t>
            </a:r>
            <a:r>
              <a:rPr lang="en-US" sz="4000" dirty="0"/>
              <a:t> </a:t>
            </a:r>
            <a:r>
              <a:rPr lang="en-US" sz="4000" dirty="0" err="1"/>
              <a:t>tác</a:t>
            </a:r>
            <a:r>
              <a:rPr lang="en-US" sz="4000" dirty="0"/>
              <a:t>, </a:t>
            </a:r>
            <a:r>
              <a:rPr lang="en-US" sz="4000" dirty="0" err="1"/>
              <a:t>rèn</a:t>
            </a:r>
            <a:r>
              <a:rPr lang="en-US" sz="4000" dirty="0"/>
              <a:t> </a:t>
            </a:r>
            <a:r>
              <a:rPr lang="en-US" sz="4000" dirty="0" err="1"/>
              <a:t>tính</a:t>
            </a:r>
            <a:r>
              <a:rPr lang="en-US" sz="4000" dirty="0"/>
              <a:t> </a:t>
            </a:r>
            <a:r>
              <a:rPr lang="en-US" sz="4000" dirty="0" err="1"/>
              <a:t>cẩn</a:t>
            </a:r>
            <a:r>
              <a:rPr lang="en-US" sz="4000" dirty="0"/>
              <a:t> </a:t>
            </a:r>
            <a:r>
              <a:rPr lang="en-US" sz="4000" dirty="0" err="1"/>
              <a:t>thận</a:t>
            </a:r>
            <a:r>
              <a:rPr lang="en-US" sz="4000" dirty="0"/>
              <a:t>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340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822959" y="1789608"/>
            <a:ext cx="2677887" cy="1090748"/>
          </a:xfrm>
          <a:prstGeom prst="wedgeEllipseCallout">
            <a:avLst>
              <a:gd name="adj1" fmla="val 63444"/>
              <a:gd name="adj2" fmla="val 68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346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978331" y="1140838"/>
            <a:ext cx="3631475" cy="989867"/>
          </a:xfrm>
          <a:prstGeom prst="wedgeEllipseCallout">
            <a:avLst>
              <a:gd name="adj1" fmla="val 12779"/>
              <a:gd name="adj2" fmla="val 10643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Còn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229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276704" y="1523282"/>
            <a:ext cx="3043645" cy="1214846"/>
          </a:xfrm>
          <a:prstGeom prst="wedgeEllipseCallout">
            <a:avLst>
              <a:gd name="adj1" fmla="val -44019"/>
              <a:gd name="adj2" fmla="val 786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2" y="5041629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346 + 229 = ?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6" b="91388" l="5618" r="96629">
                        <a14:foregroundMark x1="35581" y1="23445" x2="39513" y2="22967"/>
                        <a14:foregroundMark x1="57678" y1="28230" x2="59738" y2="5693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79" y="2880356"/>
            <a:ext cx="5905765" cy="231143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7798527" y="2572682"/>
            <a:ext cx="3735976" cy="1496043"/>
          </a:xfrm>
          <a:prstGeom prst="wedgeEllipseCallout">
            <a:avLst>
              <a:gd name="adj1" fmla="val -49790"/>
              <a:gd name="adj2" fmla="val 353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đủ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mùa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chưa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nhỉ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110188"/>
              </p:ext>
            </p:extLst>
          </p:nvPr>
        </p:nvGraphicFramePr>
        <p:xfrm>
          <a:off x="945242" y="457200"/>
          <a:ext cx="4671786" cy="5957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Trăm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32422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2257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5167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043146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075112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41750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526" name="TextBox 525"/>
          <p:cNvSpPr txBox="1"/>
          <p:nvPr/>
        </p:nvSpPr>
        <p:spPr>
          <a:xfrm>
            <a:off x="932354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527" name="TextBox 526"/>
          <p:cNvSpPr txBox="1"/>
          <p:nvPr/>
        </p:nvSpPr>
        <p:spPr>
          <a:xfrm>
            <a:off x="9675154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grpSp>
        <p:nvGrpSpPr>
          <p:cNvPr id="695" name="Group 694"/>
          <p:cNvGrpSpPr/>
          <p:nvPr/>
        </p:nvGrpSpPr>
        <p:grpSpPr>
          <a:xfrm>
            <a:off x="2971189" y="1604312"/>
            <a:ext cx="555107" cy="901548"/>
            <a:chOff x="2846886" y="1604312"/>
            <a:chExt cx="555107" cy="901548"/>
          </a:xfrm>
        </p:grpSpPr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646333" y="1628140"/>
            <a:ext cx="90155" cy="537127"/>
            <a:chOff x="4824133" y="1628140"/>
            <a:chExt cx="90155" cy="53712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1930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80946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189961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4824133" y="198739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5014633" y="4334987"/>
            <a:ext cx="90155" cy="360619"/>
            <a:chOff x="4824133" y="1628140"/>
            <a:chExt cx="90155" cy="36061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346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229</a:t>
            </a: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89" name="TextBox 788"/>
          <p:cNvSpPr txBox="1"/>
          <p:nvPr/>
        </p:nvSpPr>
        <p:spPr>
          <a:xfrm>
            <a:off x="6927885" y="1575766"/>
            <a:ext cx="44235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6 </a:t>
            </a:r>
            <a:r>
              <a:rPr lang="en-US" sz="2800" dirty="0" err="1"/>
              <a:t>cộng</a:t>
            </a:r>
            <a:r>
              <a:rPr lang="en-US" sz="2800" dirty="0"/>
              <a:t> 9 </a:t>
            </a:r>
            <a:r>
              <a:rPr lang="en-US" sz="2800" dirty="0" err="1"/>
              <a:t>bằng</a:t>
            </a:r>
            <a:r>
              <a:rPr lang="en-US" sz="2800" dirty="0"/>
              <a:t> 15, </a:t>
            </a:r>
            <a:r>
              <a:rPr lang="en-US" sz="2800" dirty="0" err="1"/>
              <a:t>viết</a:t>
            </a:r>
            <a:r>
              <a:rPr lang="en-US" sz="2800" dirty="0"/>
              <a:t> 5 </a:t>
            </a:r>
            <a:r>
              <a:rPr lang="en-US" sz="2800" dirty="0" err="1"/>
              <a:t>nhớ</a:t>
            </a:r>
            <a:r>
              <a:rPr lang="en-US" sz="2800" dirty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 </a:t>
            </a:r>
            <a:r>
              <a:rPr lang="en-US" sz="2800" dirty="0" err="1"/>
              <a:t>thêm</a:t>
            </a:r>
            <a:r>
              <a:rPr lang="en-US" sz="2800" dirty="0"/>
              <a:t> 1 </a:t>
            </a:r>
            <a:r>
              <a:rPr lang="en-US" sz="2800" dirty="0" err="1"/>
              <a:t>bằng</a:t>
            </a:r>
            <a:r>
              <a:rPr lang="en-US" sz="2800" dirty="0"/>
              <a:t> 5, 5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7, </a:t>
            </a:r>
            <a:r>
              <a:rPr lang="en-US" sz="2800" dirty="0" err="1"/>
              <a:t>viết</a:t>
            </a:r>
            <a:r>
              <a:rPr lang="en-US" sz="2800" dirty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3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5, </a:t>
            </a:r>
            <a:r>
              <a:rPr lang="en-US" sz="2800" dirty="0" err="1"/>
              <a:t>viết</a:t>
            </a:r>
            <a:r>
              <a:rPr lang="en-US" sz="2800" dirty="0"/>
              <a:t> 5</a:t>
            </a:r>
          </a:p>
        </p:txBody>
      </p:sp>
      <p:grpSp>
        <p:nvGrpSpPr>
          <p:cNvPr id="792" name="Group 791"/>
          <p:cNvGrpSpPr/>
          <p:nvPr/>
        </p:nvGrpSpPr>
        <p:grpSpPr>
          <a:xfrm>
            <a:off x="6798430" y="5278878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346 + 229 = 575</a:t>
              </a: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Group 610"/>
          <p:cNvGrpSpPr/>
          <p:nvPr/>
        </p:nvGrpSpPr>
        <p:grpSpPr>
          <a:xfrm>
            <a:off x="1293029" y="3121518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12" name="Rectangle 611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Rectangle 69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Rectangle 69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ectangle 706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Rectangle 711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2" name="Group 811"/>
          <p:cNvGrpSpPr/>
          <p:nvPr/>
        </p:nvGrpSpPr>
        <p:grpSpPr>
          <a:xfrm>
            <a:off x="5014633" y="4695606"/>
            <a:ext cx="90155" cy="450773"/>
            <a:chOff x="4824133" y="1628140"/>
            <a:chExt cx="90155" cy="450773"/>
          </a:xfrm>
        </p:grpSpPr>
        <p:sp>
          <p:nvSpPr>
            <p:cNvPr id="813" name="Rectangle 812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4824133" y="198875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ounded Rectangle 102"/>
          <p:cNvSpPr/>
          <p:nvPr/>
        </p:nvSpPr>
        <p:spPr>
          <a:xfrm>
            <a:off x="4470400" y="1313610"/>
            <a:ext cx="469900" cy="4041949"/>
          </a:xfrm>
          <a:prstGeom prst="roundRect">
            <a:avLst/>
          </a:prstGeom>
          <a:noFill/>
          <a:ln w="19050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8" name="Group 817"/>
          <p:cNvGrpSpPr/>
          <p:nvPr/>
        </p:nvGrpSpPr>
        <p:grpSpPr>
          <a:xfrm>
            <a:off x="3213289" y="2834417"/>
            <a:ext cx="90155" cy="901548"/>
            <a:chOff x="7152671" y="1595686"/>
            <a:chExt cx="90155" cy="901548"/>
          </a:xfrm>
          <a:solidFill>
            <a:srgbClr val="FFF685"/>
          </a:solidFill>
        </p:grpSpPr>
        <p:sp>
          <p:nvSpPr>
            <p:cNvPr id="819" name="Rectangle 818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5" name="Straight Arrow Connector 104"/>
          <p:cNvCxnSpPr>
            <a:stCxn id="103" idx="1"/>
          </p:cNvCxnSpPr>
          <p:nvPr/>
        </p:nvCxnSpPr>
        <p:spPr>
          <a:xfrm flipH="1" flipV="1">
            <a:off x="3551984" y="3301828"/>
            <a:ext cx="918416" cy="32757"/>
          </a:xfrm>
          <a:prstGeom prst="straightConnector1">
            <a:avLst/>
          </a:prstGeom>
          <a:ln w="19050">
            <a:solidFill>
              <a:srgbClr val="F154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9" name="Group 828"/>
          <p:cNvGrpSpPr/>
          <p:nvPr/>
        </p:nvGrpSpPr>
        <p:grpSpPr>
          <a:xfrm>
            <a:off x="3391063" y="4334987"/>
            <a:ext cx="90155" cy="901548"/>
            <a:chOff x="7152671" y="1595686"/>
            <a:chExt cx="90155" cy="901548"/>
          </a:xfrm>
        </p:grpSpPr>
        <p:sp>
          <p:nvSpPr>
            <p:cNvPr id="830" name="Rectangle 829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830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2812 0.0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  <p:bldP spid="103" grpId="0" animBg="1"/>
      <p:bldP spid="10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343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639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142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18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845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106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590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781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542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</a:t>
            </a:r>
            <a:r>
              <a:rPr lang="en-US" sz="2800" smtClean="0">
                <a:solidFill>
                  <a:srgbClr val="C00000"/>
                </a:solidFill>
              </a:rPr>
              <a:t>51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246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607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143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729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44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673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750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761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290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427 + 246          607 + 143             729 + 32           246 + 44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1384995"/>
            <a:chOff x="1296327" y="1631456"/>
            <a:chExt cx="8237018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bản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bằng</a:t>
              </a:r>
              <a:r>
                <a:rPr lang="en-US" sz="2800" dirty="0"/>
                <a:t> 709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xanh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289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tất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49989" y="1456034"/>
            <a:ext cx="40021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: 709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    : 289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      : … </a:t>
            </a:r>
            <a:r>
              <a:rPr lang="en-US" sz="2800" dirty="0" err="1"/>
              <a:t>chấm</a:t>
            </a:r>
            <a:r>
              <a:rPr lang="en-US" sz="2800" dirty="0"/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7488" y="2024565"/>
            <a:ext cx="4734612" cy="4223835"/>
            <a:chOff x="927100" y="1894133"/>
            <a:chExt cx="5384956" cy="4366967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34" y="1894133"/>
              <a:ext cx="5370322" cy="436119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27100" y="5702300"/>
              <a:ext cx="3017813" cy="55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83200" y="3831859"/>
            <a:ext cx="67389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Rô-bốt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vẽ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tất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màu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709 + 289 = 998 (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998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màu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302</Words>
  <Application>Microsoft Office PowerPoint</Application>
  <PresentationFormat>Widescreen</PresentationFormat>
  <Paragraphs>81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154</cp:revision>
  <dcterms:created xsi:type="dcterms:W3CDTF">2021-06-02T01:34:28Z</dcterms:created>
  <dcterms:modified xsi:type="dcterms:W3CDTF">2023-04-03T03:26:29Z</dcterms:modified>
</cp:coreProperties>
</file>