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99" r:id="rId6"/>
    <p:sldId id="320" r:id="rId7"/>
    <p:sldId id="321" r:id="rId8"/>
    <p:sldId id="281" r:id="rId9"/>
    <p:sldId id="322" r:id="rId10"/>
    <p:sldId id="319" r:id="rId11"/>
    <p:sldId id="323" r:id="rId12"/>
    <p:sldId id="324" r:id="rId13"/>
    <p:sldId id="325" r:id="rId14"/>
    <p:sldId id="326" r:id="rId15"/>
    <p:sldId id="327" r:id="rId16"/>
    <p:sldId id="328" r:id="rId17"/>
    <p:sldId id="329" r:id="rId18"/>
    <p:sldId id="330" r:id="rId19"/>
    <p:sldId id="331" r:id="rId20"/>
    <p:sldId id="332" r:id="rId21"/>
    <p:sldId id="333" r:id="rId22"/>
    <p:sldId id="290"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59" d="100"/>
          <a:sy n="59" d="100"/>
        </p:scale>
        <p:origin x="16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954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232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088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5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90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165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5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40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16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678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0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3/26/2023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3/26/2023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3/26/2023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446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a:solidFill>
                  <a:srgbClr val="002060"/>
                </a:solidFill>
              </a:rPr>
              <a:t>Chào mừng quý thầy cô và các bạn học sinh đến với tiết âm nhạc</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spTree>
    <p:extLst>
      <p:ext uri="{BB962C8B-B14F-4D97-AF65-F5344CB8AC3E}">
        <p14:creationId xmlns:p14="http://schemas.microsoft.com/office/powerpoint/2010/main" val="25511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08404" y="-143654"/>
            <a:ext cx="2672526" cy="823174"/>
          </a:xfrm>
          <a:prstGeom prst="rect">
            <a:avLst/>
          </a:prstGeom>
        </p:spPr>
        <p:txBody>
          <a:bodyPr wrap="none">
            <a:spAutoFit/>
          </a:bodyPr>
          <a:lstStyle/>
          <a:p>
            <a:pPr>
              <a:lnSpc>
                <a:spcPct val="150000"/>
              </a:lnSpc>
            </a:pPr>
            <a:r>
              <a:rPr lang="en-US" sz="3600" b="1">
                <a:solidFill>
                  <a:srgbClr val="002060"/>
                </a:solidFill>
                <a:latin typeface="Arial"/>
                <a:ea typeface="Arial"/>
              </a:rPr>
              <a:t>KHÁM PHÁ</a:t>
            </a:r>
            <a:endParaRPr lang="en-US" sz="3600">
              <a:solidFill>
                <a:srgbClr val="002060"/>
              </a:solidFill>
              <a:latin typeface="Times New Roman"/>
              <a:ea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
        <p:nvSpPr>
          <p:cNvPr id="3" name="Rectangle 2"/>
          <p:cNvSpPr/>
          <p:nvPr/>
        </p:nvSpPr>
        <p:spPr>
          <a:xfrm>
            <a:off x="1326545" y="2480302"/>
            <a:ext cx="4572000" cy="661207"/>
          </a:xfrm>
          <a:prstGeom prst="rect">
            <a:avLst/>
          </a:prstGeom>
        </p:spPr>
        <p:txBody>
          <a:bodyPr>
            <a:spAutoFit/>
          </a:bodyPr>
          <a:lstStyle/>
          <a:p>
            <a:pPr algn="just">
              <a:lnSpc>
                <a:spcPct val="150000"/>
              </a:lnSpc>
              <a:spcAft>
                <a:spcPts val="0"/>
              </a:spcAft>
            </a:pPr>
            <a:r>
              <a:rPr lang="en-US" sz="2800">
                <a:latin typeface="Times New Roman"/>
                <a:ea typeface="Times New Roman"/>
              </a:rPr>
              <a:t>-1 HS đọc lại bài đọc nhạc đó?</a:t>
            </a:r>
            <a:endParaRPr lang="en-US" sz="2800">
              <a:effectLst/>
              <a:latin typeface="Times New Roman"/>
              <a:ea typeface="Calibri"/>
            </a:endParaRPr>
          </a:p>
        </p:txBody>
      </p:sp>
      <p:sp>
        <p:nvSpPr>
          <p:cNvPr id="4" name="Rectangle 3"/>
          <p:cNvSpPr/>
          <p:nvPr/>
        </p:nvSpPr>
        <p:spPr>
          <a:xfrm>
            <a:off x="1115616" y="1097551"/>
            <a:ext cx="7875748" cy="1600438"/>
          </a:xfrm>
          <a:prstGeom prst="rect">
            <a:avLst/>
          </a:prstGeom>
        </p:spPr>
        <p:txBody>
          <a:bodyPr wrap="square">
            <a:spAutoFit/>
          </a:bodyPr>
          <a:lstStyle/>
          <a:p>
            <a:pPr lvl="0" algn="just"/>
            <a:r>
              <a:rPr lang="en-US" sz="2800">
                <a:solidFill>
                  <a:prstClr val="black"/>
                </a:solidFill>
                <a:latin typeface="Times New Roman"/>
                <a:ea typeface="Times New Roman"/>
              </a:rPr>
              <a:t>Hỏi có nhớ bài đọc nhạc số 3 ở chủ đề nào không?. Có bao nhiêu tên nốt trong bài đọc nhạc? </a:t>
            </a:r>
            <a:endParaRPr lang="en-US" sz="2800">
              <a:solidFill>
                <a:prstClr val="black"/>
              </a:solidFill>
              <a:latin typeface="Times New Roman"/>
              <a:ea typeface="Calibri"/>
            </a:endParaRPr>
          </a:p>
          <a:p>
            <a:pPr algn="just">
              <a:lnSpc>
                <a:spcPct val="150000"/>
              </a:lnSpc>
              <a:spcAft>
                <a:spcPts val="0"/>
              </a:spcAft>
            </a:pPr>
            <a:r>
              <a:rPr lang="en-US" sz="2800">
                <a:solidFill>
                  <a:prstClr val="black"/>
                </a:solidFill>
                <a:latin typeface="Times New Roman"/>
                <a:ea typeface="Times New Roman"/>
              </a:rPr>
              <a:t> </a:t>
            </a:r>
            <a:endParaRPr lang="en-US" sz="2800">
              <a:solidFill>
                <a:prstClr val="black"/>
              </a:solidFill>
              <a:latin typeface="Times New Roman"/>
              <a:ea typeface="Calibri"/>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324" y="3508656"/>
            <a:ext cx="5442891" cy="3312368"/>
          </a:xfrm>
          <a:prstGeom prst="rect">
            <a:avLst/>
          </a:prstGeom>
        </p:spPr>
      </p:pic>
      <p:sp>
        <p:nvSpPr>
          <p:cNvPr id="11" name="Rectangle 10"/>
          <p:cNvSpPr/>
          <p:nvPr/>
        </p:nvSpPr>
        <p:spPr>
          <a:xfrm>
            <a:off x="5878349" y="-100060"/>
            <a:ext cx="3256020" cy="738664"/>
          </a:xfrm>
          <a:prstGeom prst="rect">
            <a:avLst/>
          </a:prstGeom>
        </p:spPr>
        <p:txBody>
          <a:bodyPr wrap="none">
            <a:spAutoFit/>
          </a:bodyPr>
          <a:lstStyle/>
          <a:p>
            <a:pPr lvl="0" algn="just">
              <a:lnSpc>
                <a:spcPct val="150000"/>
              </a:lnSpc>
            </a:pPr>
            <a:r>
              <a:rPr lang="en-US" sz="2800" b="1">
                <a:solidFill>
                  <a:prstClr val="black"/>
                </a:solidFill>
                <a:latin typeface="Times New Roman"/>
                <a:ea typeface="Arial"/>
              </a:rPr>
              <a:t>2. Đọc nhạc </a:t>
            </a:r>
            <a:r>
              <a:rPr lang="en-US" sz="2800" b="1" i="1">
                <a:solidFill>
                  <a:prstClr val="black"/>
                </a:solidFill>
                <a:latin typeface="Times New Roman"/>
                <a:ea typeface="Arial"/>
              </a:rPr>
              <a:t>Bài số 4</a:t>
            </a:r>
            <a:endParaRPr lang="en-US" sz="2800">
              <a:solidFill>
                <a:prstClr val="black"/>
              </a:solidFill>
              <a:latin typeface="Times New Roman"/>
              <a:ea typeface="Calibri"/>
            </a:endParaRPr>
          </a:p>
        </p:txBody>
      </p:sp>
    </p:spTree>
    <p:extLst>
      <p:ext uri="{BB962C8B-B14F-4D97-AF65-F5344CB8AC3E}">
        <p14:creationId xmlns:p14="http://schemas.microsoft.com/office/powerpoint/2010/main" val="1952529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05372" y="50402"/>
            <a:ext cx="7687108" cy="1200329"/>
          </a:xfrm>
          <a:prstGeom prst="rect">
            <a:avLst/>
          </a:prstGeom>
          <a:noFill/>
        </p:spPr>
        <p:txBody>
          <a:bodyPr wrap="square" rtlCol="0">
            <a:spAutoFit/>
          </a:bodyPr>
          <a:lstStyle/>
          <a:p>
            <a:r>
              <a:rPr lang="en-US" sz="4000">
                <a:solidFill>
                  <a:srgbClr val="FF0000"/>
                </a:solidFill>
              </a:rPr>
              <a:t>-</a:t>
            </a:r>
            <a:r>
              <a:rPr lang="en-US" sz="3200">
                <a:solidFill>
                  <a:srgbClr val="FF0000"/>
                </a:solidFill>
              </a:rPr>
              <a:t>Đọc mẫu và HD HS đọc tên nốt nhạc từng câu chưa có cao độ</a:t>
            </a:r>
          </a:p>
        </p:txBody>
      </p:sp>
      <p:sp>
        <p:nvSpPr>
          <p:cNvPr id="8" name="TextBox 7"/>
          <p:cNvSpPr txBox="1"/>
          <p:nvPr/>
        </p:nvSpPr>
        <p:spPr>
          <a:xfrm>
            <a:off x="179512" y="1717223"/>
            <a:ext cx="1187624" cy="523220"/>
          </a:xfrm>
          <a:prstGeom prst="rect">
            <a:avLst/>
          </a:prstGeom>
          <a:noFill/>
        </p:spPr>
        <p:txBody>
          <a:bodyPr wrap="square" rtlCol="0">
            <a:spAutoFit/>
          </a:bodyPr>
          <a:lstStyle/>
          <a:p>
            <a:r>
              <a:rPr lang="en-US" sz="2800" b="1" i="1">
                <a:solidFill>
                  <a:srgbClr val="FF0000"/>
                </a:solidFill>
              </a:rPr>
              <a:t>CÂU 1</a:t>
            </a:r>
          </a:p>
        </p:txBody>
      </p:sp>
      <p:sp>
        <p:nvSpPr>
          <p:cNvPr id="9" name="TextBox 8"/>
          <p:cNvSpPr txBox="1"/>
          <p:nvPr/>
        </p:nvSpPr>
        <p:spPr>
          <a:xfrm>
            <a:off x="17748" y="3521272"/>
            <a:ext cx="1187624" cy="523220"/>
          </a:xfrm>
          <a:prstGeom prst="rect">
            <a:avLst/>
          </a:prstGeom>
          <a:noFill/>
        </p:spPr>
        <p:txBody>
          <a:bodyPr wrap="square" rtlCol="0">
            <a:spAutoFit/>
          </a:bodyPr>
          <a:lstStyle/>
          <a:p>
            <a:r>
              <a:rPr lang="en-US" sz="2800" b="1" i="1">
                <a:solidFill>
                  <a:srgbClr val="FF0000"/>
                </a:solidFill>
              </a:rPr>
              <a:t>CÂU 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2051" name="Picture 3" descr="C:\Users\Administrator\Desktop\ẺYY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137" y="1124744"/>
            <a:ext cx="7757360"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572000" y="1877084"/>
            <a:ext cx="360040" cy="631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77852" y="1877085"/>
            <a:ext cx="360040" cy="631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95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87624" y="0"/>
            <a:ext cx="8064896" cy="584775"/>
          </a:xfrm>
          <a:prstGeom prst="rect">
            <a:avLst/>
          </a:prstGeom>
          <a:noFill/>
        </p:spPr>
        <p:txBody>
          <a:bodyPr wrap="square" rtlCol="0">
            <a:spAutoFit/>
          </a:bodyPr>
          <a:lstStyle/>
          <a:p>
            <a:r>
              <a:rPr lang="en-US" sz="3200">
                <a:solidFill>
                  <a:srgbClr val="FF0000"/>
                </a:solidFill>
              </a:rPr>
              <a:t>-Đọc mẫu và dạy đọc nhạc từng câu có cao độ</a:t>
            </a:r>
          </a:p>
        </p:txBody>
      </p:sp>
      <p:sp>
        <p:nvSpPr>
          <p:cNvPr id="7" name="TextBox 6"/>
          <p:cNvSpPr txBox="1"/>
          <p:nvPr/>
        </p:nvSpPr>
        <p:spPr>
          <a:xfrm>
            <a:off x="3707904" y="584775"/>
            <a:ext cx="1907704" cy="769441"/>
          </a:xfrm>
          <a:prstGeom prst="rect">
            <a:avLst/>
          </a:prstGeom>
          <a:noFill/>
        </p:spPr>
        <p:txBody>
          <a:bodyPr wrap="square" rtlCol="0">
            <a:spAutoFit/>
          </a:bodyPr>
          <a:lstStyle/>
          <a:p>
            <a:r>
              <a:rPr lang="en-US" sz="4400" b="1" i="1">
                <a:solidFill>
                  <a:srgbClr val="FF0000"/>
                </a:solidFill>
              </a:rPr>
              <a:t>CÂU 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988840"/>
            <a:ext cx="7884368" cy="1584176"/>
          </a:xfrm>
          <a:prstGeom prst="rect">
            <a:avLst/>
          </a:prstGeom>
        </p:spPr>
      </p:pic>
    </p:spTree>
    <p:extLst>
      <p:ext uri="{BB962C8B-B14F-4D97-AF65-F5344CB8AC3E}">
        <p14:creationId xmlns:p14="http://schemas.microsoft.com/office/powerpoint/2010/main" val="4028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785561" y="51887"/>
            <a:ext cx="1907704" cy="769441"/>
          </a:xfrm>
          <a:prstGeom prst="rect">
            <a:avLst/>
          </a:prstGeom>
          <a:noFill/>
        </p:spPr>
        <p:txBody>
          <a:bodyPr wrap="square" rtlCol="0">
            <a:spAutoFit/>
          </a:bodyPr>
          <a:lstStyle/>
          <a:p>
            <a:r>
              <a:rPr lang="en-US" sz="4400" b="1" i="1">
                <a:solidFill>
                  <a:srgbClr val="FF0000"/>
                </a:solidFill>
              </a:rPr>
              <a:t>CÂU 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220" y="5949280"/>
            <a:ext cx="306288" cy="2455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268760"/>
            <a:ext cx="7884368" cy="1728192"/>
          </a:xfrm>
          <a:prstGeom prst="rect">
            <a:avLst/>
          </a:prstGeom>
        </p:spPr>
      </p:pic>
    </p:spTree>
    <p:extLst>
      <p:ext uri="{BB962C8B-B14F-4D97-AF65-F5344CB8AC3E}">
        <p14:creationId xmlns:p14="http://schemas.microsoft.com/office/powerpoint/2010/main" val="37072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52128" y="18041"/>
            <a:ext cx="7201010" cy="707886"/>
          </a:xfrm>
          <a:prstGeom prst="rect">
            <a:avLst/>
          </a:prstGeom>
        </p:spPr>
        <p:txBody>
          <a:bodyPr wrap="none">
            <a:spAutoFit/>
          </a:bodyPr>
          <a:lstStyle/>
          <a:p>
            <a:r>
              <a:rPr lang="en-US" sz="4000">
                <a:solidFill>
                  <a:srgbClr val="FF0000"/>
                </a:solidFill>
                <a:latin typeface="Times New Roman"/>
                <a:ea typeface="Calibri"/>
              </a:rPr>
              <a:t>-Đọc CẢ BÀI với nhiều hình thức</a:t>
            </a:r>
            <a:endParaRPr lang="en-US" sz="4000">
              <a:solidFill>
                <a:srgbClr val="FF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196752"/>
            <a:ext cx="7884368" cy="130889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2852936"/>
            <a:ext cx="7884368" cy="1380906"/>
          </a:xfrm>
          <a:prstGeom prst="rect">
            <a:avLst/>
          </a:prstGeom>
        </p:spPr>
      </p:pic>
    </p:spTree>
    <p:extLst>
      <p:ext uri="{BB962C8B-B14F-4D97-AF65-F5344CB8AC3E}">
        <p14:creationId xmlns:p14="http://schemas.microsoft.com/office/powerpoint/2010/main" val="1077064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373424" y="25852"/>
            <a:ext cx="6624736" cy="954107"/>
          </a:xfrm>
          <a:prstGeom prst="rect">
            <a:avLst/>
          </a:prstGeom>
        </p:spPr>
        <p:txBody>
          <a:bodyPr wrap="square">
            <a:spAutoFit/>
          </a:bodyPr>
          <a:lstStyle/>
          <a:p>
            <a:pPr algn="just"/>
            <a:r>
              <a:rPr lang="en-US">
                <a:solidFill>
                  <a:prstClr val="black"/>
                </a:solidFill>
                <a:latin typeface="Times New Roman"/>
                <a:ea typeface="Calibri"/>
              </a:rPr>
              <a:t> -</a:t>
            </a:r>
            <a:r>
              <a:rPr lang="en-US" sz="2800">
                <a:solidFill>
                  <a:srgbClr val="FF0000"/>
                </a:solidFill>
                <a:latin typeface="Times New Roman"/>
                <a:ea typeface="Calibri"/>
              </a:rPr>
              <a:t>GV làm mẫu ký hiệu bàn tay và yêu cầu HS thể hiện lại thế tay trên cao độ 6 nốt</a:t>
            </a:r>
          </a:p>
        </p:txBody>
      </p:sp>
      <p:sp>
        <p:nvSpPr>
          <p:cNvPr id="6" name="Rectangle 5"/>
          <p:cNvSpPr/>
          <p:nvPr/>
        </p:nvSpPr>
        <p:spPr>
          <a:xfrm>
            <a:off x="1625499" y="979959"/>
            <a:ext cx="6120586" cy="584775"/>
          </a:xfrm>
          <a:prstGeom prst="rect">
            <a:avLst/>
          </a:prstGeom>
        </p:spPr>
        <p:txBody>
          <a:bodyPr wrap="none">
            <a:spAutoFit/>
          </a:bodyPr>
          <a:lstStyle/>
          <a:p>
            <a:r>
              <a:rPr lang="en-US" sz="3200" b="1">
                <a:solidFill>
                  <a:prstClr val="black"/>
                </a:solidFill>
                <a:latin typeface="Times New Roman"/>
                <a:ea typeface="Calibri"/>
              </a:rPr>
              <a:t>Tập đọc nhạc theo kí hiệu bàn tay</a:t>
            </a:r>
            <a:endParaRPr lang="en-US" sz="320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564734"/>
            <a:ext cx="5907476" cy="32759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Tree>
    <p:extLst>
      <p:ext uri="{BB962C8B-B14F-4D97-AF65-F5344CB8AC3E}">
        <p14:creationId xmlns:p14="http://schemas.microsoft.com/office/powerpoint/2010/main" val="285318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49388" y="116632"/>
            <a:ext cx="7399076" cy="707886"/>
          </a:xfrm>
          <a:prstGeom prst="rect">
            <a:avLst/>
          </a:prstGeom>
        </p:spPr>
        <p:txBody>
          <a:bodyPr wrap="square">
            <a:spAutoFit/>
          </a:bodyPr>
          <a:lstStyle/>
          <a:p>
            <a:pPr algn="just"/>
            <a:r>
              <a:rPr lang="en-US" sz="2000">
                <a:solidFill>
                  <a:srgbClr val="FF0000"/>
                </a:solidFill>
                <a:latin typeface="Times New Roman"/>
                <a:ea typeface="Calibri"/>
              </a:rPr>
              <a:t>- GV đọc nhạc và làm kí hiệu bàn tay mẫu từng câu và hướng dẫn HS đọc theo kết hợp làm thế tay bài đọc nhạc với các hình thức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sp>
        <p:nvSpPr>
          <p:cNvPr id="11" name="TextBox 10"/>
          <p:cNvSpPr txBox="1"/>
          <p:nvPr/>
        </p:nvSpPr>
        <p:spPr>
          <a:xfrm>
            <a:off x="-69802" y="1843741"/>
            <a:ext cx="1187624" cy="523220"/>
          </a:xfrm>
          <a:prstGeom prst="rect">
            <a:avLst/>
          </a:prstGeom>
          <a:noFill/>
        </p:spPr>
        <p:txBody>
          <a:bodyPr wrap="square" rtlCol="0">
            <a:spAutoFit/>
          </a:bodyPr>
          <a:lstStyle/>
          <a:p>
            <a:r>
              <a:rPr lang="en-US" sz="2800" b="1" i="1">
                <a:solidFill>
                  <a:srgbClr val="FF0000"/>
                </a:solidFill>
              </a:rPr>
              <a:t>CÂU 1</a:t>
            </a:r>
          </a:p>
        </p:txBody>
      </p:sp>
      <p:sp>
        <p:nvSpPr>
          <p:cNvPr id="12" name="TextBox 11"/>
          <p:cNvSpPr txBox="1"/>
          <p:nvPr/>
        </p:nvSpPr>
        <p:spPr>
          <a:xfrm>
            <a:off x="-36596" y="3762618"/>
            <a:ext cx="1187624" cy="523220"/>
          </a:xfrm>
          <a:prstGeom prst="rect">
            <a:avLst/>
          </a:prstGeom>
          <a:noFill/>
        </p:spPr>
        <p:txBody>
          <a:bodyPr wrap="square" rtlCol="0">
            <a:spAutoFit/>
          </a:bodyPr>
          <a:lstStyle/>
          <a:p>
            <a:r>
              <a:rPr lang="en-US" sz="2800" b="1" i="1">
                <a:solidFill>
                  <a:srgbClr val="FF0000"/>
                </a:solidFill>
              </a:rPr>
              <a:t>CÂU 2</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028" y="908720"/>
            <a:ext cx="7992972" cy="3744416"/>
          </a:xfrm>
          <a:prstGeom prst="rect">
            <a:avLst/>
          </a:prstGeom>
        </p:spPr>
      </p:pic>
    </p:spTree>
    <p:extLst>
      <p:ext uri="{BB962C8B-B14F-4D97-AF65-F5344CB8AC3E}">
        <p14:creationId xmlns:p14="http://schemas.microsoft.com/office/powerpoint/2010/main" val="114368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36180" y="261610"/>
            <a:ext cx="5268664" cy="923330"/>
          </a:xfrm>
          <a:prstGeom prst="rect">
            <a:avLst/>
          </a:prstGeom>
        </p:spPr>
        <p:txBody>
          <a:bodyPr wrap="square">
            <a:spAutoFit/>
          </a:bodyPr>
          <a:lstStyle/>
          <a:p>
            <a:pPr>
              <a:lnSpc>
                <a:spcPct val="150000"/>
              </a:lnSpc>
            </a:pPr>
            <a:r>
              <a:rPr lang="en-US" sz="3600" b="1">
                <a:solidFill>
                  <a:srgbClr val="002060"/>
                </a:solidFill>
                <a:latin typeface="Times New Roman"/>
                <a:ea typeface="Calibri"/>
              </a:rPr>
              <a:t>Đọc nhạc với nhạc đệm:</a:t>
            </a:r>
            <a:endParaRPr lang="en-US" sz="3600">
              <a:solidFill>
                <a:srgbClr val="002060"/>
              </a:solidFill>
              <a:latin typeface="Times New Roman"/>
              <a:ea typeface="Calibri"/>
            </a:endParaRPr>
          </a:p>
        </p:txBody>
      </p:sp>
      <p:sp>
        <p:nvSpPr>
          <p:cNvPr id="6" name="TextBox 5"/>
          <p:cNvSpPr txBox="1"/>
          <p:nvPr/>
        </p:nvSpPr>
        <p:spPr>
          <a:xfrm>
            <a:off x="1403648" y="2060848"/>
            <a:ext cx="7740352" cy="1200329"/>
          </a:xfrm>
          <a:prstGeom prst="rect">
            <a:avLst/>
          </a:prstGeom>
          <a:noFill/>
        </p:spPr>
        <p:txBody>
          <a:bodyPr wrap="square" rtlCol="0">
            <a:spAutoFit/>
          </a:bodyPr>
          <a:lstStyle/>
          <a:p>
            <a:r>
              <a:rPr lang="en-US" i="1">
                <a:solidFill>
                  <a:srgbClr val="FF0000"/>
                </a:solidFill>
              </a:rPr>
              <a:t>-</a:t>
            </a:r>
            <a:r>
              <a:rPr lang="en-US" sz="3600" i="1">
                <a:solidFill>
                  <a:srgbClr val="FF0000"/>
                </a:solidFill>
              </a:rPr>
              <a:t>Đọc mẫu hd HS đọc nhạc làm ký hiệu bàn tay với các hình thức với nhạc đêm</a:t>
            </a:r>
          </a:p>
        </p:txBody>
      </p:sp>
      <p:sp>
        <p:nvSpPr>
          <p:cNvPr id="7" name="Rectangle 6"/>
          <p:cNvSpPr/>
          <p:nvPr/>
        </p:nvSpPr>
        <p:spPr>
          <a:xfrm>
            <a:off x="3275856" y="0"/>
            <a:ext cx="2789312" cy="523220"/>
          </a:xfrm>
          <a:prstGeom prst="rect">
            <a:avLst/>
          </a:prstGeom>
        </p:spPr>
        <p:txBody>
          <a:bodyPr wrap="square">
            <a:spAutoFit/>
          </a:bodyPr>
          <a:lstStyle/>
          <a:p>
            <a:r>
              <a:rPr lang="en-US" sz="2800" b="1">
                <a:solidFill>
                  <a:srgbClr val="002060"/>
                </a:solidFill>
                <a:latin typeface="Times New Roman"/>
                <a:ea typeface="Arial"/>
              </a:rPr>
              <a:t>THỰC HÀNH </a:t>
            </a:r>
            <a:endParaRPr lang="en-US">
              <a:solidFill>
                <a:prstClr val="black"/>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Tree>
    <p:extLst>
      <p:ext uri="{BB962C8B-B14F-4D97-AF65-F5344CB8AC3E}">
        <p14:creationId xmlns:p14="http://schemas.microsoft.com/office/powerpoint/2010/main" val="131003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55576" y="-4696"/>
            <a:ext cx="8837712" cy="461665"/>
          </a:xfrm>
          <a:prstGeom prst="rect">
            <a:avLst/>
          </a:prstGeom>
          <a:noFill/>
        </p:spPr>
        <p:txBody>
          <a:bodyPr wrap="square" rtlCol="0">
            <a:spAutoFit/>
          </a:bodyPr>
          <a:lstStyle/>
          <a:p>
            <a:r>
              <a:rPr lang="en-US" sz="2400" i="1">
                <a:solidFill>
                  <a:srgbClr val="FF0000"/>
                </a:solidFill>
              </a:rPr>
              <a:t>HD đọc nhạc gõ đệm theo nhịp với các hình thức: Lớp tổ cá nhân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1174" y="2061265"/>
            <a:ext cx="656850" cy="620659"/>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309" y="908719"/>
            <a:ext cx="7884368" cy="954313"/>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2248" y="2685403"/>
            <a:ext cx="7884368" cy="113392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2025647"/>
            <a:ext cx="656850" cy="620659"/>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3295" y="3819323"/>
            <a:ext cx="656850" cy="620659"/>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1068" y="2025646"/>
            <a:ext cx="656850" cy="620659"/>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978" y="2064744"/>
            <a:ext cx="656850" cy="620659"/>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1068" y="3761298"/>
            <a:ext cx="656850" cy="620659"/>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3819323"/>
            <a:ext cx="656850" cy="620659"/>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403" y="3819323"/>
            <a:ext cx="656850" cy="620659"/>
          </a:xfrm>
          <a:prstGeom prst="rect">
            <a:avLst/>
          </a:prstGeom>
        </p:spPr>
      </p:pic>
    </p:spTree>
    <p:extLst>
      <p:ext uri="{BB962C8B-B14F-4D97-AF65-F5344CB8AC3E}">
        <p14:creationId xmlns:p14="http://schemas.microsoft.com/office/powerpoint/2010/main" val="3941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spTree>
    <p:extLst>
      <p:ext uri="{BB962C8B-B14F-4D97-AF65-F5344CB8AC3E}">
        <p14:creationId xmlns:p14="http://schemas.microsoft.com/office/powerpoint/2010/main" val="61363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61476" y="188640"/>
            <a:ext cx="2635658" cy="742511"/>
          </a:xfrm>
          <a:prstGeom prst="rect">
            <a:avLst/>
          </a:prstGeom>
        </p:spPr>
        <p:txBody>
          <a:bodyPr wrap="none">
            <a:spAutoFit/>
          </a:bodyPr>
          <a:lstStyle/>
          <a:p>
            <a:pPr algn="just">
              <a:lnSpc>
                <a:spcPct val="150000"/>
              </a:lnSpc>
              <a:spcAft>
                <a:spcPts val="0"/>
              </a:spcAft>
            </a:pPr>
            <a:r>
              <a:rPr lang="en-US" sz="3200" b="1">
                <a:solidFill>
                  <a:srgbClr val="FC330E"/>
                </a:solidFill>
                <a:latin typeface="Times New Roman"/>
                <a:ea typeface="Arial"/>
              </a:rPr>
              <a:t>KHỞI ĐỘNG</a:t>
            </a:r>
            <a:endParaRPr lang="en-US" sz="3200">
              <a:effectLst/>
              <a:latin typeface="Times New Roman"/>
              <a:ea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381328"/>
            <a:ext cx="236963" cy="189976"/>
          </a:xfrm>
          <a:prstGeom prst="rect">
            <a:avLst/>
          </a:prstGeom>
        </p:spPr>
      </p:pic>
      <p:sp>
        <p:nvSpPr>
          <p:cNvPr id="2" name="Rectangle 1"/>
          <p:cNvSpPr/>
          <p:nvPr/>
        </p:nvSpPr>
        <p:spPr>
          <a:xfrm>
            <a:off x="1259632" y="2911877"/>
            <a:ext cx="4572000" cy="1754326"/>
          </a:xfrm>
          <a:prstGeom prst="rect">
            <a:avLst/>
          </a:prstGeom>
        </p:spPr>
        <p:txBody>
          <a:bodyPr>
            <a:spAutoFit/>
          </a:bodyPr>
          <a:lstStyle/>
          <a:p>
            <a:pPr algn="just">
              <a:lnSpc>
                <a:spcPct val="150000"/>
              </a:lnSpc>
              <a:spcAft>
                <a:spcPts val="0"/>
              </a:spcAft>
            </a:pPr>
            <a:r>
              <a:rPr lang="fr-FR" i="1">
                <a:solidFill>
                  <a:srgbClr val="333333"/>
                </a:solidFill>
                <a:latin typeface="Times New Roman"/>
                <a:ea typeface="Calibri"/>
              </a:rPr>
              <a:t>Hôm nay em ………………………..ồ</a:t>
            </a:r>
            <a:endParaRPr lang="en-US">
              <a:latin typeface="Times New Roman"/>
              <a:ea typeface="Calibri"/>
            </a:endParaRPr>
          </a:p>
          <a:p>
            <a:pPr algn="just">
              <a:lnSpc>
                <a:spcPct val="150000"/>
              </a:lnSpc>
              <a:spcAft>
                <a:spcPts val="0"/>
              </a:spcAft>
            </a:pPr>
            <a:r>
              <a:rPr lang="fr-FR" i="1">
                <a:solidFill>
                  <a:srgbClr val="333333"/>
                </a:solidFill>
                <a:latin typeface="Times New Roman"/>
                <a:ea typeface="Calibri"/>
              </a:rPr>
              <a:t>La la la ………………………………là</a:t>
            </a:r>
            <a:endParaRPr lang="en-US">
              <a:latin typeface="Times New Roman"/>
              <a:ea typeface="Calibri"/>
            </a:endParaRPr>
          </a:p>
          <a:p>
            <a:pPr algn="just">
              <a:lnSpc>
                <a:spcPct val="150000"/>
              </a:lnSpc>
              <a:spcAft>
                <a:spcPts val="0"/>
              </a:spcAft>
            </a:pPr>
            <a:r>
              <a:rPr lang="en-US" i="1">
                <a:solidFill>
                  <a:srgbClr val="333333"/>
                </a:solidFill>
                <a:latin typeface="Times New Roman"/>
                <a:ea typeface="Calibri"/>
              </a:rPr>
              <a:t>Kia bao nông trại……………………ồ</a:t>
            </a:r>
            <a:endParaRPr lang="en-US">
              <a:latin typeface="Times New Roman"/>
              <a:ea typeface="Calibri"/>
            </a:endParaRPr>
          </a:p>
          <a:p>
            <a:pPr algn="just">
              <a:lnSpc>
                <a:spcPct val="150000"/>
              </a:lnSpc>
              <a:spcAft>
                <a:spcPts val="0"/>
              </a:spcAft>
            </a:pPr>
            <a:r>
              <a:rPr lang="fr-FR" i="1">
                <a:solidFill>
                  <a:srgbClr val="333333"/>
                </a:solidFill>
                <a:latin typeface="Times New Roman"/>
                <a:ea typeface="Calibri"/>
              </a:rPr>
              <a:t>Là la la la……………………………..là</a:t>
            </a:r>
            <a:endParaRPr lang="en-US">
              <a:effectLst/>
              <a:latin typeface="Times New Roman"/>
              <a:ea typeface="Calibri"/>
            </a:endParaRPr>
          </a:p>
        </p:txBody>
      </p:sp>
      <p:sp>
        <p:nvSpPr>
          <p:cNvPr id="3" name="Rectangle 2"/>
          <p:cNvSpPr/>
          <p:nvPr/>
        </p:nvSpPr>
        <p:spPr>
          <a:xfrm>
            <a:off x="251520" y="2204864"/>
            <a:ext cx="6768752" cy="507831"/>
          </a:xfrm>
          <a:prstGeom prst="rect">
            <a:avLst/>
          </a:prstGeom>
        </p:spPr>
        <p:txBody>
          <a:bodyPr wrap="square">
            <a:spAutoFit/>
          </a:bodyPr>
          <a:lstStyle/>
          <a:p>
            <a:pPr lvl="0" algn="just">
              <a:lnSpc>
                <a:spcPct val="150000"/>
              </a:lnSpc>
            </a:pPr>
            <a:r>
              <a:rPr lang="en-US">
                <a:solidFill>
                  <a:prstClr val="black"/>
                </a:solidFill>
                <a:latin typeface="Times New Roman"/>
                <a:ea typeface="Times New Roman"/>
                <a:cs typeface="Arial"/>
              </a:rPr>
              <a:t>– GV đàn lần lượt hai câu đầu của bài hát cho HS nhắc lại bằng âm la.</a:t>
            </a:r>
            <a:endParaRPr lang="en-US">
              <a:solidFill>
                <a:prstClr val="black"/>
              </a:solidFill>
              <a:latin typeface="Times New Roman"/>
              <a:ea typeface="Calibri"/>
            </a:endParaRPr>
          </a:p>
        </p:txBody>
      </p:sp>
    </p:spTree>
    <p:extLst>
      <p:ext uri="{BB962C8B-B14F-4D97-AF65-F5344CB8AC3E}">
        <p14:creationId xmlns:p14="http://schemas.microsoft.com/office/powerpoint/2010/main" val="26199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spTree>
    <p:extLst>
      <p:ext uri="{BB962C8B-B14F-4D97-AF65-F5344CB8AC3E}">
        <p14:creationId xmlns:p14="http://schemas.microsoft.com/office/powerpoint/2010/main" val="329135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33"/>
            <a:ext cx="9144000" cy="6858000"/>
          </a:xfrm>
          <a:prstGeom prst="rect">
            <a:avLst/>
          </a:prstGeom>
        </p:spPr>
      </p:pic>
      <p:sp>
        <p:nvSpPr>
          <p:cNvPr id="8" name="Rectangle 7"/>
          <p:cNvSpPr/>
          <p:nvPr/>
        </p:nvSpPr>
        <p:spPr>
          <a:xfrm>
            <a:off x="179512" y="2536704"/>
            <a:ext cx="7848872" cy="1754326"/>
          </a:xfrm>
          <a:prstGeom prst="rect">
            <a:avLst/>
          </a:prstGeom>
        </p:spPr>
        <p:txBody>
          <a:bodyPr wrap="square">
            <a:spAutoFit/>
          </a:bodyPr>
          <a:lstStyle/>
          <a:p>
            <a:r>
              <a:rPr lang="fr-FR" sz="3600">
                <a:latin typeface="Times New Roman"/>
                <a:ea typeface="Times New Roman"/>
                <a:cs typeface="Arial"/>
              </a:rPr>
              <a:t>Câu trên là của bài hát gì đã được học. 2 bạn xung phong lên hát, các bạn ở dưới vỗ tay theo phách đệm cho bạn hát.</a:t>
            </a:r>
            <a:endParaRPr lang="en-US" sz="3600"/>
          </a:p>
        </p:txBody>
      </p:sp>
    </p:spTree>
    <p:extLst>
      <p:ext uri="{BB962C8B-B14F-4D97-AF65-F5344CB8AC3E}">
        <p14:creationId xmlns:p14="http://schemas.microsoft.com/office/powerpoint/2010/main" val="29384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33"/>
            <a:ext cx="9144000" cy="6858000"/>
          </a:xfrm>
          <a:prstGeom prst="rect">
            <a:avLst/>
          </a:prstGeom>
        </p:spPr>
      </p:pic>
      <p:sp>
        <p:nvSpPr>
          <p:cNvPr id="2" name="Rectangle 1"/>
          <p:cNvSpPr/>
          <p:nvPr/>
        </p:nvSpPr>
        <p:spPr>
          <a:xfrm>
            <a:off x="0" y="-19520"/>
            <a:ext cx="3995936" cy="1815882"/>
          </a:xfrm>
          <a:prstGeom prst="rect">
            <a:avLst/>
          </a:prstGeom>
        </p:spPr>
        <p:txBody>
          <a:bodyPr wrap="square">
            <a:spAutoFit/>
          </a:bodyPr>
          <a:lstStyle/>
          <a:p>
            <a:r>
              <a:rPr lang="en-US" sz="2800">
                <a:latin typeface="Times New Roman"/>
                <a:ea typeface="Times New Roman"/>
                <a:cs typeface="Arial"/>
              </a:rPr>
              <a:t>Chia 3 nhóm, mỗi nhóm hát bài </a:t>
            </a:r>
            <a:r>
              <a:rPr lang="en-US" sz="2800" i="1">
                <a:latin typeface="Times New Roman"/>
                <a:ea typeface="Times New Roman"/>
                <a:cs typeface="Arial"/>
              </a:rPr>
              <a:t>Trang trại vui vẻ</a:t>
            </a:r>
            <a:r>
              <a:rPr lang="en-US" sz="2800">
                <a:latin typeface="Times New Roman"/>
                <a:ea typeface="Times New Roman"/>
                <a:cs typeface="Arial"/>
              </a:rPr>
              <a:t> bằng tiếng kêu của một con vật nào đó.</a:t>
            </a:r>
            <a:endParaRPr lang="en-US" sz="2800"/>
          </a:p>
        </p:txBody>
      </p:sp>
      <p:sp>
        <p:nvSpPr>
          <p:cNvPr id="3" name="Rectangle 2"/>
          <p:cNvSpPr/>
          <p:nvPr/>
        </p:nvSpPr>
        <p:spPr>
          <a:xfrm>
            <a:off x="385664" y="2444371"/>
            <a:ext cx="6840760" cy="1938992"/>
          </a:xfrm>
          <a:prstGeom prst="rect">
            <a:avLst/>
          </a:prstGeom>
        </p:spPr>
        <p:txBody>
          <a:bodyPr wrap="square">
            <a:spAutoFit/>
          </a:bodyPr>
          <a:lstStyle/>
          <a:p>
            <a:r>
              <a:rPr lang="en-US" sz="4000" i="1">
                <a:solidFill>
                  <a:srgbClr val="FF0000"/>
                </a:solidFill>
                <a:latin typeface="Times New Roman"/>
                <a:ea typeface="Times New Roman"/>
                <a:cs typeface="Arial"/>
              </a:rPr>
              <a:t>Nhóm : meo meo meo...</a:t>
            </a:r>
          </a:p>
          <a:p>
            <a:r>
              <a:rPr lang="en-US" sz="4000" i="1">
                <a:solidFill>
                  <a:srgbClr val="FF0000"/>
                </a:solidFill>
                <a:latin typeface="Times New Roman"/>
                <a:ea typeface="Times New Roman"/>
                <a:cs typeface="Arial"/>
              </a:rPr>
              <a:t>Nhóm 2: gâu gâu gâu...</a:t>
            </a:r>
          </a:p>
          <a:p>
            <a:r>
              <a:rPr lang="en-US" sz="4000" i="1">
                <a:solidFill>
                  <a:srgbClr val="FF0000"/>
                </a:solidFill>
                <a:latin typeface="Times New Roman"/>
                <a:ea typeface="Times New Roman"/>
                <a:cs typeface="Arial"/>
              </a:rPr>
              <a:t>Nhóm 3: be be be...</a:t>
            </a:r>
            <a:endParaRPr lang="en-US" sz="4000" i="1">
              <a:solidFill>
                <a:srgbClr val="FF0000"/>
              </a:solidFill>
            </a:endParaRPr>
          </a:p>
        </p:txBody>
      </p:sp>
    </p:spTree>
    <p:extLst>
      <p:ext uri="{BB962C8B-B14F-4D97-AF65-F5344CB8AC3E}">
        <p14:creationId xmlns:p14="http://schemas.microsoft.com/office/powerpoint/2010/main" val="216951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672830" y="820503"/>
            <a:ext cx="1749518" cy="707886"/>
          </a:xfrm>
          <a:prstGeom prst="rect">
            <a:avLst/>
          </a:prstGeom>
        </p:spPr>
        <p:txBody>
          <a:bodyPr wrap="none">
            <a:spAutoFit/>
          </a:bodyPr>
          <a:lstStyle/>
          <a:p>
            <a:r>
              <a:rPr lang="vi-VN" sz="4000" b="1">
                <a:solidFill>
                  <a:srgbClr val="FF0000"/>
                </a:solidFill>
              </a:rPr>
              <a:t>Tiết </a:t>
            </a:r>
            <a:r>
              <a:rPr lang="en-US" sz="4000" b="1">
                <a:solidFill>
                  <a:srgbClr val="FF0000"/>
                </a:solidFill>
              </a:rPr>
              <a:t>28</a:t>
            </a:r>
            <a:endParaRPr lang="en-US" sz="4000" dirty="0">
              <a:solidFill>
                <a:srgbClr val="FF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2" y="-126386"/>
            <a:ext cx="826192" cy="82619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0836" y="3645024"/>
            <a:ext cx="301199" cy="241474"/>
          </a:xfrm>
          <a:prstGeom prst="rect">
            <a:avLst/>
          </a:prstGeom>
        </p:spPr>
      </p:pic>
      <p:sp>
        <p:nvSpPr>
          <p:cNvPr id="6" name="TextBox 5"/>
          <p:cNvSpPr txBox="1"/>
          <p:nvPr/>
        </p:nvSpPr>
        <p:spPr>
          <a:xfrm>
            <a:off x="1870523" y="-43527"/>
            <a:ext cx="7354131" cy="2926895"/>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8" name="Rectangle 7"/>
          <p:cNvSpPr/>
          <p:nvPr/>
        </p:nvSpPr>
        <p:spPr>
          <a:xfrm>
            <a:off x="5220072" y="2136469"/>
            <a:ext cx="4680520" cy="646331"/>
          </a:xfrm>
          <a:prstGeom prst="rect">
            <a:avLst/>
          </a:prstGeom>
        </p:spPr>
        <p:txBody>
          <a:bodyPr wrap="square">
            <a:spAutoFit/>
          </a:bodyPr>
          <a:lstStyle/>
          <a:p>
            <a:pPr>
              <a:lnSpc>
                <a:spcPct val="150000"/>
              </a:lnSpc>
              <a:tabLst>
                <a:tab pos="901700" algn="l"/>
              </a:tabLst>
            </a:pPr>
            <a:r>
              <a:rPr lang="en-US">
                <a:latin typeface="Times New Roman"/>
                <a:ea typeface="Times New Roman"/>
              </a:rPr>
              <a:t> </a:t>
            </a:r>
            <a:r>
              <a:rPr lang="en-US" sz="2400" b="1">
                <a:solidFill>
                  <a:srgbClr val="FC190F"/>
                </a:solidFill>
                <a:latin typeface="Times New Roman"/>
                <a:ea typeface="Arial"/>
              </a:rPr>
              <a:t>ĐỌC NHẠC </a:t>
            </a:r>
            <a:r>
              <a:rPr lang="en-US" sz="2400" b="1" i="1">
                <a:solidFill>
                  <a:srgbClr val="FC190F"/>
                </a:solidFill>
                <a:latin typeface="Times New Roman"/>
                <a:ea typeface="Arial"/>
              </a:rPr>
              <a:t>BÀI HÁT SỐ 4</a:t>
            </a:r>
            <a:endParaRPr lang="en-US" sz="2400">
              <a:effectLst/>
              <a:latin typeface="Times New Roman"/>
              <a:ea typeface="Calibri"/>
            </a:endParaRPr>
          </a:p>
        </p:txBody>
      </p:sp>
      <p:sp>
        <p:nvSpPr>
          <p:cNvPr id="13" name="Rectangle 12"/>
          <p:cNvSpPr/>
          <p:nvPr/>
        </p:nvSpPr>
        <p:spPr>
          <a:xfrm>
            <a:off x="3332541" y="1522725"/>
            <a:ext cx="5123134" cy="646331"/>
          </a:xfrm>
          <a:prstGeom prst="rect">
            <a:avLst/>
          </a:prstGeom>
        </p:spPr>
        <p:txBody>
          <a:bodyPr wrap="none">
            <a:spAutoFit/>
          </a:bodyPr>
          <a:lstStyle/>
          <a:p>
            <a:pPr lvl="0">
              <a:lnSpc>
                <a:spcPct val="150000"/>
              </a:lnSpc>
              <a:tabLst>
                <a:tab pos="901700" algn="l"/>
              </a:tabLst>
            </a:pPr>
            <a:r>
              <a:rPr lang="fr-FR" sz="2400" b="1">
                <a:solidFill>
                  <a:srgbClr val="FC190F"/>
                </a:solidFill>
                <a:latin typeface="Times New Roman"/>
                <a:ea typeface="Arial"/>
              </a:rPr>
              <a:t>ÔN BÀI HÁT: </a:t>
            </a:r>
            <a:r>
              <a:rPr lang="fr-FR" sz="2400" b="1" i="1">
                <a:solidFill>
                  <a:srgbClr val="FC190F"/>
                </a:solidFill>
                <a:latin typeface="Times New Roman"/>
                <a:ea typeface="Arial"/>
              </a:rPr>
              <a:t>TRANG TRẠI VUI VẺ</a:t>
            </a:r>
            <a:endParaRPr lang="en-US" sz="2400">
              <a:solidFill>
                <a:prstClr val="black"/>
              </a:solidFill>
              <a:latin typeface="Times New Roman"/>
              <a:ea typeface="Calibri"/>
            </a:endParaRPr>
          </a:p>
        </p:txBody>
      </p:sp>
    </p:spTree>
    <p:extLst>
      <p:ext uri="{BB962C8B-B14F-4D97-AF65-F5344CB8AC3E}">
        <p14:creationId xmlns:p14="http://schemas.microsoft.com/office/powerpoint/2010/main" val="153226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19833" y="1425134"/>
            <a:ext cx="6771405" cy="523220"/>
          </a:xfrm>
          <a:prstGeom prst="rect">
            <a:avLst/>
          </a:prstGeom>
        </p:spPr>
        <p:txBody>
          <a:bodyPr wrap="none">
            <a:spAutoFit/>
          </a:bodyPr>
          <a:lstStyle/>
          <a:p>
            <a:pPr algn="just"/>
            <a:r>
              <a:rPr lang="en-US" sz="2800">
                <a:solidFill>
                  <a:prstClr val="black"/>
                </a:solidFill>
                <a:latin typeface="Times New Roman"/>
                <a:ea typeface="Calibri"/>
              </a:rPr>
              <a:t>Ôn bài hát với các hình thức: Lớp, tổ, ca nhân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
        <p:nvSpPr>
          <p:cNvPr id="2" name="Rectangle 1"/>
          <p:cNvSpPr/>
          <p:nvPr/>
        </p:nvSpPr>
        <p:spPr>
          <a:xfrm>
            <a:off x="3059832" y="492092"/>
            <a:ext cx="7128792" cy="923330"/>
          </a:xfrm>
          <a:prstGeom prst="rect">
            <a:avLst/>
          </a:prstGeom>
        </p:spPr>
        <p:txBody>
          <a:bodyPr wrap="square">
            <a:spAutoFit/>
          </a:bodyPr>
          <a:lstStyle/>
          <a:p>
            <a:pPr algn="just">
              <a:lnSpc>
                <a:spcPct val="150000"/>
              </a:lnSpc>
              <a:spcAft>
                <a:spcPts val="0"/>
              </a:spcAft>
              <a:tabLst>
                <a:tab pos="165100" algn="l"/>
              </a:tabLst>
            </a:pPr>
            <a:r>
              <a:rPr lang="en-US" b="1">
                <a:latin typeface="Times New Roman"/>
                <a:ea typeface="Arial"/>
              </a:rPr>
              <a:t>  Ôn tập bài hát </a:t>
            </a:r>
            <a:r>
              <a:rPr lang="en-US" b="1" i="1">
                <a:latin typeface="Times New Roman"/>
                <a:ea typeface="Arial"/>
              </a:rPr>
              <a:t>Trang trại vui vẻ</a:t>
            </a:r>
          </a:p>
          <a:p>
            <a:pPr algn="just">
              <a:lnSpc>
                <a:spcPct val="150000"/>
              </a:lnSpc>
              <a:spcAft>
                <a:spcPts val="0"/>
              </a:spcAft>
              <a:tabLst>
                <a:tab pos="165100" algn="l"/>
              </a:tabLst>
            </a:pPr>
            <a:r>
              <a:rPr lang="en-US" b="1">
                <a:latin typeface="Times New Roman"/>
                <a:ea typeface="Times New Roman"/>
              </a:rPr>
              <a:t>* Hát kết hợp vận động theo nhịp điệu.</a:t>
            </a:r>
            <a:endParaRPr lang="en-US">
              <a:effectLst/>
              <a:latin typeface="Times New Roman"/>
              <a:ea typeface="Calibri"/>
            </a:endParaRPr>
          </a:p>
        </p:txBody>
      </p:sp>
      <p:sp>
        <p:nvSpPr>
          <p:cNvPr id="3" name="Rectangle 2"/>
          <p:cNvSpPr/>
          <p:nvPr/>
        </p:nvSpPr>
        <p:spPr>
          <a:xfrm>
            <a:off x="2208738" y="-230833"/>
            <a:ext cx="4857355" cy="738664"/>
          </a:xfrm>
          <a:prstGeom prst="rect">
            <a:avLst/>
          </a:prstGeom>
        </p:spPr>
        <p:txBody>
          <a:bodyPr wrap="none">
            <a:spAutoFit/>
          </a:bodyPr>
          <a:lstStyle/>
          <a:p>
            <a:pPr lvl="0" algn="just">
              <a:lnSpc>
                <a:spcPct val="150000"/>
              </a:lnSpc>
            </a:pPr>
            <a:r>
              <a:rPr lang="en-US" sz="2800" b="1">
                <a:solidFill>
                  <a:srgbClr val="C00000"/>
                </a:solidFill>
                <a:latin typeface="Times New Roman"/>
                <a:ea typeface="Arial"/>
              </a:rPr>
              <a:t>THỰC HÀNH − LUYỆN TẬP</a:t>
            </a:r>
            <a:endParaRPr lang="en-US" sz="2800">
              <a:solidFill>
                <a:srgbClr val="C00000"/>
              </a:solidFill>
              <a:latin typeface="Times New Roman"/>
              <a:ea typeface="Calibri"/>
            </a:endParaRPr>
          </a:p>
        </p:txBody>
      </p:sp>
    </p:spTree>
    <p:extLst>
      <p:ext uri="{BB962C8B-B14F-4D97-AF65-F5344CB8AC3E}">
        <p14:creationId xmlns:p14="http://schemas.microsoft.com/office/powerpoint/2010/main" val="5993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spcAft>
                <a:spcPts val="0"/>
              </a:spcAft>
            </a:pPr>
            <a:r>
              <a:rPr lang="en-US" sz="2800">
                <a:latin typeface="Times New Roman"/>
                <a:ea typeface="Calibri"/>
              </a:rPr>
              <a:t>+Nhóm 1 hát câu 1/3/5/</a:t>
            </a:r>
          </a:p>
          <a:p>
            <a:pPr algn="just">
              <a:spcAft>
                <a:spcPts val="0"/>
              </a:spcAft>
            </a:pPr>
            <a:r>
              <a:rPr lang="en-US" sz="2800">
                <a:latin typeface="Times New Roman"/>
                <a:ea typeface="Calibri"/>
              </a:rPr>
              <a:t>+Nhóm 2 hát câu 2/4/6/</a:t>
            </a:r>
          </a:p>
          <a:p>
            <a:pPr algn="just">
              <a:spcAft>
                <a:spcPts val="0"/>
              </a:spcAft>
            </a:pPr>
            <a:r>
              <a:rPr lang="en-US" sz="2800">
                <a:latin typeface="Times New Roman"/>
                <a:ea typeface="Calibri"/>
              </a:rPr>
              <a:t>+Cả lớp hat câu 7/8.</a:t>
            </a:r>
            <a:endParaRPr lang="en-US" sz="2800">
              <a:effectLst/>
              <a:latin typeface="Times New Roman"/>
              <a:ea typeface="Calibri"/>
            </a:endParaRPr>
          </a:p>
        </p:txBody>
      </p:sp>
      <p:sp>
        <p:nvSpPr>
          <p:cNvPr id="5" name="Rectangle 4"/>
          <p:cNvSpPr/>
          <p:nvPr/>
        </p:nvSpPr>
        <p:spPr>
          <a:xfrm>
            <a:off x="230784" y="116632"/>
            <a:ext cx="8749511" cy="523220"/>
          </a:xfrm>
          <a:prstGeom prst="rect">
            <a:avLst/>
          </a:prstGeom>
        </p:spPr>
        <p:txBody>
          <a:bodyPr wrap="none">
            <a:spAutoFit/>
          </a:bodyPr>
          <a:lstStyle/>
          <a:p>
            <a:pPr lvl="0" algn="just"/>
            <a:r>
              <a:rPr lang="en-US" sz="2800">
                <a:solidFill>
                  <a:prstClr val="black"/>
                </a:solidFill>
                <a:latin typeface="Times New Roman"/>
                <a:ea typeface="Calibri"/>
              </a:rPr>
              <a:t>Chia thành 2 nhóm hát nối tiếp đồng ca gõ đệm theo phách:</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Tree>
    <p:extLst>
      <p:ext uri="{BB962C8B-B14F-4D97-AF65-F5344CB8AC3E}">
        <p14:creationId xmlns:p14="http://schemas.microsoft.com/office/powerpoint/2010/main" val="349990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
        <p:nvSpPr>
          <p:cNvPr id="2" name="Rectangle 1"/>
          <p:cNvSpPr/>
          <p:nvPr/>
        </p:nvSpPr>
        <p:spPr>
          <a:xfrm>
            <a:off x="390538" y="523220"/>
            <a:ext cx="8032135" cy="1624868"/>
          </a:xfrm>
          <a:prstGeom prst="rect">
            <a:avLst/>
          </a:prstGeom>
        </p:spPr>
        <p:txBody>
          <a:bodyPr wrap="square">
            <a:spAutoFit/>
          </a:bodyPr>
          <a:lstStyle/>
          <a:p>
            <a:pPr>
              <a:lnSpc>
                <a:spcPts val="180"/>
              </a:lnSpc>
              <a:spcAft>
                <a:spcPts val="0"/>
              </a:spcAft>
            </a:pPr>
            <a:r>
              <a:rPr lang="en-US">
                <a:latin typeface="Times New Roman"/>
                <a:ea typeface="Times New Roman"/>
                <a:cs typeface="Arial"/>
              </a:rPr>
              <a:t> </a:t>
            </a:r>
            <a:endParaRPr lang="en-US">
              <a:ea typeface="Calibri"/>
              <a:cs typeface="Arial"/>
            </a:endParaRPr>
          </a:p>
          <a:p>
            <a:pPr lvl="1">
              <a:lnSpc>
                <a:spcPct val="104000"/>
              </a:lnSpc>
              <a:spcAft>
                <a:spcPts val="0"/>
              </a:spcAft>
              <a:tabLst>
                <a:tab pos="355600" algn="l"/>
              </a:tabLst>
            </a:pPr>
            <a:r>
              <a:rPr lang="en-US" sz="2400">
                <a:latin typeface="Times New Roman"/>
                <a:ea typeface="Times New Roman"/>
                <a:cs typeface="Arial"/>
              </a:rPr>
              <a:t>  Câu </a:t>
            </a:r>
            <a:r>
              <a:rPr lang="en-US" sz="2400" i="1">
                <a:latin typeface="Times New Roman"/>
                <a:ea typeface="Times New Roman"/>
                <a:cs typeface="Arial"/>
              </a:rPr>
              <a:t>Hôm nay em về thăm trang trại</a:t>
            </a:r>
            <a:r>
              <a:rPr lang="en-US" sz="2400">
                <a:latin typeface="Times New Roman"/>
                <a:ea typeface="Times New Roman"/>
                <a:cs typeface="Arial"/>
              </a:rPr>
              <a:t>, HS có thể giậm chân     và vung tay tựa như đang bước đi.</a:t>
            </a:r>
            <a:endParaRPr lang="en-US" sz="2400">
              <a:ea typeface="Calibri"/>
              <a:cs typeface="Arial"/>
            </a:endParaRPr>
          </a:p>
          <a:p>
            <a:pPr>
              <a:lnSpc>
                <a:spcPts val="5"/>
              </a:lnSpc>
              <a:spcAft>
                <a:spcPts val="0"/>
              </a:spcAft>
            </a:pPr>
            <a:r>
              <a:rPr lang="en-US" sz="2400">
                <a:latin typeface="Times New Roman"/>
                <a:ea typeface="Times New Roman"/>
                <a:cs typeface="Arial"/>
              </a:rPr>
              <a:t> </a:t>
            </a:r>
            <a:endParaRPr lang="en-US" sz="2400">
              <a:ea typeface="Calibri"/>
              <a:cs typeface="Arial"/>
            </a:endParaRPr>
          </a:p>
          <a:p>
            <a:pPr lvl="1">
              <a:spcAft>
                <a:spcPts val="0"/>
              </a:spcAft>
              <a:tabLst>
                <a:tab pos="355600" algn="l"/>
              </a:tabLst>
            </a:pPr>
            <a:r>
              <a:rPr lang="en-US" sz="2400">
                <a:latin typeface="Times New Roman"/>
                <a:ea typeface="Times New Roman"/>
                <a:cs typeface="Arial"/>
              </a:rPr>
              <a:t>  Câu </a:t>
            </a:r>
            <a:r>
              <a:rPr lang="en-US" sz="2400" i="1">
                <a:latin typeface="Times New Roman"/>
                <a:ea typeface="Times New Roman"/>
                <a:cs typeface="Arial"/>
              </a:rPr>
              <a:t>i ai i ai ô,</a:t>
            </a:r>
            <a:r>
              <a:rPr lang="en-US" sz="2400">
                <a:latin typeface="Times New Roman"/>
                <a:ea typeface="Times New Roman"/>
                <a:cs typeface="Arial"/>
              </a:rPr>
              <a:t> HS đưa hai bàn tay lên miệng giả làm loa.</a:t>
            </a:r>
          </a:p>
          <a:p>
            <a:pPr lvl="1">
              <a:spcAft>
                <a:spcPts val="0"/>
              </a:spcAft>
              <a:tabLst>
                <a:tab pos="355600" algn="l"/>
              </a:tabLst>
            </a:pPr>
            <a:r>
              <a:rPr lang="en-US" sz="2400">
                <a:latin typeface="Times New Roman"/>
                <a:ea typeface="Calibri"/>
                <a:cs typeface="Arial"/>
              </a:rPr>
              <a:t>- Chân nhún nhịp nhàng theo nhịp</a:t>
            </a:r>
            <a:endParaRPr lang="en-US" sz="2400">
              <a:ea typeface="Calibri"/>
              <a:cs typeface="Arial"/>
            </a:endParaRPr>
          </a:p>
        </p:txBody>
      </p:sp>
      <p:sp>
        <p:nvSpPr>
          <p:cNvPr id="3" name="Rectangle 2"/>
          <p:cNvSpPr/>
          <p:nvPr/>
        </p:nvSpPr>
        <p:spPr>
          <a:xfrm>
            <a:off x="107504" y="0"/>
            <a:ext cx="8928992" cy="523220"/>
          </a:xfrm>
          <a:prstGeom prst="rect">
            <a:avLst/>
          </a:prstGeom>
        </p:spPr>
        <p:txBody>
          <a:bodyPr wrap="square">
            <a:spAutoFit/>
          </a:bodyPr>
          <a:lstStyle/>
          <a:p>
            <a:pPr lvl="0"/>
            <a:r>
              <a:rPr lang="en-US" sz="2800">
                <a:solidFill>
                  <a:prstClr val="black"/>
                </a:solidFill>
                <a:latin typeface="Times New Roman"/>
                <a:ea typeface="Times New Roman"/>
                <a:cs typeface="Arial"/>
              </a:rPr>
              <a:t>HD HS vừa hát vừa làm động tác minh hoạ cho lời bài hát:</a:t>
            </a:r>
            <a:endParaRPr lang="en-US" sz="2800">
              <a:solidFill>
                <a:prstClr val="black"/>
              </a:solidFill>
              <a:ea typeface="Calibri"/>
              <a:cs typeface="Arial"/>
            </a:endParaRPr>
          </a:p>
        </p:txBody>
      </p:sp>
    </p:spTree>
    <p:extLst>
      <p:ext uri="{BB962C8B-B14F-4D97-AF65-F5344CB8AC3E}">
        <p14:creationId xmlns:p14="http://schemas.microsoft.com/office/powerpoint/2010/main" val="326491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1-06-14_1115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22364"/>
            <a:ext cx="9144000" cy="223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800" y="836712"/>
            <a:ext cx="9113199" cy="3785652"/>
          </a:xfrm>
          <a:prstGeom prst="rect">
            <a:avLst/>
          </a:prstGeom>
        </p:spPr>
        <p:txBody>
          <a:bodyPr wrap="square">
            <a:spAutoFit/>
          </a:bodyPr>
          <a:lstStyle/>
          <a:p>
            <a:r>
              <a:rPr lang="en-US" sz="2000"/>
              <a:t>– Chia thành 3 nhóm mỗi nhóm 4: Mỗi nhóm thoả thuận chuẩn bị trước ghi ra giấy tên các con vật nuôi, không phải thú rừng hay các con vật sống trong tự nhiên (trừ con cừu, vịt, bò đã có trong bài hát </a:t>
            </a:r>
            <a:r>
              <a:rPr lang="en-US" sz="2000" i="1"/>
              <a:t>Trang trại</a:t>
            </a:r>
            <a:r>
              <a:rPr lang="en-US" sz="2000"/>
              <a:t> </a:t>
            </a:r>
            <a:r>
              <a:rPr lang="en-US" sz="2000" i="1"/>
              <a:t>vui vẻ</a:t>
            </a:r>
            <a:r>
              <a:rPr lang="en-US" sz="2000"/>
              <a:t>). Các nhóm xếp hàng lần lượt, mỗi nhóm sẽ hát tên một con vật đã viết ra, mỗi con vật chỉ được hát một lần. Cứ như vậy, quay vòng các nhóm. Nhóm nào hát lại tên con vật đã hát là nhóm phạm quy, sẽ bị loại. Nhóm nào còn lại cuối cùng là nhóm thắng cuộc. </a:t>
            </a:r>
          </a:p>
          <a:p>
            <a:endParaRPr lang="en-US" sz="2000"/>
          </a:p>
          <a:p>
            <a:r>
              <a:rPr lang="en-US" sz="2000"/>
              <a:t>GV và thể lớp hát: </a:t>
            </a:r>
            <a:r>
              <a:rPr lang="en-US" sz="2000" i="1"/>
              <a:t>Hôm nay em về thăm trang trại,</a:t>
            </a:r>
            <a:endParaRPr lang="en-US" sz="2000"/>
          </a:p>
          <a:p>
            <a:r>
              <a:rPr lang="en-US" sz="2000"/>
              <a:t>Nhóm HS…hát: </a:t>
            </a:r>
            <a:r>
              <a:rPr lang="en-US" sz="2000" i="1"/>
              <a:t>I ai i ai ô.</a:t>
            </a:r>
            <a:endParaRPr lang="en-US" sz="2000"/>
          </a:p>
          <a:p>
            <a:r>
              <a:rPr lang="en-US" sz="2000"/>
              <a:t>GV hoặc tập thể lớp hát: </a:t>
            </a:r>
            <a:r>
              <a:rPr lang="en-US" sz="2000" i="1"/>
              <a:t>Kìa trong nông trang là bao con gì?</a:t>
            </a:r>
            <a:endParaRPr lang="en-US" sz="2000"/>
          </a:p>
          <a:p>
            <a:r>
              <a:rPr lang="en-US" sz="2000"/>
              <a:t>Nhóm HS… hát: </a:t>
            </a:r>
            <a:r>
              <a:rPr lang="en-US" sz="2000" i="1"/>
              <a:t>Kìa trong nông trang là bao con gà, i ai i ai ô.(Sau đó lại quay lại thực hiện với tổ 2,3)</a:t>
            </a:r>
            <a:endParaRPr lang="en-US" sz="2000"/>
          </a:p>
        </p:txBody>
      </p:sp>
      <p:sp>
        <p:nvSpPr>
          <p:cNvPr id="5" name="Rectangle 4"/>
          <p:cNvSpPr/>
          <p:nvPr/>
        </p:nvSpPr>
        <p:spPr>
          <a:xfrm>
            <a:off x="2051720" y="-86618"/>
            <a:ext cx="4572000" cy="923330"/>
          </a:xfrm>
          <a:prstGeom prst="rect">
            <a:avLst/>
          </a:prstGeom>
        </p:spPr>
        <p:txBody>
          <a:bodyPr>
            <a:spAutoFit/>
          </a:bodyPr>
          <a:lstStyle/>
          <a:p>
            <a:pPr algn="just">
              <a:lnSpc>
                <a:spcPct val="150000"/>
              </a:lnSpc>
              <a:spcAft>
                <a:spcPts val="0"/>
              </a:spcAft>
              <a:tabLst>
                <a:tab pos="355600" algn="l"/>
              </a:tabLst>
            </a:pPr>
            <a:r>
              <a:rPr lang="en-US" b="1">
                <a:solidFill>
                  <a:srgbClr val="FC330E"/>
                </a:solidFill>
                <a:latin typeface="Arial"/>
                <a:ea typeface="Arial"/>
              </a:rPr>
              <a:t>              VẬN DỤNG – SÁNG TẠO</a:t>
            </a:r>
            <a:endParaRPr lang="en-US">
              <a:latin typeface="Times New Roman"/>
              <a:ea typeface="Calibri"/>
            </a:endParaRPr>
          </a:p>
          <a:p>
            <a:pPr algn="just">
              <a:lnSpc>
                <a:spcPct val="150000"/>
              </a:lnSpc>
              <a:spcAft>
                <a:spcPts val="0"/>
              </a:spcAft>
            </a:pPr>
            <a:r>
              <a:rPr lang="en-US" b="1">
                <a:latin typeface="Times New Roman"/>
                <a:ea typeface="Times New Roman"/>
                <a:cs typeface="Arial"/>
              </a:rPr>
              <a:t>* Hát đối đáp theo bài </a:t>
            </a:r>
            <a:r>
              <a:rPr lang="en-US" b="1" i="1">
                <a:latin typeface="Times New Roman"/>
                <a:ea typeface="Times New Roman"/>
                <a:cs typeface="Arial"/>
              </a:rPr>
              <a:t>Trang trại vui vẻ</a:t>
            </a:r>
            <a:r>
              <a:rPr lang="en-US" b="1">
                <a:latin typeface="Times New Roman"/>
                <a:ea typeface="Times New Roman"/>
                <a:cs typeface="Arial"/>
              </a:rPr>
              <a:t>.</a:t>
            </a:r>
            <a:endParaRPr lang="en-US">
              <a:effectLst/>
              <a:latin typeface="Times New Roman"/>
              <a:ea typeface="Calibri"/>
            </a:endParaRPr>
          </a:p>
        </p:txBody>
      </p:sp>
      <p:pic>
        <p:nvPicPr>
          <p:cNvPr id="2" name="1GIAI DIEU HOI PHAN DOI DAP TRAG TRAI V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5616" y="5866006"/>
            <a:ext cx="609600" cy="609600"/>
          </a:xfrm>
          <a:prstGeom prst="rect">
            <a:avLst/>
          </a:prstGeom>
        </p:spPr>
      </p:pic>
    </p:spTree>
    <p:extLst>
      <p:ext uri="{BB962C8B-B14F-4D97-AF65-F5344CB8AC3E}">
        <p14:creationId xmlns:p14="http://schemas.microsoft.com/office/powerpoint/2010/main" val="4293513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703</Words>
  <Application>Microsoft Office PowerPoint</Application>
  <PresentationFormat>On-screen Show (4:3)</PresentationFormat>
  <Paragraphs>60</Paragraphs>
  <Slides>20</Slides>
  <Notes>0</Notes>
  <HiddenSlides>0</HiddenSlides>
  <MMClips>1</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20</vt:i4>
      </vt:variant>
    </vt:vector>
  </HeadingPairs>
  <TitlesOfParts>
    <vt:vector size="27" baseType="lpstr">
      <vt:lpstr>Arial</vt:lpstr>
      <vt:lpstr>Calibri</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cp:lastModifiedBy>
  <cp:revision>89</cp:revision>
  <dcterms:created xsi:type="dcterms:W3CDTF">2021-06-23T07:33:39Z</dcterms:created>
  <dcterms:modified xsi:type="dcterms:W3CDTF">2023-03-26T08:34:59Z</dcterms:modified>
</cp:coreProperties>
</file>