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00" r:id="rId2"/>
    <p:sldId id="349" r:id="rId3"/>
    <p:sldId id="302" r:id="rId4"/>
    <p:sldId id="292" r:id="rId5"/>
    <p:sldId id="360" r:id="rId6"/>
    <p:sldId id="410" r:id="rId7"/>
    <p:sldId id="409" r:id="rId8"/>
    <p:sldId id="408" r:id="rId9"/>
    <p:sldId id="334" r:id="rId10"/>
    <p:sldId id="336" r:id="rId11"/>
    <p:sldId id="388" r:id="rId12"/>
    <p:sldId id="383" r:id="rId13"/>
    <p:sldId id="411" r:id="rId14"/>
    <p:sldId id="315" r:id="rId15"/>
    <p:sldId id="369" r:id="rId16"/>
    <p:sldId id="412" r:id="rId17"/>
    <p:sldId id="413" r:id="rId18"/>
    <p:sldId id="331" r:id="rId19"/>
    <p:sldId id="295" r:id="rId20"/>
    <p:sldId id="371" r:id="rId21"/>
    <p:sldId id="34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8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9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47" autoAdjust="0"/>
    <p:restoredTop sz="84182" autoAdjust="0"/>
  </p:normalViewPr>
  <p:slideViewPr>
    <p:cSldViewPr snapToGrid="0">
      <p:cViewPr varScale="1">
        <p:scale>
          <a:sx n="62" d="100"/>
          <a:sy n="62" d="100"/>
        </p:scale>
        <p:origin x="111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35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5-16T16:26:54.079" idx="26">
    <p:pos x="10" y="10"/>
    <p:text>Dặn dò HS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5-16T16:27:11.201" idx="27">
    <p:pos x="10" y="10"/>
    <p:text>Slide kế thúc bài học, có thể chọn dùng 1 trong các slides bên dưới</p:text>
    <p:extLst>
      <p:ext uri="{C676402C-5697-4E1C-873F-D02D1690AC5C}">
        <p15:threadingInfo xmlns:p15="http://schemas.microsoft.com/office/powerpoint/2012/main" timeZoneBias="-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A68CE9-F8BA-F9AE-0FDA-57AE13CC4D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F82C3A-D447-67E3-7DC0-BE9F59AE2A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54357-7685-4343-A4F2-9AB4D1728143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0B9034-9033-B856-F4F5-1B99274616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D60D5E-EEE8-A446-11EF-FF614A8A16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4EA12-57BF-AD48-9055-B0701FB69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35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Unit 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7387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30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Divide ss into groups. </a:t>
            </a:r>
          </a:p>
          <a:p>
            <a:pPr marL="228600" indent="-228600">
              <a:buAutoNum type="arabicPeriod"/>
            </a:pPr>
            <a:r>
              <a:rPr lang="en-US" dirty="0"/>
              <a:t>T shows picture. Ss in groups write tick or cross as fast as possible on their small board or A4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64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 i="0" dirty="0">
                <a:effectLst/>
                <a:latin typeface="Roboto" panose="02000000000000000000" pitchFamily="2" charset="0"/>
              </a:rPr>
              <a:t>https://image.shutterstock.com/z/stock-photo-the-earth-or-globe-heart-shaped-surrounded-by-flags-concept-for-world-peace-charity-or-love-of-1481247392.jpg </a:t>
            </a:r>
          </a:p>
          <a:p>
            <a:r>
              <a:rPr lang="vi-VN" b="0" i="0" dirty="0">
                <a:effectLst/>
                <a:latin typeface="Roboto" panose="02000000000000000000" pitchFamily="2" charset="0"/>
              </a:rPr>
              <a:t>- T prepare glue</a:t>
            </a:r>
          </a:p>
          <a:p>
            <a:pPr marL="171450" indent="-171450">
              <a:buFontTx/>
              <a:buChar char="-"/>
            </a:pPr>
            <a:r>
              <a:rPr lang="vi-VN" b="0" i="0" dirty="0">
                <a:effectLst/>
                <a:latin typeface="Roboto" panose="02000000000000000000" pitchFamily="2" charset="0"/>
              </a:rPr>
              <a:t>Ask ss to prepare a small paper.</a:t>
            </a:r>
          </a:p>
          <a:p>
            <a:pPr marL="171450" indent="-171450">
              <a:buFontTx/>
              <a:buChar char="-"/>
            </a:pPr>
            <a:r>
              <a:rPr lang="vi-VN" b="0" i="0" dirty="0">
                <a:effectLst/>
                <a:latin typeface="Roboto" panose="02000000000000000000" pitchFamily="2" charset="0"/>
              </a:rPr>
              <a:t>Set context: If you can choose where you from, which country do you choose?</a:t>
            </a:r>
          </a:p>
          <a:p>
            <a:pPr marL="171450" indent="-171450">
              <a:buFontTx/>
              <a:buChar char="-"/>
            </a:pPr>
            <a:r>
              <a:rPr lang="vi-VN" b="0" i="0" dirty="0">
                <a:effectLst/>
                <a:latin typeface="Roboto" panose="02000000000000000000" pitchFamily="2" charset="0"/>
              </a:rPr>
              <a:t>Ask ss </a:t>
            </a:r>
            <a:r>
              <a:rPr lang="en-US" b="0" i="0" dirty="0">
                <a:effectLst/>
                <a:latin typeface="Roboto" panose="02000000000000000000" pitchFamily="2" charset="0"/>
              </a:rPr>
              <a:t>to </a:t>
            </a:r>
            <a:r>
              <a:rPr lang="vi-VN" b="0" i="0" dirty="0">
                <a:effectLst/>
                <a:latin typeface="Roboto" panose="02000000000000000000" pitchFamily="2" charset="0"/>
              </a:rPr>
              <a:t>write the name of the country down on the paper. Then, ask them to stick the paper on their shirts like a name tag.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2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Teachers print this handout. Cut out each question. Pull all of them inside a bag.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82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 i="0" dirty="0">
                <a:effectLst/>
                <a:latin typeface="Roboto" panose="02000000000000000000" pitchFamily="2" charset="0"/>
              </a:rPr>
              <a:t>https://www.shutterstock.com/vi/image-vector/illustration-stickman-kids-sitting-circle-girl-1673160247</a:t>
            </a:r>
          </a:p>
          <a:p>
            <a:pPr marL="228600" indent="-228600">
              <a:buAutoNum type="arabicPeriod"/>
            </a:pPr>
            <a:r>
              <a:rPr lang="vi-VN" b="0" i="0" dirty="0">
                <a:effectLst/>
                <a:latin typeface="Roboto" panose="02000000000000000000" pitchFamily="2" charset="0"/>
              </a:rPr>
              <a:t>Prepare 2 balls</a:t>
            </a:r>
          </a:p>
          <a:p>
            <a:pPr marL="228600" indent="-228600">
              <a:buAutoNum type="arabicPeriod"/>
            </a:pPr>
            <a:r>
              <a:rPr lang="vi-VN" b="0" i="0" dirty="0">
                <a:effectLst/>
                <a:latin typeface="Roboto" panose="02000000000000000000" pitchFamily="2" charset="0"/>
              </a:rPr>
              <a:t>Turn the music on, let ss pass 2 balls at the same time.</a:t>
            </a:r>
          </a:p>
          <a:p>
            <a:pPr marL="228600" indent="-228600">
              <a:buAutoNum type="arabicPeriod"/>
            </a:pPr>
            <a:r>
              <a:rPr lang="vi-VN" b="0" i="0" dirty="0">
                <a:effectLst/>
                <a:latin typeface="Roboto" panose="02000000000000000000" pitchFamily="2" charset="0"/>
              </a:rPr>
              <a:t>When music stops, who are holding the balls will tic tac toe. Winner pick a question from the bag and ask, loser answer.</a:t>
            </a:r>
          </a:p>
          <a:p>
            <a:pPr marL="228600" indent="-228600">
              <a:buAutoNum type="arabicPeriod"/>
            </a:pPr>
            <a:r>
              <a:rPr lang="vi-VN" b="0" i="0" dirty="0">
                <a:effectLst/>
                <a:latin typeface="Roboto" panose="02000000000000000000" pitchFamily="2" charset="0"/>
              </a:rPr>
              <a:t>For question “where’s he/she from”, ss can point to anyone in the class and ask. The loser has to look at the ”country tag” and answer the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10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﻿1. Divide the class into groups of four with two pairs in each group.</a:t>
            </a:r>
          </a:p>
          <a:p>
            <a:endParaRPr lang="en-US" dirty="0"/>
          </a:p>
          <a:p>
            <a:r>
              <a:rPr lang="en-US" dirty="0"/>
              <a:t>2. Have pairs play rock, paper, scissors for each turn.</a:t>
            </a:r>
          </a:p>
          <a:p>
            <a:endParaRPr lang="en-US" dirty="0"/>
          </a:p>
          <a:p>
            <a:r>
              <a:rPr lang="en-US" dirty="0"/>
              <a:t>3. The winning pair moves forward two spaces. The losing pair moves forward one.</a:t>
            </a:r>
          </a:p>
          <a:p>
            <a:endParaRPr lang="en-US" dirty="0"/>
          </a:p>
          <a:p>
            <a:r>
              <a:rPr lang="en-US" dirty="0"/>
              <a:t>4. Each pair must match the symbol to the useful language and then ask and answer. If they answer incorrectly, they must move back one space.</a:t>
            </a:r>
          </a:p>
          <a:p>
            <a:endParaRPr lang="en-US" dirty="0"/>
          </a:p>
          <a:p>
            <a:r>
              <a:rPr lang="en-US" dirty="0"/>
              <a:t>5. The pair that gets to the Finish first wins the game.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75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T invite a </a:t>
            </a:r>
            <a:r>
              <a:rPr lang="en-US" dirty="0" err="1"/>
              <a:t>st</a:t>
            </a:r>
            <a:r>
              <a:rPr lang="en-US" dirty="0"/>
              <a:t> to do the example 1</a:t>
            </a:r>
            <a:r>
              <a:rPr lang="en-US" baseline="30000" dirty="0"/>
              <a:t>st</a:t>
            </a:r>
            <a:r>
              <a:rPr lang="en-US" dirty="0"/>
              <a:t>.</a:t>
            </a:r>
          </a:p>
          <a:p>
            <a:pPr marL="228600" indent="-228600">
              <a:buAutoNum type="arabicPeriod"/>
            </a:pPr>
            <a:r>
              <a:rPr lang="en-US" dirty="0"/>
              <a:t>Let ss go around the class. Tic tac toe with their friends. The winner will ask, the loser will answer. They need to take note their friends’ answer.</a:t>
            </a:r>
          </a:p>
          <a:p>
            <a:pPr marL="228600" indent="-228600">
              <a:buAutoNum type="arabicPeriod"/>
            </a:pPr>
            <a:r>
              <a:rPr lang="en-US" dirty="0"/>
              <a:t>Set the time. When time’s up, the one has most friends/ answers will be the winner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83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image.shutterstock.com</a:t>
            </a:r>
            <a:r>
              <a:rPr lang="en-US" dirty="0"/>
              <a:t>/image-vector/cute-kid-teen-boy-show-260nw-1509139679.jpg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Let ss practice, follow the structure.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Call ss to have the speaking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50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7388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pull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3B717F-8DBC-12FA-EB8A-A6E1EF1713FA}"/>
              </a:ext>
            </a:extLst>
          </p:cNvPr>
          <p:cNvSpPr txBox="1"/>
          <p:nvPr userDrawn="1"/>
        </p:nvSpPr>
        <p:spPr>
          <a:xfrm>
            <a:off x="11385755" y="884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207300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1: MY FRIENDS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301644" y="-39788"/>
            <a:ext cx="1901931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Review &amp; Practice</a:t>
            </a: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duhome.com.vn/DHALesson?idGrade=3&amp;idSubject=1&amp;idSeries=119&amp;idTheme=1068&amp;IdLevel=2&amp;idThemeServer=69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39409" y="2644170"/>
            <a:ext cx="5890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1: MY FRIENDS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Review &amp; Practice 2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46" y="320298"/>
            <a:ext cx="9806553" cy="60650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124" y="3763873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11BA4E-7270-188D-4A40-6EE0AA01ED20}"/>
              </a:ext>
            </a:extLst>
          </p:cNvPr>
          <p:cNvSpPr/>
          <p:nvPr/>
        </p:nvSpPr>
        <p:spPr>
          <a:xfrm>
            <a:off x="241325" y="407895"/>
            <a:ext cx="1306840" cy="3633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3FE1086-FE98-DE12-D45B-3F48850BF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58" y="1106585"/>
            <a:ext cx="5641481" cy="4926076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044B0F2D-9218-99E8-D500-6CAE59EB4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1926894"/>
            <a:ext cx="5052719" cy="2193944"/>
          </a:xfrm>
          <a:prstGeom prst="rect">
            <a:avLst/>
          </a:prstGeom>
        </p:spPr>
      </p:pic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CB5C1B66-FA86-9E14-594E-243896F305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4233337"/>
            <a:ext cx="4139608" cy="1061994"/>
          </a:xfrm>
          <a:prstGeom prst="rect">
            <a:avLst/>
          </a:prstGeom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0DE3AFEF-FA0A-4028-D7A4-0AD68939FC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642" y="334385"/>
            <a:ext cx="3505199" cy="64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7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D884BA7-26EF-24CB-2132-97A77FD653B5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 1 WB p. 17</a:t>
            </a: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BAED39C-1072-4346-170A-7C64EEC25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1"/>
          <a:stretch/>
        </p:blipFill>
        <p:spPr>
          <a:xfrm>
            <a:off x="666438" y="1583142"/>
            <a:ext cx="9623024" cy="33915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6954B5-050E-B106-8FC5-393B46B0FFF6}"/>
              </a:ext>
            </a:extLst>
          </p:cNvPr>
          <p:cNvSpPr txBox="1"/>
          <p:nvPr/>
        </p:nvSpPr>
        <p:spPr>
          <a:xfrm>
            <a:off x="8270544" y="3889611"/>
            <a:ext cx="1882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spell “Nick”</a:t>
            </a:r>
          </a:p>
        </p:txBody>
      </p:sp>
    </p:spTree>
    <p:extLst>
      <p:ext uri="{BB962C8B-B14F-4D97-AF65-F5344CB8AC3E}">
        <p14:creationId xmlns:p14="http://schemas.microsoft.com/office/powerpoint/2010/main" val="175442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F10FC84-C012-002A-FA4A-748961D8F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73" y="1026999"/>
            <a:ext cx="8637140" cy="524066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D884BA7-26EF-24CB-2132-97A77FD653B5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 1 WB p. 17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6954B5-050E-B106-8FC5-393B46B0FFF6}"/>
              </a:ext>
            </a:extLst>
          </p:cNvPr>
          <p:cNvSpPr txBox="1"/>
          <p:nvPr/>
        </p:nvSpPr>
        <p:spPr>
          <a:xfrm>
            <a:off x="4630287" y="2664726"/>
            <a:ext cx="18824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like reading?</a:t>
            </a: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A3FCCC1-DF50-963C-68A0-1DE62BDD90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9" r="65938" b="79718"/>
          <a:stretch/>
        </p:blipFill>
        <p:spPr>
          <a:xfrm>
            <a:off x="1973989" y="420200"/>
            <a:ext cx="3277765" cy="6067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A126AE-F806-A3D3-C917-6D2D423A0844}"/>
              </a:ext>
            </a:extLst>
          </p:cNvPr>
          <p:cNvSpPr txBox="1"/>
          <p:nvPr/>
        </p:nvSpPr>
        <p:spPr>
          <a:xfrm>
            <a:off x="3172251" y="3145316"/>
            <a:ext cx="18824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they do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C9FFC0-53B8-7543-07A6-0BC7CFC9DED8}"/>
              </a:ext>
            </a:extLst>
          </p:cNvPr>
          <p:cNvSpPr txBox="1"/>
          <p:nvPr/>
        </p:nvSpPr>
        <p:spPr>
          <a:xfrm>
            <a:off x="8453935" y="3127239"/>
            <a:ext cx="18824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the USA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758D40-7680-4816-D050-34E708293FD9}"/>
              </a:ext>
            </a:extLst>
          </p:cNvPr>
          <p:cNvSpPr txBox="1"/>
          <p:nvPr/>
        </p:nvSpPr>
        <p:spPr>
          <a:xfrm>
            <a:off x="2778976" y="5362574"/>
            <a:ext cx="27781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How do you spell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6F72F5-CEC2-8A02-501D-B1DE82734486}"/>
              </a:ext>
            </a:extLst>
          </p:cNvPr>
          <p:cNvSpPr txBox="1"/>
          <p:nvPr/>
        </p:nvSpPr>
        <p:spPr>
          <a:xfrm>
            <a:off x="7140526" y="5367364"/>
            <a:ext cx="35588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Do your friends like dancing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214D14-12EB-34AC-008C-9C923B9A1B24}"/>
              </a:ext>
            </a:extLst>
          </p:cNvPr>
          <p:cNvSpPr txBox="1"/>
          <p:nvPr/>
        </p:nvSpPr>
        <p:spPr>
          <a:xfrm>
            <a:off x="7181470" y="5817512"/>
            <a:ext cx="35588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No, they don’t</a:t>
            </a:r>
          </a:p>
        </p:txBody>
      </p:sp>
    </p:spTree>
    <p:extLst>
      <p:ext uri="{BB962C8B-B14F-4D97-AF65-F5344CB8AC3E}">
        <p14:creationId xmlns:p14="http://schemas.microsoft.com/office/powerpoint/2010/main" val="71247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8" grpId="0"/>
      <p:bldP spid="9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75D4554-1D09-85A5-CF6F-665C515F2F8C}"/>
              </a:ext>
            </a:extLst>
          </p:cNvPr>
          <p:cNvSpPr/>
          <p:nvPr/>
        </p:nvSpPr>
        <p:spPr>
          <a:xfrm>
            <a:off x="40341" y="388880"/>
            <a:ext cx="1378568" cy="4478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369308-2EE9-E46D-C435-D1CEC3A26E75}"/>
              </a:ext>
            </a:extLst>
          </p:cNvPr>
          <p:cNvSpPr txBox="1"/>
          <p:nvPr/>
        </p:nvSpPr>
        <p:spPr>
          <a:xfrm>
            <a:off x="3482454" y="463941"/>
            <a:ext cx="5227092" cy="49244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b="1" spc="50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Let’s copy and do a survey!</a:t>
            </a:r>
          </a:p>
        </p:txBody>
      </p: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C071756D-0560-457D-FD41-D25DC6B6B0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496333"/>
              </p:ext>
            </p:extLst>
          </p:nvPr>
        </p:nvGraphicFramePr>
        <p:xfrm>
          <a:off x="436728" y="1470293"/>
          <a:ext cx="11286699" cy="439824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73488">
                  <a:extLst>
                    <a:ext uri="{9D8B030D-6E8A-4147-A177-3AD203B41FA5}">
                      <a16:colId xmlns:a16="http://schemas.microsoft.com/office/drawing/2014/main" val="1696639538"/>
                    </a:ext>
                  </a:extLst>
                </a:gridCol>
                <a:gridCol w="2479145">
                  <a:extLst>
                    <a:ext uri="{9D8B030D-6E8A-4147-A177-3AD203B41FA5}">
                      <a16:colId xmlns:a16="http://schemas.microsoft.com/office/drawing/2014/main" val="3361743973"/>
                    </a:ext>
                  </a:extLst>
                </a:gridCol>
                <a:gridCol w="2825087">
                  <a:extLst>
                    <a:ext uri="{9D8B030D-6E8A-4147-A177-3AD203B41FA5}">
                      <a16:colId xmlns:a16="http://schemas.microsoft.com/office/drawing/2014/main" val="1698672644"/>
                    </a:ext>
                  </a:extLst>
                </a:gridCol>
                <a:gridCol w="2456597">
                  <a:extLst>
                    <a:ext uri="{9D8B030D-6E8A-4147-A177-3AD203B41FA5}">
                      <a16:colId xmlns:a16="http://schemas.microsoft.com/office/drawing/2014/main" val="1609379989"/>
                    </a:ext>
                  </a:extLst>
                </a:gridCol>
                <a:gridCol w="2852382">
                  <a:extLst>
                    <a:ext uri="{9D8B030D-6E8A-4147-A177-3AD203B41FA5}">
                      <a16:colId xmlns:a16="http://schemas.microsoft.com/office/drawing/2014/main" val="3242814783"/>
                    </a:ext>
                  </a:extLst>
                </a:gridCol>
              </a:tblGrid>
              <a:tr h="733041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What’s your name?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How do you spell “…”?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How old are you?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Where are you from?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77028"/>
                  </a:ext>
                </a:extLst>
              </a:tr>
              <a:tr h="7330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063888"/>
                  </a:ext>
                </a:extLst>
              </a:tr>
              <a:tr h="7330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628736"/>
                  </a:ext>
                </a:extLst>
              </a:tr>
              <a:tr h="7330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990445"/>
                  </a:ext>
                </a:extLst>
              </a:tr>
              <a:tr h="7330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641661"/>
                  </a:ext>
                </a:extLst>
              </a:tr>
              <a:tr h="7330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252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406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75D4554-1D09-85A5-CF6F-665C515F2F8C}"/>
              </a:ext>
            </a:extLst>
          </p:cNvPr>
          <p:cNvSpPr/>
          <p:nvPr/>
        </p:nvSpPr>
        <p:spPr>
          <a:xfrm>
            <a:off x="40341" y="388880"/>
            <a:ext cx="1378568" cy="4478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369308-2EE9-E46D-C435-D1CEC3A26E75}"/>
              </a:ext>
            </a:extLst>
          </p:cNvPr>
          <p:cNvSpPr txBox="1"/>
          <p:nvPr/>
        </p:nvSpPr>
        <p:spPr>
          <a:xfrm>
            <a:off x="3466531" y="366574"/>
            <a:ext cx="5227092" cy="492443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b="1" spc="50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Let’s talk about your friends.</a:t>
            </a:r>
          </a:p>
        </p:txBody>
      </p:sp>
      <p:pic>
        <p:nvPicPr>
          <p:cNvPr id="2050" name="Picture 2" descr="Children speak Images, Stock Photos &amp; Vectors | Shutterstock">
            <a:extLst>
              <a:ext uri="{FF2B5EF4-FFF2-40B4-BE49-F238E27FC236}">
                <a16:creationId xmlns:a16="http://schemas.microsoft.com/office/drawing/2014/main" id="{E7A0B0FA-CA97-133C-BC09-1F45F202A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66" y="3032158"/>
            <a:ext cx="3071349" cy="330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25F687-9EC2-19C2-81C7-47270D4D6D1D}"/>
              </a:ext>
            </a:extLst>
          </p:cNvPr>
          <p:cNvSpPr/>
          <p:nvPr/>
        </p:nvSpPr>
        <p:spPr>
          <a:xfrm>
            <a:off x="3985146" y="1262798"/>
            <a:ext cx="7601803" cy="487225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Hello, my name’s </a:t>
            </a:r>
            <a:r>
              <a:rPr lang="en-US" sz="2400" u="sng" dirty="0">
                <a:solidFill>
                  <a:srgbClr val="7030A0"/>
                </a:solidFill>
              </a:rPr>
              <a:t>Cody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. It’s “</a:t>
            </a:r>
            <a:r>
              <a:rPr lang="en-US" sz="2400" u="sng" dirty="0">
                <a:solidFill>
                  <a:srgbClr val="7030A0"/>
                </a:solidFill>
              </a:rPr>
              <a:t>C-O-D-Y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”. I’m </a:t>
            </a:r>
            <a:r>
              <a:rPr lang="en-US" sz="2400" u="sng" dirty="0">
                <a:solidFill>
                  <a:srgbClr val="7030A0"/>
                </a:solidFill>
              </a:rPr>
              <a:t>8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. I’m from </a:t>
            </a:r>
            <a:r>
              <a:rPr lang="en-US" sz="2400" u="sng" dirty="0">
                <a:solidFill>
                  <a:srgbClr val="7030A0"/>
                </a:solidFill>
              </a:rPr>
              <a:t>Italy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This is my friend. She is </a:t>
            </a:r>
            <a:r>
              <a:rPr lang="en-US" sz="2400" u="sng" dirty="0">
                <a:solidFill>
                  <a:srgbClr val="7030A0"/>
                </a:solidFill>
              </a:rPr>
              <a:t>Mai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. It’s “</a:t>
            </a:r>
            <a:r>
              <a:rPr lang="en-US" sz="2400" u="sng" dirty="0">
                <a:solidFill>
                  <a:srgbClr val="7030A0"/>
                </a:solidFill>
              </a:rPr>
              <a:t>M-A-I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”. She’s </a:t>
            </a:r>
            <a:r>
              <a:rPr lang="en-US" sz="2400" u="sng" dirty="0">
                <a:solidFill>
                  <a:srgbClr val="7030A0"/>
                </a:solidFill>
              </a:rPr>
              <a:t>8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. She’s from </a:t>
            </a:r>
            <a:r>
              <a:rPr lang="en-US" sz="2400" u="sng" dirty="0">
                <a:solidFill>
                  <a:srgbClr val="7030A0"/>
                </a:solidFill>
              </a:rPr>
              <a:t>Japan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This is my friend. He is </a:t>
            </a:r>
            <a:r>
              <a:rPr lang="en-US" sz="2400" u="sng" dirty="0">
                <a:solidFill>
                  <a:srgbClr val="7030A0"/>
                </a:solidFill>
              </a:rPr>
              <a:t>Nick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. It’s “</a:t>
            </a:r>
            <a:r>
              <a:rPr lang="en-US" sz="2400" u="sng" dirty="0">
                <a:solidFill>
                  <a:srgbClr val="7030A0"/>
                </a:solidFill>
              </a:rPr>
              <a:t>N-I-C-K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”. He’s </a:t>
            </a:r>
            <a:r>
              <a:rPr lang="en-US" sz="2400" u="sng" dirty="0">
                <a:solidFill>
                  <a:srgbClr val="7030A0"/>
                </a:solidFill>
              </a:rPr>
              <a:t>8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. He’s from </a:t>
            </a:r>
            <a:r>
              <a:rPr lang="en-US" sz="2400" u="sng" dirty="0">
                <a:solidFill>
                  <a:srgbClr val="7030A0"/>
                </a:solidFill>
              </a:rPr>
              <a:t>the UK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…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That’s all for now.</a:t>
            </a:r>
          </a:p>
          <a:p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It’s nice to meet you. </a:t>
            </a:r>
          </a:p>
          <a:p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Goodbye.</a:t>
            </a:r>
          </a:p>
        </p:txBody>
      </p:sp>
    </p:spTree>
    <p:extLst>
      <p:ext uri="{BB962C8B-B14F-4D97-AF65-F5344CB8AC3E}">
        <p14:creationId xmlns:p14="http://schemas.microsoft.com/office/powerpoint/2010/main" val="3385216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0698" y="573971"/>
            <a:ext cx="3621056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Extra-Act2. DHA app.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921" y="1589314"/>
            <a:ext cx="9724733" cy="4302289"/>
          </a:xfrm>
          <a:prstGeom prst="rect">
            <a:avLst/>
          </a:prstGeom>
        </p:spPr>
      </p:pic>
      <p:sp>
        <p:nvSpPr>
          <p:cNvPr id="5" name="Rectangle 4">
            <a:hlinkClick r:id="rId3"/>
          </p:cNvPr>
          <p:cNvSpPr/>
          <p:nvPr/>
        </p:nvSpPr>
        <p:spPr>
          <a:xfrm>
            <a:off x="5337608" y="639283"/>
            <a:ext cx="4750724" cy="55399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0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Click here to play the games</a:t>
            </a:r>
            <a:r>
              <a:rPr lang="vi-VN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620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8C2844F-D3AE-4A07-BBBB-B66B3F048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313" y="2587462"/>
            <a:ext cx="10092215" cy="234078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78297" y="2943813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78297" y="4250094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411" y="443926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610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vocabularies and structure.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 </a:t>
            </a:r>
            <a:r>
              <a:rPr lang="en-US" sz="3600" i="1" dirty="0">
                <a:solidFill>
                  <a:srgbClr val="0070C0"/>
                </a:solidFill>
              </a:rPr>
              <a:t>(page 17)</a:t>
            </a:r>
          </a:p>
          <a:p>
            <a:pPr marL="571500" indent="-571500">
              <a:buFontTx/>
              <a:buChar char="-"/>
            </a:pPr>
            <a:r>
              <a:rPr lang="en-US" sz="3600" i="1" dirty="0" smtClean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</a:t>
            </a:r>
            <a:r>
              <a:rPr lang="en-US" sz="3600" i="1" dirty="0" smtClean="0">
                <a:solidFill>
                  <a:srgbClr val="0070C0"/>
                </a:solidFill>
              </a:rPr>
              <a:t>15)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</a:t>
            </a:r>
            <a:r>
              <a:rPr lang="en-US" sz="3600" i="1" dirty="0" smtClean="0">
                <a:solidFill>
                  <a:srgbClr val="0070C0"/>
                </a:solidFill>
              </a:rPr>
              <a:t>the consolidation </a:t>
            </a:r>
            <a:r>
              <a:rPr lang="en-US" sz="3600" i="1" dirty="0">
                <a:solidFill>
                  <a:srgbClr val="0070C0"/>
                </a:solidFill>
              </a:rPr>
              <a:t>games</a:t>
            </a:r>
            <a:r>
              <a:rPr lang="en-US" sz="3600" b="1" i="1" dirty="0">
                <a:solidFill>
                  <a:srgbClr val="0070C0"/>
                </a:solidFill>
              </a:rPr>
              <a:t>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on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24)</a:t>
            </a:r>
          </a:p>
        </p:txBody>
      </p:sp>
    </p:spTree>
    <p:extLst>
      <p:ext uri="{BB962C8B-B14F-4D97-AF65-F5344CB8AC3E}">
        <p14:creationId xmlns:p14="http://schemas.microsoft.com/office/powerpoint/2010/main" val="133637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8"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24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09801" y="944568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01969" y="2388637"/>
            <a:ext cx="98443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﻿students </a:t>
            </a:r>
            <a:r>
              <a:rPr lang="en-US" sz="36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will be able to review and talk about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B050"/>
                </a:solidFill>
                <a:ea typeface="Times New Roman" panose="02020603050405020304" pitchFamily="18" charset="0"/>
              </a:rPr>
              <a:t>spelling names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B050"/>
                </a:solidFill>
                <a:ea typeface="Times New Roman" panose="02020603050405020304" pitchFamily="18" charset="0"/>
              </a:rPr>
              <a:t>review </a:t>
            </a:r>
            <a:r>
              <a:rPr lang="en-US" sz="3600" dirty="0">
                <a:solidFill>
                  <a:srgbClr val="00B050"/>
                </a:solidFill>
                <a:ea typeface="Times New Roman" panose="02020603050405020304" pitchFamily="18" charset="0"/>
              </a:rPr>
              <a:t>where people are </a:t>
            </a:r>
            <a:r>
              <a:rPr lang="en-US" sz="3600" dirty="0" smtClean="0">
                <a:solidFill>
                  <a:srgbClr val="00B050"/>
                </a:solidFill>
                <a:ea typeface="Times New Roman" panose="02020603050405020304" pitchFamily="18" charset="0"/>
              </a:rPr>
              <a:t>from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B050"/>
                </a:solidFill>
                <a:ea typeface="Times New Roman" panose="02020603050405020304" pitchFamily="18" charset="0"/>
              </a:rPr>
              <a:t>review </a:t>
            </a:r>
            <a:r>
              <a:rPr lang="en-US" sz="3600" dirty="0">
                <a:solidFill>
                  <a:srgbClr val="00B050"/>
                </a:solidFill>
                <a:ea typeface="Times New Roman" panose="02020603050405020304" pitchFamily="18" charset="0"/>
              </a:rPr>
              <a:t>what their friends like doing.</a:t>
            </a:r>
            <a:endParaRPr lang="en-US" dirty="0">
              <a:solidFill>
                <a:srgbClr val="00B05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25C411-D61E-5109-55BA-0122663107F8}"/>
              </a:ext>
            </a:extLst>
          </p:cNvPr>
          <p:cNvSpPr/>
          <p:nvPr/>
        </p:nvSpPr>
        <p:spPr>
          <a:xfrm>
            <a:off x="281668" y="432408"/>
            <a:ext cx="1306840" cy="3633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FF5BD11-1105-B581-10F9-B9CDEF75ADB0}"/>
              </a:ext>
            </a:extLst>
          </p:cNvPr>
          <p:cNvSpPr txBox="1"/>
          <p:nvPr/>
        </p:nvSpPr>
        <p:spPr>
          <a:xfrm>
            <a:off x="1961028" y="337099"/>
            <a:ext cx="8511989" cy="5539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Look and read. Then write a tick (</a:t>
            </a:r>
            <a:r>
              <a:rPr lang="en-US" sz="3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✓</a:t>
            </a:r>
            <a:r>
              <a:rPr lang="en-US" sz="30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 or a cross (</a:t>
            </a:r>
            <a:r>
              <a:rPr lang="en-US" sz="3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✘</a:t>
            </a:r>
            <a:r>
              <a:rPr lang="en-US" sz="300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)? 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7FDF399-6178-EDD0-D5B8-C2D0DB235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6" y="1238569"/>
            <a:ext cx="2999824" cy="17332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451A31-DED1-3333-F3EE-D0A3F3DCA3A5}"/>
              </a:ext>
            </a:extLst>
          </p:cNvPr>
          <p:cNvSpPr txBox="1"/>
          <p:nvPr/>
        </p:nvSpPr>
        <p:spPr>
          <a:xfrm>
            <a:off x="2082051" y="1397299"/>
            <a:ext cx="696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✘</a:t>
            </a:r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F41DF93-6EF7-47C3-D3DE-35186F6886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58" y="2971801"/>
            <a:ext cx="2857500" cy="17653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8A1CA65D-279F-2E7E-67EE-90C3D530D418}"/>
              </a:ext>
            </a:extLst>
          </p:cNvPr>
          <p:cNvSpPr txBox="1"/>
          <p:nvPr/>
        </p:nvSpPr>
        <p:spPr>
          <a:xfrm>
            <a:off x="2082051" y="3229416"/>
            <a:ext cx="696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✓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2DCC440C-7EB3-8AB2-FEE3-70EB23D33F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6" y="4700552"/>
            <a:ext cx="2755900" cy="1689100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B26071F5-4427-8CC0-9219-6B8F5A66A9FE}"/>
              </a:ext>
            </a:extLst>
          </p:cNvPr>
          <p:cNvSpPr txBox="1"/>
          <p:nvPr/>
        </p:nvSpPr>
        <p:spPr>
          <a:xfrm>
            <a:off x="1961028" y="4933922"/>
            <a:ext cx="696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✓</a:t>
            </a:r>
          </a:p>
        </p:txBody>
      </p:sp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89B6F120-F0C5-A660-3965-5148C062CE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238569"/>
            <a:ext cx="2743200" cy="172720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72A23861-A532-5201-ED96-807E4434CD81}"/>
              </a:ext>
            </a:extLst>
          </p:cNvPr>
          <p:cNvSpPr txBox="1"/>
          <p:nvPr/>
        </p:nvSpPr>
        <p:spPr>
          <a:xfrm>
            <a:off x="5246592" y="1428621"/>
            <a:ext cx="696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✘</a:t>
            </a:r>
          </a:p>
        </p:txBody>
      </p:sp>
      <p:pic>
        <p:nvPicPr>
          <p:cNvPr id="20" name="Picture 1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A87FB7F-79A1-995A-4ACC-F94555642F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946401"/>
            <a:ext cx="2870200" cy="1816100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CF0C9617-5B86-6A35-10EE-2CCD63F8F3ED}"/>
              </a:ext>
            </a:extLst>
          </p:cNvPr>
          <p:cNvSpPr txBox="1"/>
          <p:nvPr/>
        </p:nvSpPr>
        <p:spPr>
          <a:xfrm>
            <a:off x="5246592" y="3155821"/>
            <a:ext cx="696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✘</a:t>
            </a:r>
          </a:p>
        </p:txBody>
      </p:sp>
      <p:pic>
        <p:nvPicPr>
          <p:cNvPr id="22" name="Picture 21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C1EDA1EE-CB9E-3667-8AE1-65ED414067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4673601"/>
            <a:ext cx="2667000" cy="17399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34C33867-CB2E-2CC4-EA73-E1D914D1085C}"/>
              </a:ext>
            </a:extLst>
          </p:cNvPr>
          <p:cNvSpPr txBox="1"/>
          <p:nvPr/>
        </p:nvSpPr>
        <p:spPr>
          <a:xfrm>
            <a:off x="5246592" y="4880115"/>
            <a:ext cx="696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✘</a:t>
            </a:r>
          </a:p>
        </p:txBody>
      </p:sp>
      <p:pic>
        <p:nvPicPr>
          <p:cNvPr id="25" name="Picture 2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6B12FFF-1FA1-8D3C-0B29-3A24500E61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63876"/>
            <a:ext cx="3035300" cy="1841500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80405F9E-FA02-FFCB-33C6-2023CC824291}"/>
              </a:ext>
            </a:extLst>
          </p:cNvPr>
          <p:cNvSpPr txBox="1"/>
          <p:nvPr/>
        </p:nvSpPr>
        <p:spPr>
          <a:xfrm>
            <a:off x="8254172" y="1276740"/>
            <a:ext cx="696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✓</a:t>
            </a:r>
          </a:p>
        </p:txBody>
      </p:sp>
      <p:pic>
        <p:nvPicPr>
          <p:cNvPr id="29" name="Picture 28" descr="Chart&#10;&#10;Description automatically generated">
            <a:extLst>
              <a:ext uri="{FF2B5EF4-FFF2-40B4-BE49-F238E27FC236}">
                <a16:creationId xmlns:a16="http://schemas.microsoft.com/office/drawing/2014/main" id="{E7CF6E7C-8537-78D9-4553-08193EC4F3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022" y="2836273"/>
            <a:ext cx="2768600" cy="181610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7F5029E0-E61F-683C-94E6-35D5ACB98A1A}"/>
              </a:ext>
            </a:extLst>
          </p:cNvPr>
          <p:cNvSpPr txBox="1"/>
          <p:nvPr/>
        </p:nvSpPr>
        <p:spPr>
          <a:xfrm>
            <a:off x="8125674" y="3010591"/>
            <a:ext cx="696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✓</a:t>
            </a:r>
          </a:p>
        </p:txBody>
      </p:sp>
      <p:pic>
        <p:nvPicPr>
          <p:cNvPr id="33" name="Picture 3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25A0785-D18B-21D3-E69F-A2F3FAD649A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411" y="4596865"/>
            <a:ext cx="2895600" cy="1778000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9D57D395-DAF3-904A-FCFE-F1ADEB2CCEEF}"/>
              </a:ext>
            </a:extLst>
          </p:cNvPr>
          <p:cNvSpPr txBox="1"/>
          <p:nvPr/>
        </p:nvSpPr>
        <p:spPr>
          <a:xfrm>
            <a:off x="8254172" y="4820001"/>
            <a:ext cx="696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✓</a:t>
            </a:r>
          </a:p>
        </p:txBody>
      </p:sp>
      <p:pic>
        <p:nvPicPr>
          <p:cNvPr id="39" name="Picture 3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BB942D6-37A1-C6C2-F79F-7D93AE5F83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861" y="2780765"/>
            <a:ext cx="2921000" cy="1816100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5A06B820-E658-5153-475E-2E98F1807CE0}"/>
              </a:ext>
            </a:extLst>
          </p:cNvPr>
          <p:cNvSpPr txBox="1"/>
          <p:nvPr/>
        </p:nvSpPr>
        <p:spPr>
          <a:xfrm>
            <a:off x="11152917" y="3036437"/>
            <a:ext cx="696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✓</a:t>
            </a:r>
          </a:p>
        </p:txBody>
      </p:sp>
    </p:spTree>
    <p:extLst>
      <p:ext uri="{BB962C8B-B14F-4D97-AF65-F5344CB8AC3E}">
        <p14:creationId xmlns:p14="http://schemas.microsoft.com/office/powerpoint/2010/main" val="3100643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7" grpId="0"/>
      <p:bldP spid="43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497A23-E003-39BF-CD0B-23A01DFC8798}"/>
              </a:ext>
            </a:extLst>
          </p:cNvPr>
          <p:cNvSpPr txBox="1"/>
          <p:nvPr/>
        </p:nvSpPr>
        <p:spPr>
          <a:xfrm>
            <a:off x="3683160" y="432408"/>
            <a:ext cx="4825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LET’S THINK AND WRITE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8D6D6D-BFA1-B999-3FE8-FAA791E5B8A0}"/>
              </a:ext>
            </a:extLst>
          </p:cNvPr>
          <p:cNvSpPr/>
          <p:nvPr/>
        </p:nvSpPr>
        <p:spPr>
          <a:xfrm>
            <a:off x="281668" y="432408"/>
            <a:ext cx="1306840" cy="3633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bg1"/>
                </a:solidFill>
              </a:rPr>
              <a:t>Activity 2</a:t>
            </a:r>
          </a:p>
        </p:txBody>
      </p:sp>
      <p:pic>
        <p:nvPicPr>
          <p:cNvPr id="1028" name="Picture 4" descr="Earth Globe Heart Shaped Surrounded By Stock Illustration 1481247392 |  Shutterstock">
            <a:extLst>
              <a:ext uri="{FF2B5EF4-FFF2-40B4-BE49-F238E27FC236}">
                <a16:creationId xmlns:a16="http://schemas.microsoft.com/office/drawing/2014/main" id="{CCBF4FEC-8E5D-D5C7-FB9E-E62F03645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759" y="1290693"/>
            <a:ext cx="5529262" cy="492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39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A6D722-1526-E6BD-2EC7-E0CDEF774C54}"/>
              </a:ext>
            </a:extLst>
          </p:cNvPr>
          <p:cNvSpPr txBox="1"/>
          <p:nvPr/>
        </p:nvSpPr>
        <p:spPr>
          <a:xfrm>
            <a:off x="2520566" y="1028815"/>
            <a:ext cx="7150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Handout for “Passing the ball” game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D101888-C0EA-9EE0-A7C9-4C14827B1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139683"/>
              </p:ext>
            </p:extLst>
          </p:nvPr>
        </p:nvGraphicFramePr>
        <p:xfrm>
          <a:off x="1225550" y="2466824"/>
          <a:ext cx="9740900" cy="243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70450">
                  <a:extLst>
                    <a:ext uri="{9D8B030D-6E8A-4147-A177-3AD203B41FA5}">
                      <a16:colId xmlns:a16="http://schemas.microsoft.com/office/drawing/2014/main" val="3780224958"/>
                    </a:ext>
                  </a:extLst>
                </a:gridCol>
                <a:gridCol w="4870450">
                  <a:extLst>
                    <a:ext uri="{9D8B030D-6E8A-4147-A177-3AD203B41FA5}">
                      <a16:colId xmlns:a16="http://schemas.microsoft.com/office/drawing/2014/main" val="26668757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600" dirty="0"/>
                        <a:t>What’s your name?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How do you spell your name?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243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/>
                        <a:t>How old are you?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Do you like singing?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233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/>
                        <a:t>Do you like dancing?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Do you like painting?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789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/>
                        <a:t>Do you like reading?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Do you like drawing?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50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/>
                        <a:t>Where’s he from?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/>
                        <a:t>Where’s she from?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027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4390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9A2E2B-C7C5-694F-725F-BE69708A5B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905" y="544008"/>
            <a:ext cx="5761415" cy="55347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497A23-E003-39BF-CD0B-23A01DFC8798}"/>
              </a:ext>
            </a:extLst>
          </p:cNvPr>
          <p:cNvSpPr txBox="1"/>
          <p:nvPr/>
        </p:nvSpPr>
        <p:spPr>
          <a:xfrm>
            <a:off x="700133" y="2988243"/>
            <a:ext cx="4243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LET’S PASS THE BALL!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8D6D6D-BFA1-B999-3FE8-FAA791E5B8A0}"/>
              </a:ext>
            </a:extLst>
          </p:cNvPr>
          <p:cNvSpPr/>
          <p:nvPr/>
        </p:nvSpPr>
        <p:spPr>
          <a:xfrm>
            <a:off x="281668" y="432408"/>
            <a:ext cx="1306840" cy="36338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chemeClr val="bg1"/>
                </a:solidFill>
              </a:rPr>
              <a:t>Activity 3</a:t>
            </a:r>
          </a:p>
        </p:txBody>
      </p:sp>
    </p:spTree>
    <p:extLst>
      <p:ext uri="{BB962C8B-B14F-4D97-AF65-F5344CB8AC3E}">
        <p14:creationId xmlns:p14="http://schemas.microsoft.com/office/powerpoint/2010/main" val="17677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children looking at a paper&#10;&#10;Description automatically generated with low confidence">
            <a:extLst>
              <a:ext uri="{FF2B5EF4-FFF2-40B4-BE49-F238E27FC236}">
                <a16:creationId xmlns:a16="http://schemas.microsoft.com/office/drawing/2014/main" id="{F79EC599-8597-424A-815F-B28F75C3F5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25" y="621659"/>
            <a:ext cx="8718846" cy="56146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65570DE-2948-8BB4-A677-715FE8C13D73}"/>
              </a:ext>
            </a:extLst>
          </p:cNvPr>
          <p:cNvSpPr/>
          <p:nvPr/>
        </p:nvSpPr>
        <p:spPr>
          <a:xfrm>
            <a:off x="8899071" y="1029873"/>
            <a:ext cx="3274486" cy="34163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It’s </a:t>
            </a:r>
          </a:p>
          <a:p>
            <a:pPr algn="ctr"/>
            <a:r>
              <a:rPr lang="en-US" sz="5400" b="1" dirty="0">
                <a:ln w="12700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time </a:t>
            </a:r>
          </a:p>
          <a:p>
            <a:pPr algn="ctr"/>
            <a:r>
              <a:rPr lang="en-US" sz="5400" b="1" dirty="0">
                <a:ln w="12700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to</a:t>
            </a:r>
          </a:p>
          <a:p>
            <a:pPr algn="ctr"/>
            <a:r>
              <a:rPr lang="en-US" sz="5400" b="1" dirty="0">
                <a:ln w="12700">
                  <a:solidFill>
                    <a:schemeClr val="accent6">
                      <a:lumMod val="20000"/>
                      <a:lumOff val="80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practice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6973</TotalTime>
  <Words>641</Words>
  <Application>Microsoft Office PowerPoint</Application>
  <PresentationFormat>Widescreen</PresentationFormat>
  <Paragraphs>124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143</cp:revision>
  <dcterms:created xsi:type="dcterms:W3CDTF">2020-12-08T03:17:05Z</dcterms:created>
  <dcterms:modified xsi:type="dcterms:W3CDTF">2023-08-09T09:07:03Z</dcterms:modified>
</cp:coreProperties>
</file>