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1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503B2-CB9C-4AB4-9952-470EC0386BCC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EBD04-340D-4F0C-B250-9A4B921505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655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312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2867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980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840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AB56-5401-4F4E-BBD4-AEC630228EC0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3E3-CD36-4F3C-AA0C-C5B9507EE7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213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AB56-5401-4F4E-BBD4-AEC630228EC0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3E3-CD36-4F3C-AA0C-C5B9507EE7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195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AB56-5401-4F4E-BBD4-AEC630228EC0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3E3-CD36-4F3C-AA0C-C5B9507EE7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2933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1_Blank">
    <p:bg>
      <p:bgPr>
        <a:solidFill>
          <a:srgbClr val="FAD5E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675134" y="1133195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3"/>
          <p:cNvGrpSpPr/>
          <p:nvPr/>
        </p:nvGrpSpPr>
        <p:grpSpPr>
          <a:xfrm rot="10800000" flipH="1">
            <a:off x="0" y="2217317"/>
            <a:ext cx="13566696" cy="4640683"/>
            <a:chOff x="1367050" y="3059225"/>
            <a:chExt cx="1407100" cy="848450"/>
          </a:xfrm>
        </p:grpSpPr>
        <p:sp>
          <p:nvSpPr>
            <p:cNvPr id="12" name="Google Shape;12;p13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3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13"/>
          <p:cNvSpPr/>
          <p:nvPr/>
        </p:nvSpPr>
        <p:spPr>
          <a:xfrm flipH="1">
            <a:off x="2088978" y="13751"/>
            <a:ext cx="10104124" cy="49406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A16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15;p13"/>
          <p:cNvGrpSpPr/>
          <p:nvPr/>
        </p:nvGrpSpPr>
        <p:grpSpPr>
          <a:xfrm rot="1093143">
            <a:off x="10246481" y="4803394"/>
            <a:ext cx="1300688" cy="1248865"/>
            <a:chOff x="3885600" y="2960625"/>
            <a:chExt cx="470600" cy="451850"/>
          </a:xfrm>
        </p:grpSpPr>
        <p:sp>
          <p:nvSpPr>
            <p:cNvPr id="16" name="Google Shape;16;p13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3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3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3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3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3"/>
          <p:cNvSpPr/>
          <p:nvPr/>
        </p:nvSpPr>
        <p:spPr>
          <a:xfrm>
            <a:off x="1336834" y="1567962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3"/>
          <p:cNvSpPr/>
          <p:nvPr/>
        </p:nvSpPr>
        <p:spPr>
          <a:xfrm flipH="1">
            <a:off x="2403558" y="-40433"/>
            <a:ext cx="9825709" cy="464053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C9AA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3"/>
          <p:cNvSpPr txBox="1"/>
          <p:nvPr/>
        </p:nvSpPr>
        <p:spPr>
          <a:xfrm>
            <a:off x="9230468" y="6502400"/>
            <a:ext cx="2140085" cy="28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 b="0" i="0" u="none" strike="noStrike" cap="none">
                <a:solidFill>
                  <a:srgbClr val="BA8CBA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2400"/>
          </a:p>
        </p:txBody>
      </p:sp>
      <p:sp>
        <p:nvSpPr>
          <p:cNvPr id="26" name="Google Shape;26;p13"/>
          <p:cNvSpPr/>
          <p:nvPr/>
        </p:nvSpPr>
        <p:spPr>
          <a:xfrm>
            <a:off x="3058713" y="1229959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13"/>
          <p:cNvGrpSpPr/>
          <p:nvPr/>
        </p:nvGrpSpPr>
        <p:grpSpPr>
          <a:xfrm>
            <a:off x="11238689" y="3071620"/>
            <a:ext cx="685727" cy="632509"/>
            <a:chOff x="712875" y="2205450"/>
            <a:chExt cx="233675" cy="215550"/>
          </a:xfrm>
        </p:grpSpPr>
        <p:sp>
          <p:nvSpPr>
            <p:cNvPr id="28" name="Google Shape;28;p13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3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3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3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3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13"/>
          <p:cNvGrpSpPr/>
          <p:nvPr/>
        </p:nvGrpSpPr>
        <p:grpSpPr>
          <a:xfrm>
            <a:off x="10173295" y="3438661"/>
            <a:ext cx="985765" cy="909171"/>
            <a:chOff x="751275" y="1814050"/>
            <a:chExt cx="233675" cy="215525"/>
          </a:xfrm>
        </p:grpSpPr>
        <p:sp>
          <p:nvSpPr>
            <p:cNvPr id="34" name="Google Shape;34;p13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3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3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3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3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13"/>
          <p:cNvSpPr/>
          <p:nvPr/>
        </p:nvSpPr>
        <p:spPr>
          <a:xfrm rot="-1177723">
            <a:off x="1967353" y="260776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3"/>
          <p:cNvSpPr/>
          <p:nvPr/>
        </p:nvSpPr>
        <p:spPr>
          <a:xfrm rot="-1177723">
            <a:off x="5074705" y="469235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C2BD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" name="Google Shape;45;p13"/>
          <p:cNvGrpSpPr/>
          <p:nvPr/>
        </p:nvGrpSpPr>
        <p:grpSpPr>
          <a:xfrm rot="186006">
            <a:off x="5284530" y="1661731"/>
            <a:ext cx="668199" cy="1350400"/>
            <a:chOff x="656025" y="2751350"/>
            <a:chExt cx="311375" cy="629275"/>
          </a:xfrm>
        </p:grpSpPr>
        <p:sp>
          <p:nvSpPr>
            <p:cNvPr id="46" name="Google Shape;46;p13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3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ED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3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3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3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3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3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136B3B-F3A7-44AE-BB3E-23F07994F3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640233" y="1854200"/>
            <a:ext cx="1219200" cy="121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3082D1EE-7C3B-4B89-8908-FDBCEB118535}"/>
              </a:ext>
            </a:extLst>
          </p:cNvPr>
          <p:cNvGrpSpPr/>
          <p:nvPr userDrawn="1"/>
        </p:nvGrpSpPr>
        <p:grpSpPr>
          <a:xfrm>
            <a:off x="4826914" y="352960"/>
            <a:ext cx="2399018" cy="1891371"/>
            <a:chOff x="3620184" y="264720"/>
            <a:chExt cx="1799263" cy="1418528"/>
          </a:xfrm>
        </p:grpSpPr>
        <p:sp>
          <p:nvSpPr>
            <p:cNvPr id="58" name="Google Shape;196;p25">
              <a:extLst>
                <a:ext uri="{FF2B5EF4-FFF2-40B4-BE49-F238E27FC236}">
                  <a16:creationId xmlns="" xmlns:a16="http://schemas.microsoft.com/office/drawing/2014/main" id="{051C4DD8-FAB6-43EF-B171-A35CA4DCBDB6}"/>
                </a:ext>
              </a:extLst>
            </p:cNvPr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196;p25">
              <a:extLst>
                <a:ext uri="{FF2B5EF4-FFF2-40B4-BE49-F238E27FC236}">
                  <a16:creationId xmlns="" xmlns:a16="http://schemas.microsoft.com/office/drawing/2014/main" id="{78357FE2-5E1E-4368-B6BB-9B62B0250F27}"/>
                </a:ext>
              </a:extLst>
            </p:cNvPr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B7C03810-E22C-42E3-AE78-4D5CC491EB04}"/>
                </a:ext>
              </a:extLst>
            </p:cNvPr>
            <p:cNvSpPr txBox="1"/>
            <p:nvPr userDrawn="1"/>
          </p:nvSpPr>
          <p:spPr>
            <a:xfrm>
              <a:off x="3693975" y="710267"/>
              <a:ext cx="1725472" cy="50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3733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3733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C179520A-B552-4DE5-AD7D-E27CC05E4EFF}"/>
              </a:ext>
            </a:extLst>
          </p:cNvPr>
          <p:cNvSpPr txBox="1"/>
          <p:nvPr userDrawn="1"/>
        </p:nvSpPr>
        <p:spPr>
          <a:xfrm>
            <a:off x="7445011" y="735307"/>
            <a:ext cx="43598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6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6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AB56-5401-4F4E-BBD4-AEC630228EC0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3E3-CD36-4F3C-AA0C-C5B9507EE7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89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AB56-5401-4F4E-BBD4-AEC630228EC0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3E3-CD36-4F3C-AA0C-C5B9507EE7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929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AB56-5401-4F4E-BBD4-AEC630228EC0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3E3-CD36-4F3C-AA0C-C5B9507EE7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005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AB56-5401-4F4E-BBD4-AEC630228EC0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3E3-CD36-4F3C-AA0C-C5B9507EE7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526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AB56-5401-4F4E-BBD4-AEC630228EC0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3E3-CD36-4F3C-AA0C-C5B9507EE7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1920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AB56-5401-4F4E-BBD4-AEC630228EC0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3E3-CD36-4F3C-AA0C-C5B9507EE7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903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AB56-5401-4F4E-BBD4-AEC630228EC0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3E3-CD36-4F3C-AA0C-C5B9507EE7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925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EAB56-5401-4F4E-BBD4-AEC630228EC0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A03E3-CD36-4F3C-AA0C-C5B9507EE7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095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EAB56-5401-4F4E-BBD4-AEC630228EC0}" type="datetimeFigureOut">
              <a:rPr lang="vi-VN" smtClean="0"/>
              <a:t>19/03/2023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A03E3-CD36-4F3C-AA0C-C5B9507EE7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850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>
            <a:spLocks noGrp="1"/>
          </p:cNvSpPr>
          <p:nvPr>
            <p:ph type="ctrTitle" idx="4294967295"/>
          </p:nvPr>
        </p:nvSpPr>
        <p:spPr>
          <a:xfrm>
            <a:off x="358800" y="2821933"/>
            <a:ext cx="5085069" cy="190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4000"/>
            </a:pPr>
            <a:r>
              <a:rPr lang="en-US" sz="4800" dirty="0" err="1"/>
              <a:t>Bài</a:t>
            </a:r>
            <a:r>
              <a:rPr lang="en-US" sz="4800" dirty="0"/>
              <a:t> 27: Chia </a:t>
            </a:r>
            <a:r>
              <a:rPr lang="en-US" sz="4800" dirty="0" err="1"/>
              <a:t>sẻ</a:t>
            </a:r>
            <a:r>
              <a:rPr lang="en-US" sz="4800" dirty="0"/>
              <a:t> </a:t>
            </a:r>
            <a:r>
              <a:rPr lang="en-US" sz="4800" dirty="0" err="1"/>
              <a:t>khó</a:t>
            </a:r>
            <a:r>
              <a:rPr lang="en-US" sz="4800" dirty="0"/>
              <a:t> </a:t>
            </a:r>
            <a:r>
              <a:rPr lang="en-US" sz="4800" dirty="0" err="1"/>
              <a:t>khăn</a:t>
            </a:r>
            <a:r>
              <a:rPr lang="en-US" sz="4800" dirty="0"/>
              <a:t> </a:t>
            </a:r>
            <a:r>
              <a:rPr lang="en-US" sz="4800" dirty="0" err="1"/>
              <a:t>với</a:t>
            </a:r>
            <a:r>
              <a:rPr lang="en-US" sz="4800" dirty="0"/>
              <a:t> </a:t>
            </a:r>
            <a:r>
              <a:rPr lang="en-US" sz="4800" dirty="0" err="1"/>
              <a:t>người</a:t>
            </a:r>
            <a:r>
              <a:rPr lang="en-US" sz="4800" dirty="0"/>
              <a:t> </a:t>
            </a:r>
            <a:r>
              <a:rPr lang="en-US" sz="4800" dirty="0" err="1"/>
              <a:t>khuyết</a:t>
            </a:r>
            <a:r>
              <a:rPr lang="en-US" sz="4800" dirty="0"/>
              <a:t> </a:t>
            </a:r>
            <a:r>
              <a:rPr lang="en-US" sz="4800" dirty="0" err="1"/>
              <a:t>tật</a:t>
            </a:r>
            <a:endParaRPr sz="4800" dirty="0"/>
          </a:p>
        </p:txBody>
      </p:sp>
      <p:sp>
        <p:nvSpPr>
          <p:cNvPr id="64" name="Google Shape;64;p1"/>
          <p:cNvSpPr txBox="1">
            <a:spLocks noGrp="1"/>
          </p:cNvSpPr>
          <p:nvPr>
            <p:ph type="subTitle" idx="4294967295"/>
          </p:nvPr>
        </p:nvSpPr>
        <p:spPr>
          <a:xfrm>
            <a:off x="163118" y="5411677"/>
            <a:ext cx="9678112" cy="75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 KẾT TUẦN . TRIỂN LÃM TRANH, ẢNH VUI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2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594360"/>
            <a:ext cx="1168058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latin typeface="+mj-lt"/>
              </a:rPr>
              <a:t>YÊU CẦU CẦN ĐẠT:</a:t>
            </a:r>
            <a:endParaRPr lang="vi-VN" sz="4000" dirty="0">
              <a:latin typeface="+mj-lt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có các hành động chia sẻ, giúp đỡ người khuyết tật trong cộng đồng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Học sinh chia sẻ những quan sát của mình về người khuyết tật và thực hiện hoạt động “Tôi đọc bạn nghe”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nhớ lại những việc mình đã thực hiện được trong tuần và ghi nhớ những việc cần thực hiện trong tuần tiếp theo.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Phát triển cho HS năng lực giao tiếp và hợp tác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Giúp HS phát triển phẩm chất: nhân ái, chăm chỉ, trách nhiệm, yêu thương, đoàn kết.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Giáo dục các em tính tích cực, tự giác trong học tập, yêu thích tiết học hoạt động trải nghiệm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81729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9"/>
          <p:cNvPicPr preferRelativeResize="0"/>
          <p:nvPr/>
        </p:nvPicPr>
        <p:blipFill rotWithShape="1">
          <a:blip r:embed="rId3">
            <a:alphaModFix/>
          </a:blip>
          <a:srcRect t="31866"/>
          <a:stretch/>
        </p:blipFill>
        <p:spPr>
          <a:xfrm>
            <a:off x="651934" y="491775"/>
            <a:ext cx="6850433" cy="96098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9"/>
          <p:cNvSpPr/>
          <p:nvPr/>
        </p:nvSpPr>
        <p:spPr>
          <a:xfrm>
            <a:off x="2043179" y="366135"/>
            <a:ext cx="4704707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A651"/>
                </a:solidFill>
                <a:latin typeface="Arial"/>
                <a:ea typeface="Arial"/>
                <a:cs typeface="Arial"/>
                <a:sym typeface="Arial"/>
              </a:rPr>
              <a:t>Hoạt động sau giờ học</a:t>
            </a:r>
            <a:endParaRPr sz="3200" b="1">
              <a:solidFill>
                <a:srgbClr val="00A6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9"/>
          <p:cNvSpPr txBox="1"/>
          <p:nvPr/>
        </p:nvSpPr>
        <p:spPr>
          <a:xfrm>
            <a:off x="836718" y="1566370"/>
            <a:ext cx="10682620" cy="11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/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Tìm hiểu những người khuyết tật ở địa phương mà em biết.</a:t>
            </a:r>
            <a:endParaRPr sz="2400"/>
          </a:p>
        </p:txBody>
      </p:sp>
      <p:sp>
        <p:nvSpPr>
          <p:cNvPr id="146" name="Google Shape;146;p9"/>
          <p:cNvSpPr/>
          <p:nvPr/>
        </p:nvSpPr>
        <p:spPr>
          <a:xfrm>
            <a:off x="836718" y="460961"/>
            <a:ext cx="1021677" cy="1021475"/>
          </a:xfrm>
          <a:prstGeom prst="ellipse">
            <a:avLst/>
          </a:prstGeom>
          <a:solidFill>
            <a:srgbClr val="00A651"/>
          </a:solidFill>
          <a:ln w="25400" cap="flat" cmpd="sng">
            <a:solidFill>
              <a:srgbClr val="1A8C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922999" y="605385"/>
            <a:ext cx="870987" cy="683547"/>
          </a:xfrm>
          <a:custGeom>
            <a:avLst/>
            <a:gdLst/>
            <a:ahLst/>
            <a:cxnLst/>
            <a:rect l="l" t="t" r="r" b="b"/>
            <a:pathLst>
              <a:path w="2714625" h="2130425" extrusionOk="0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9" descr="Pháp luật bảo vệ quyền lao động bình đẳng cho người khuyết tật - Đồng Hành  Việt Online -&amp;g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5838" y="2437692"/>
            <a:ext cx="5238044" cy="3928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6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0"/>
          <p:cNvPicPr preferRelativeResize="0"/>
          <p:nvPr/>
        </p:nvPicPr>
        <p:blipFill rotWithShape="1">
          <a:blip r:embed="rId3">
            <a:alphaModFix/>
          </a:blip>
          <a:srcRect t="31866"/>
          <a:stretch/>
        </p:blipFill>
        <p:spPr>
          <a:xfrm>
            <a:off x="651934" y="491775"/>
            <a:ext cx="6850433" cy="96098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0"/>
          <p:cNvSpPr/>
          <p:nvPr/>
        </p:nvSpPr>
        <p:spPr>
          <a:xfrm>
            <a:off x="2043179" y="366135"/>
            <a:ext cx="4704707" cy="86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A651"/>
                </a:solidFill>
                <a:latin typeface="Arial"/>
                <a:ea typeface="Arial"/>
                <a:cs typeface="Arial"/>
                <a:sym typeface="Arial"/>
              </a:rPr>
              <a:t>Hoạt động sau giờ học</a:t>
            </a:r>
            <a:endParaRPr sz="3200" b="1">
              <a:solidFill>
                <a:srgbClr val="00A6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0"/>
          <p:cNvSpPr txBox="1"/>
          <p:nvPr/>
        </p:nvSpPr>
        <p:spPr>
          <a:xfrm>
            <a:off x="836718" y="1474930"/>
            <a:ext cx="10682620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/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Thực hiện việc giúp đỡ người khuyết tật ở địa phương.</a:t>
            </a:r>
            <a:endParaRPr sz="2400"/>
          </a:p>
        </p:txBody>
      </p:sp>
      <p:sp>
        <p:nvSpPr>
          <p:cNvPr id="157" name="Google Shape;157;p10"/>
          <p:cNvSpPr/>
          <p:nvPr/>
        </p:nvSpPr>
        <p:spPr>
          <a:xfrm>
            <a:off x="836718" y="460961"/>
            <a:ext cx="1021677" cy="1021475"/>
          </a:xfrm>
          <a:prstGeom prst="ellipse">
            <a:avLst/>
          </a:prstGeom>
          <a:solidFill>
            <a:srgbClr val="00A651"/>
          </a:solidFill>
          <a:ln w="25400" cap="flat" cmpd="sng">
            <a:solidFill>
              <a:srgbClr val="1A8C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>
            <a:off x="922999" y="605385"/>
            <a:ext cx="870987" cy="683547"/>
          </a:xfrm>
          <a:custGeom>
            <a:avLst/>
            <a:gdLst/>
            <a:ahLst/>
            <a:cxnLst/>
            <a:rect l="l" t="t" r="r" b="b"/>
            <a:pathLst>
              <a:path w="2714625" h="2130425" extrusionOk="0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10" descr="Shopee Việt Nam | Mua và Bán Trên Ứng Dụng Di Động Hoặc Websi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8492" y="2173114"/>
            <a:ext cx="4223925" cy="42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0" descr="VGP News :. | Có 3 phương thức giáo dục người khuyết tật | BÁO ĐIỆN TỬ  CHÍNH PHỦ NƯỚC CHXHCN VIỆT NA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15377" y="2299643"/>
            <a:ext cx="5294489" cy="3970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46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63" y="780964"/>
            <a:ext cx="11198579" cy="5086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6782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187</Words>
  <Application>Microsoft Office PowerPoint</Application>
  <PresentationFormat>Widescreen</PresentationFormat>
  <Paragraphs>13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UTM Cookies</vt:lpstr>
      <vt:lpstr>Office Theme</vt:lpstr>
      <vt:lpstr>Bài 27: Chia sẻ khó khăn với người khuyết tật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27: Chia sẻ khó khăn với người khuyết tật</dc:title>
  <dc:creator>Windows 7</dc:creator>
  <cp:lastModifiedBy>Windows 7</cp:lastModifiedBy>
  <cp:revision>3</cp:revision>
  <dcterms:created xsi:type="dcterms:W3CDTF">2023-03-19T02:56:07Z</dcterms:created>
  <dcterms:modified xsi:type="dcterms:W3CDTF">2023-03-19T03:03:53Z</dcterms:modified>
</cp:coreProperties>
</file>