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23"/>
  </p:notesMasterIdLst>
  <p:sldIdLst>
    <p:sldId id="295" r:id="rId5"/>
    <p:sldId id="300" r:id="rId6"/>
    <p:sldId id="257" r:id="rId7"/>
    <p:sldId id="2639" r:id="rId8"/>
    <p:sldId id="2638" r:id="rId9"/>
    <p:sldId id="287" r:id="rId10"/>
    <p:sldId id="279" r:id="rId11"/>
    <p:sldId id="286" r:id="rId12"/>
    <p:sldId id="2636" r:id="rId13"/>
    <p:sldId id="273" r:id="rId14"/>
    <p:sldId id="270" r:id="rId15"/>
    <p:sldId id="274" r:id="rId16"/>
    <p:sldId id="2632" r:id="rId17"/>
    <p:sldId id="2631" r:id="rId18"/>
    <p:sldId id="285" r:id="rId19"/>
    <p:sldId id="2637" r:id="rId20"/>
    <p:sldId id="2641" r:id="rId21"/>
    <p:sldId id="26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0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3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0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786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8319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26173875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40.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51.svg"/><Relationship Id="rId5" Type="http://schemas.openxmlformats.org/officeDocument/2006/relationships/image" Target="../media/image37.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49.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37.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40.png"/><Relationship Id="rId10" Type="http://schemas.openxmlformats.org/officeDocument/2006/relationships/image" Target="../media/image62.jpeg"/><Relationship Id="rId4" Type="http://schemas.openxmlformats.org/officeDocument/2006/relationships/image" Target="../media/image38.png"/><Relationship Id="rId9" Type="http://schemas.openxmlformats.org/officeDocument/2006/relationships/image" Target="../media/image61.svg"/><Relationship Id="rId14" Type="http://schemas.openxmlformats.org/officeDocument/2006/relationships/image" Target="../media/image66.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7.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2.jpeg"/><Relationship Id="rId5" Type="http://schemas.openxmlformats.org/officeDocument/2006/relationships/image" Target="../media/image40.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9.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Việt Lớp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rPr>
              <a:t>Cùng nhau quan sát tranh, tìm từ chỉ sự vật, đặc điểm có</a:t>
            </a:r>
            <a:r>
              <a:rPr lang="nl-NL" sz="2400" b="1">
                <a:solidFill>
                  <a:schemeClr val="tx1">
                    <a:lumMod val="50000"/>
                  </a:schemeClr>
                </a:solidFill>
              </a:rPr>
              <a:t> </a:t>
            </a:r>
            <a:r>
              <a:rPr lang="nl-NL" sz="2400">
                <a:solidFill>
                  <a:schemeClr val="tx1">
                    <a:lumMod val="50000"/>
                  </a:schemeClr>
                </a:solidFill>
              </a:rPr>
              <a:t>tiếng bắt đầu bằng </a:t>
            </a:r>
            <a:r>
              <a:rPr lang="nl-NL" sz="2400" i="1">
                <a:solidFill>
                  <a:schemeClr val="tx1">
                    <a:lumMod val="50000"/>
                  </a:schemeClr>
                </a:solidFill>
              </a:rPr>
              <a:t>s</a:t>
            </a:r>
            <a:r>
              <a:rPr lang="nl-NL" sz="2400">
                <a:solidFill>
                  <a:schemeClr val="tx1">
                    <a:lumMod val="50000"/>
                  </a:schemeClr>
                </a:solidFill>
              </a:rPr>
              <a:t> hay </a:t>
            </a:r>
            <a:r>
              <a:rPr lang="nl-NL" sz="2400" i="1">
                <a:solidFill>
                  <a:schemeClr val="tx1">
                    <a:lumMod val="50000"/>
                  </a:schemeClr>
                </a:solidFill>
              </a:rPr>
              <a:t>x ( ẩn trong tranh)</a:t>
            </a:r>
            <a:r>
              <a:rPr lang="en-US" sz="3600" dirty="0">
                <a:solidFill>
                  <a:schemeClr val="tx1">
                    <a:lumMod val="50000"/>
                  </a:schemeClr>
                </a:solidFill>
                <a:latin typeface="Patrick Hand" panose="00000500000000000000" pitchFamily="2" charset="0"/>
              </a:rPr>
              <a:t>.</a:t>
            </a:r>
            <a:endParaRPr lang="en-US" sz="2400">
              <a:solidFill>
                <a:schemeClr val="tx1">
                  <a:lumMod val="50000"/>
                </a:schemeClr>
              </a:solidFill>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oiny" panose="02000903060500060000" pitchFamily="2" charset="0"/>
                <a:ea typeface="Times New Roman" panose="02020603050405020304" pitchFamily="18" charset="0"/>
                <a:cs typeface="+mn-cs"/>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iny" panose="02000903060500060000" pitchFamily="2" charset="0"/>
              <a:ea typeface="+mn-ea"/>
              <a:cs typeface="+mn-cs"/>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rPr>
              <a:t>3</a:t>
            </a:r>
            <a:r>
              <a:rPr lang="en-US" altLang="zh-CN" sz="4000" b="1">
                <a:ln w="47625" cmpd="thinThick">
                  <a:solidFill>
                    <a:srgbClr val="C00000"/>
                  </a:solidFill>
                </a:ln>
                <a:solidFill>
                  <a:srgbClr val="FFC000"/>
                </a:solidFill>
                <a:latin typeface="Coiny" panose="02000903060500060000" pitchFamily="2" charset="0"/>
                <a:ea typeface="微软雅黑" panose="020B0503020204020204" charset="-122"/>
              </a:rPr>
              <a:t>. </a:t>
            </a:r>
            <a:r>
              <a:rPr lang="nl-NL" sz="4000" b="1">
                <a:ln w="47625" cmpd="thinThick">
                  <a:solidFill>
                    <a:srgbClr val="C00000"/>
                  </a:solidFill>
                </a:ln>
                <a:solidFill>
                  <a:srgbClr val="FFC000"/>
                </a:solidFill>
                <a:latin typeface="Coiny" panose="02000903060500060000" pitchFamily="2" charset="0"/>
                <a:ea typeface="微软雅黑" panose="020B0503020204020204" charset="-122"/>
              </a:rPr>
              <a:t>Đặt 2 câu với từ ngữ vừa tìm được ở bài tập 2</a:t>
            </a:r>
            <a:endPar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a16="http://schemas.microsoft.com/office/drawing/2014/main"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a16="http://schemas.microsoft.com/office/drawing/2014/main"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a16="http://schemas.microsoft.com/office/drawing/2014/main"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a16="http://schemas.microsoft.com/office/drawing/2014/main"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ngoắc</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tay</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grpSp>
        <p:nvGrpSpPr>
          <p:cNvPr id="40" name="Group 39">
            <a:extLst>
              <a:ext uri="{FF2B5EF4-FFF2-40B4-BE49-F238E27FC236}">
                <a16:creationId xmlns:a16="http://schemas.microsoft.com/office/drawing/2014/main" id="{A4837025-1BB2-46F7-BD8A-017F5D270AE8}"/>
              </a:ext>
            </a:extLst>
          </p:cNvPr>
          <p:cNvGrpSpPr/>
          <p:nvPr/>
        </p:nvGrpSpPr>
        <p:grpSpPr>
          <a:xfrm>
            <a:off x="4187793" y="4237902"/>
            <a:ext cx="2873303" cy="1508408"/>
            <a:chOff x="1620395" y="3087733"/>
            <a:chExt cx="2873303" cy="1508408"/>
          </a:xfrm>
        </p:grpSpPr>
        <p:pic>
          <p:nvPicPr>
            <p:cNvPr id="41" name="Picture 11">
              <a:extLst>
                <a:ext uri="{FF2B5EF4-FFF2-40B4-BE49-F238E27FC236}">
                  <a16:creationId xmlns:a16="http://schemas.microsoft.com/office/drawing/2014/main"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a16="http://schemas.microsoft.com/office/drawing/2014/main" id="{345B7105-E349-4DF1-BA3E-BE3FF2870B3F}"/>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lắng</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nghe</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sp>
        <p:nvSpPr>
          <p:cNvPr id="43" name="矩形 5">
            <a:extLst>
              <a:ext uri="{FF2B5EF4-FFF2-40B4-BE49-F238E27FC236}">
                <a16:creationId xmlns:a16="http://schemas.microsoft.com/office/drawing/2014/main" id="{6A7E612A-C17B-4E04-8295-85D50043D6C2}"/>
              </a:ext>
            </a:extLst>
          </p:cNvPr>
          <p:cNvSpPr/>
          <p:nvPr/>
        </p:nvSpPr>
        <p:spPr>
          <a:xfrm>
            <a:off x="1758368" y="156024"/>
            <a:ext cx="7757771" cy="1384995"/>
          </a:xfrm>
          <a:prstGeom prst="rect">
            <a:avLst/>
          </a:prstGeom>
          <a:noFill/>
        </p:spPr>
        <p:txBody>
          <a:bodyPr wrap="square" rtlCol="0">
            <a:spAutoFit/>
          </a:bodyPr>
          <a:lstStyle/>
          <a:p>
            <a:pPr lvl="0" algn="ctr" defTabSz="457200">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b="1" dirty="0">
              <a:ln w="47625" cmpd="thinThick">
                <a:solidFill>
                  <a:srgbClr val="C00000"/>
                </a:solidFill>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4" name="Group 43">
            <a:extLst>
              <a:ext uri="{FF2B5EF4-FFF2-40B4-BE49-F238E27FC236}">
                <a16:creationId xmlns:a16="http://schemas.microsoft.com/office/drawing/2014/main"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a16="http://schemas.microsoft.com/office/drawing/2014/main"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a16="http://schemas.microsoft.com/office/drawing/2014/main"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suy</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nghĩ</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grpSp>
        <p:nvGrpSpPr>
          <p:cNvPr id="47" name="Group 46">
            <a:extLst>
              <a:ext uri="{FF2B5EF4-FFF2-40B4-BE49-F238E27FC236}">
                <a16:creationId xmlns:a16="http://schemas.microsoft.com/office/drawing/2014/main"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a16="http://schemas.microsoft.com/office/drawing/2014/main"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a16="http://schemas.microsoft.com/office/drawing/2014/main"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Baloo" panose="03080902040302020200" pitchFamily="66" charset="0"/>
                  <a:ea typeface="Times New Roman" panose="02020603050405020304" pitchFamily="18" charset="0"/>
                  <a:cs typeface="Baloo" panose="03080902040302020200" pitchFamily="66" charset="0"/>
                </a:rPr>
                <a:t>n</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gẩng</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đầu</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UTM Avo" panose="02040603050506020204" pitchFamily="18" charset="0"/>
              </a:rPr>
              <a:t>Vận dụng</a:t>
            </a:r>
            <a:endParaRPr lang="en-US" sz="8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6041498" y="2659559"/>
            <a:ext cx="172515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Calibri Light"/>
                <a:ea typeface="微软雅黑" panose="020B0503020204020204" charset="-122"/>
                <a:cs typeface="+mn-cs"/>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Arial-Rounded" panose="020B0500000000000000" pitchFamily="34" charset="0"/>
                <a:ea typeface="Arial-Rounded" panose="020B0500000000000000" pitchFamily="34" charset="0"/>
                <a:cs typeface="Arial-Rounded" panose="020B0500000000000000" pitchFamily="34"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754326"/>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err="1">
                <a:solidFill>
                  <a:srgbClr val="FFFF00"/>
                </a:solidFill>
                <a:latin typeface="UTM Avo" panose="02040603050506020204" pitchFamily="18" charset="0"/>
              </a:rPr>
              <a:t>tốt</a:t>
            </a:r>
            <a:r>
              <a:rPr lang="en-US" sz="3600" b="1">
                <a:solidFill>
                  <a:srgbClr val="FFFF00"/>
                </a:solidFill>
                <a:latin typeface="UTM Avo" panose="02040603050506020204" pitchFamily="18" charset="0"/>
              </a:rPr>
              <a:t> hơn ở các </a:t>
            </a:r>
            <a:r>
              <a:rPr lang="en-US" sz="3600" b="1" err="1">
                <a:solidFill>
                  <a:srgbClr val="FFFF00"/>
                </a:solidFill>
                <a:latin typeface="UTM Avo" panose="02040603050506020204" pitchFamily="18" charset="0"/>
              </a:rPr>
              <a:t>bài</a:t>
            </a:r>
            <a:r>
              <a:rPr lang="en-US" sz="3600" b="1">
                <a:solidFill>
                  <a:srgbClr val="FFFF00"/>
                </a:solidFill>
                <a:latin typeface="UTM Avo" panose="02040603050506020204" pitchFamily="18" charset="0"/>
              </a:rPr>
              <a:t> học tiếp theo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id="{03D25AB7-DC27-F23B-985F-763E95A2F14F}"/>
              </a:ext>
            </a:extLst>
          </p:cNvPr>
          <p:cNvSpPr txBox="1">
            <a:spLocks noChangeArrowheads="1"/>
          </p:cNvSpPr>
          <p:nvPr/>
        </p:nvSpPr>
        <p:spPr bwMode="auto">
          <a:xfrm>
            <a:off x="2547212" y="-32279"/>
            <a:ext cx="8053808" cy="126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553709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rPr>
              <a:t>Khởi</a:t>
            </a:r>
            <a:r>
              <a:rPr lang="en-US" sz="800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Coiny" panose="02000903060500060000" pitchFamily="2" charset="0"/>
              </a:rPr>
              <a:t> động</a:t>
            </a:r>
            <a:endParaRPr kumimoji="0" lang="en-US" sz="8000" b="0"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4854263" y="2963274"/>
            <a:ext cx="6383479"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Coiny" panose="02000903060500060000" pitchFamily="2" charset="0"/>
              </a:rPr>
              <a:t>Bài học của gấu</a:t>
            </a:r>
            <a:endParaRPr kumimoji="0" lang="en-US" sz="6000" b="0"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897063" y="845398"/>
            <a:ext cx="6377940" cy="1107996"/>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986516" y="1905389"/>
            <a:ext cx="8272876" cy="2677656"/>
          </a:xfrm>
          <a:prstGeom prst="rect">
            <a:avLst/>
          </a:prstGeom>
          <a:noFill/>
        </p:spPr>
        <p:txBody>
          <a:bodyPr wrap="square">
            <a:spAutoFit/>
          </a:bodyPr>
          <a:lstStyle/>
          <a:p>
            <a:pPr algn="just"/>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cũng và bị ngã nhào. Thấy vịt bơi dưới hồ, gấu nhảy ùm xuống định bởi nhung suýt chìm nghỉm. Thế là từ đó, gấu chỉ muốn là gấu thôi.</a:t>
            </a:r>
            <a:endPar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794C6B3-688F-4E87-971E-C24F1A3DC341}"/>
              </a:ext>
            </a:extLst>
          </p:cNvPr>
          <p:cNvSpPr txBox="1"/>
          <p:nvPr/>
        </p:nvSpPr>
        <p:spPr>
          <a:xfrm>
            <a:off x="6829710" y="4732625"/>
            <a:ext cx="2841763" cy="523220"/>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a:t>
            </a:r>
            <a:r>
              <a:rPr lang="en-US" sz="2800" i="1">
                <a:latin typeface="Arial-Rounded" panose="020B0500000000000000" pitchFamily="34" charset="0"/>
                <a:ea typeface="Arial-Rounded" panose="020B0500000000000000" pitchFamily="34" charset="0"/>
                <a:cs typeface="Arial-Rounded" panose="020B0500000000000000" pitchFamily="34" charset="0"/>
              </a:rPr>
              <a:t>Theo </a:t>
            </a:r>
            <a:r>
              <a:rPr lang="en-US" sz="2800">
                <a:latin typeface="Arial-Rounded" panose="020B0500000000000000" pitchFamily="34" charset="0"/>
                <a:ea typeface="Arial-Rounded" panose="020B0500000000000000" pitchFamily="34" charset="0"/>
                <a:cs typeface="Arial-Rounded" panose="020B0500000000000000" pitchFamily="34" charset="0"/>
              </a:rPr>
              <a:t>Bùi Việt Hà)</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2508823" y="5608339"/>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 người có một nét riêng, không ai giống ai.</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96935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Coiny" panose="02000903060500060000" pitchFamily="2" charset="0"/>
                <a:ea typeface="+mn-ea"/>
                <a:cs typeface="+mn-cs"/>
              </a:rPr>
              <a:t>LUYỆN</a:t>
            </a:r>
            <a:r>
              <a:rPr kumimoji="0" lang="en-US" sz="2800" b="0" i="0" u="none" strike="noStrike" kern="1200" cap="none" spc="0" normalizeH="0" baseline="0" noProof="0">
                <a:ln>
                  <a:noFill/>
                </a:ln>
                <a:solidFill>
                  <a:prstClr val="white"/>
                </a:solidFill>
                <a:effectLst/>
                <a:uLnTx/>
                <a:uFillTx/>
                <a:latin typeface="Coiny" panose="02000903060500060000" pitchFamily="2" charset="0"/>
                <a:ea typeface="+mn-ea"/>
                <a:cs typeface="+mn-cs"/>
              </a:rPr>
              <a:t> VIẾTTỪ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KHÓ</a:t>
            </a:r>
            <a:endPar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609723" y="1892203"/>
            <a:ext cx="10502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điếng</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4" name="矩形 10">
            <a:extLst>
              <a:ext uri="{FF2B5EF4-FFF2-40B4-BE49-F238E27FC236}">
                <a16:creationId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5626350" y="1874966"/>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hươu</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6" name="矩形 10">
            <a:extLst>
              <a:ext uri="{FF2B5EF4-FFF2-40B4-BE49-F238E27FC236}">
                <a16:creationId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id="{CBBF908D-9E31-4548-EA7E-2F5BDE341B8A}"/>
              </a:ext>
            </a:extLst>
          </p:cNvPr>
          <p:cNvSpPr txBox="1"/>
          <p:nvPr/>
        </p:nvSpPr>
        <p:spPr>
          <a:xfrm>
            <a:off x="3541389" y="2966789"/>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suýt</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8" name="矩形 10">
            <a:extLst>
              <a:ext uri="{FF2B5EF4-FFF2-40B4-BE49-F238E27FC236}">
                <a16:creationId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5455376" y="3001108"/>
            <a:ext cx="25196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chìm nghỉm</a:t>
            </a:r>
            <a:endParaRPr lang="en-US" sz="2400" dirty="0">
              <a:solidFill>
                <a:srgbClr val="C0504D">
                  <a:lumMod val="50000"/>
                </a:srgbClr>
              </a:solidFill>
              <a:latin typeface="UTM Avo" panose="020406030505060202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54223" y="953269"/>
            <a:ext cx="2757486"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Bài hǌ của gấu</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31920" y="1543338"/>
            <a:ext cx="10728671"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í</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làm c</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ác</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uŎ đứng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ūg</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8876FBA-FCE6-4809-A31A-0B98664FE92E}"/>
              </a:ext>
            </a:extLst>
          </p:cNvPr>
          <p:cNvSpPr txBox="1"/>
          <p:nvPr/>
        </p:nvSpPr>
        <p:spPr>
          <a:xfrm>
            <a:off x="455147" y="2071852"/>
            <a:ext cx="1160086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đuċ</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xuūg đất, gấu làm Ό;o ηưng đau đΗĞng, δŉ Ό˛Ι</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hưΫ εạy ηaζ,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CD57BD5-A683-4B14-BDF9-D7C842BF7A3B}"/>
              </a:ext>
            </a:extLst>
          </p:cNvPr>
          <p:cNvSpPr txBox="1"/>
          <p:nvPr/>
        </p:nvSpPr>
        <p:spPr>
          <a:xfrm>
            <a:off x="455147" y="2600366"/>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 lạε bạε εạy cũng và λŻ wgã ηào .  Thấy νŻt bΠ dưƞ hồ, gấu ηảy ùm</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455147" y="3145064"/>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xuūg địζ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bờ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ưng ǧ</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ýt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ìm w</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ỉm. TǗı là Ǉừ đó, gấu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 juū là gấu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ċ.</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F29B3C51-9D85-E93C-C15E-D18731466372}"/>
              </a:ext>
            </a:extLst>
          </p:cNvPr>
          <p:cNvSpPr txBox="1"/>
          <p:nvPr/>
        </p:nvSpPr>
        <p:spPr>
          <a:xfrm>
            <a:off x="7411621" y="3649307"/>
            <a:ext cx="388473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Β΄</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Bùi V</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Ι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Hà</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521</Words>
  <Application>Microsoft Office PowerPoint</Application>
  <PresentationFormat>Widescreen</PresentationFormat>
  <Paragraphs>60</Paragraphs>
  <Slides>18</Slides>
  <Notes>16</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18</vt:i4>
      </vt:variant>
    </vt:vector>
  </HeadingPairs>
  <TitlesOfParts>
    <vt:vector size="37" baseType="lpstr">
      <vt:lpstr>等线</vt:lpstr>
      <vt:lpstr>等线 Light</vt:lpstr>
      <vt:lpstr>微软雅黑</vt:lpstr>
      <vt:lpstr>Arial</vt:lpstr>
      <vt:lpstr>Arial-Rounded</vt:lpstr>
      <vt:lpstr>Baloo</vt:lpstr>
      <vt:lpstr>Calibri</vt:lpstr>
      <vt:lpstr>Calibri Light</vt:lpstr>
      <vt:lpstr>Coiny</vt:lpstr>
      <vt:lpstr>HP001 4 hàng</vt:lpstr>
      <vt:lpstr>Patrick Hand</vt:lpstr>
      <vt:lpstr>Times New Roman</vt:lpstr>
      <vt:lpstr>UTM Avo</vt:lpstr>
      <vt:lpstr>UTM Showcard</vt:lpstr>
      <vt:lpstr>字魂70号-灵悦黑体</vt:lpstr>
      <vt:lpstr>1_Office Theme</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FNU LNU</cp:lastModifiedBy>
  <cp:revision>25</cp:revision>
  <dcterms:created xsi:type="dcterms:W3CDTF">2022-06-13T02:36:19Z</dcterms:created>
  <dcterms:modified xsi:type="dcterms:W3CDTF">2023-01-09T16:50:54Z</dcterms:modified>
</cp:coreProperties>
</file>