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30" r:id="rId3"/>
    <p:sldId id="260" r:id="rId4"/>
    <p:sldId id="319" r:id="rId5"/>
    <p:sldId id="318" r:id="rId6"/>
    <p:sldId id="303" r:id="rId7"/>
    <p:sldId id="326" r:id="rId8"/>
    <p:sldId id="323" r:id="rId9"/>
    <p:sldId id="325" r:id="rId10"/>
    <p:sldId id="321" r:id="rId11"/>
    <p:sldId id="312" r:id="rId12"/>
    <p:sldId id="271" r:id="rId13"/>
    <p:sldId id="329" r:id="rId14"/>
    <p:sldId id="32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99"/>
    <a:srgbClr val="FF572F"/>
    <a:srgbClr val="FF3300"/>
    <a:srgbClr val="FF7D5F"/>
    <a:srgbClr val="FF2323"/>
    <a:srgbClr val="00CC99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6" autoAdjust="0"/>
    <p:restoredTop sz="94660"/>
  </p:normalViewPr>
  <p:slideViewPr>
    <p:cSldViewPr>
      <p:cViewPr>
        <p:scale>
          <a:sx n="66" d="100"/>
          <a:sy n="66" d="100"/>
        </p:scale>
        <p:origin x="-12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67A4-A71B-430D-A3E8-3F4A81897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4C57-950D-461D-9772-337CEA0C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6622-8AA7-4470-AB70-3AAFB5A21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DF6B-0247-412D-B916-934660FC0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4C93-9351-4872-9AFD-2114C85F3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D359-3118-4211-AC66-AAF8B36E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9092-97EA-45EE-8ACD-EA0FD2ED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FBB5-2C6D-4857-8278-1ECD006C4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88C44-1DD0-4E95-9ABE-0C700E4D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B422-94BF-4633-9DD0-01F483D2D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C2EB-2E8C-4294-9760-057C6C3BB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6238-E1FC-4BBB-A88A-FA872695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62199-769A-4DCA-876F-EA082A373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F696-11D1-4F03-8614-4327BE67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9505D-3B87-4C43-9AA3-4AC916D18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3"/>
          <p:cNvSpPr>
            <a:spLocks noChangeArrowheads="1" noChangeShapeType="1" noTextEdit="1"/>
          </p:cNvSpPr>
          <p:nvPr/>
        </p:nvSpPr>
        <p:spPr bwMode="auto">
          <a:xfrm>
            <a:off x="3633788" y="666750"/>
            <a:ext cx="228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kern="10">
              <a:ln w="9525">
                <a:solidFill>
                  <a:srgbClr val="339966"/>
                </a:solidFill>
                <a:prstDash val="sysDot"/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pic>
        <p:nvPicPr>
          <p:cNvPr id="3075" name="Picture 15" descr="Flash Lang hoa de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5" descr="Flash Lang hoa de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 descr="Flash Lang hoa de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598805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5" descr="Flash Lang hoa de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805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8" descr="Day hoa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0"/>
            <a:ext cx="6858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8" descr="Day hoa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96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B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4389438"/>
            <a:ext cx="594122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B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49878" y="4389438"/>
            <a:ext cx="594122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WordArt 19"/>
          <p:cNvSpPr>
            <a:spLocks noChangeArrowheads="1" noChangeShapeType="1" noTextEdit="1"/>
          </p:cNvSpPr>
          <p:nvPr/>
        </p:nvSpPr>
        <p:spPr bwMode="auto">
          <a:xfrm>
            <a:off x="914400" y="2895600"/>
            <a:ext cx="73152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 môn Luyện từ và câu</a:t>
            </a:r>
          </a:p>
          <a:p>
            <a:pPr algn="ctr"/>
            <a:r>
              <a:rPr lang="en-US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5</a:t>
            </a:r>
          </a:p>
        </p:txBody>
      </p:sp>
      <p:sp>
        <p:nvSpPr>
          <p:cNvPr id="3084" name="WordArt 33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00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TRƯỜNG TIỂU HỌC LONG BIÊN</a:t>
            </a:r>
            <a:endParaRPr lang="en-US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</a:pPr>
            <a:endParaRPr lang="vi-V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0" y="2286000"/>
            <a:ext cx="4953000" cy="23082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>
                <a:solidFill>
                  <a:srgbClr val="FF2323"/>
                </a:solidFill>
              </a:rPr>
              <a:t>Bài</a:t>
            </a:r>
            <a:r>
              <a:rPr lang="en-US" sz="3200" b="1" u="sng" dirty="0">
                <a:solidFill>
                  <a:srgbClr val="FF2323"/>
                </a:solidFill>
              </a:rPr>
              <a:t> 5</a:t>
            </a:r>
            <a:r>
              <a:rPr lang="en-US" sz="3200" b="1" dirty="0"/>
              <a:t>: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/>
              <a:t>Đặt</a:t>
            </a:r>
            <a:r>
              <a:rPr lang="en-US" sz="3600" b="1" dirty="0"/>
              <a:t>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để</a:t>
            </a:r>
            <a:r>
              <a:rPr lang="en-US" sz="3600" b="1" dirty="0"/>
              <a:t> </a:t>
            </a:r>
            <a:r>
              <a:rPr lang="en-US" sz="3600" b="1" dirty="0" err="1"/>
              <a:t>phân</a:t>
            </a:r>
            <a:r>
              <a:rPr lang="en-US" sz="3600" b="1" dirty="0"/>
              <a:t> </a:t>
            </a:r>
            <a:r>
              <a:rPr lang="en-US" sz="3600" b="1" dirty="0" err="1"/>
              <a:t>biệt</a:t>
            </a:r>
            <a:r>
              <a:rPr lang="en-US" sz="3600" b="1" dirty="0"/>
              <a:t> </a:t>
            </a:r>
            <a:r>
              <a:rPr lang="en-US" sz="3600" b="1" dirty="0" err="1"/>
              <a:t>các</a:t>
            </a:r>
            <a:r>
              <a:rPr lang="en-US" sz="3600" b="1" dirty="0"/>
              <a:t> </a:t>
            </a:r>
            <a:r>
              <a:rPr lang="en-US" sz="3600" b="1" dirty="0" err="1"/>
              <a:t>từ</a:t>
            </a:r>
            <a:r>
              <a:rPr lang="en-US" sz="3600" b="1" dirty="0"/>
              <a:t>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cặp</a:t>
            </a:r>
            <a:r>
              <a:rPr lang="en-US" sz="3600" b="1" dirty="0"/>
              <a:t> </a:t>
            </a:r>
            <a:r>
              <a:rPr lang="en-US" sz="3600" b="1" dirty="0" err="1"/>
              <a:t>từ</a:t>
            </a:r>
            <a:r>
              <a:rPr lang="en-US" sz="3600" b="1" dirty="0"/>
              <a:t> </a:t>
            </a:r>
            <a:r>
              <a:rPr lang="en-US" sz="3600" b="1" dirty="0" err="1"/>
              <a:t>trái</a:t>
            </a:r>
            <a:r>
              <a:rPr lang="en-US" sz="3600" b="1" dirty="0"/>
              <a:t> </a:t>
            </a:r>
            <a:r>
              <a:rPr lang="en-US" sz="3600" b="1" dirty="0" err="1"/>
              <a:t>nghĩa</a:t>
            </a:r>
            <a:r>
              <a:rPr lang="en-US" sz="3600" b="1" dirty="0"/>
              <a:t> </a:t>
            </a:r>
            <a:r>
              <a:rPr lang="en-US" sz="3600" b="1" dirty="0" err="1"/>
              <a:t>vừa</a:t>
            </a:r>
            <a:r>
              <a:rPr lang="en-US" sz="3600" b="1" dirty="0"/>
              <a:t> </a:t>
            </a:r>
            <a:r>
              <a:rPr lang="en-US" sz="3600" b="1" dirty="0" err="1"/>
              <a:t>tìm</a:t>
            </a:r>
            <a:r>
              <a:rPr lang="en-US" sz="3600" b="1" dirty="0"/>
              <a:t> </a:t>
            </a:r>
            <a:r>
              <a:rPr lang="en-US" sz="3600" b="1" dirty="0" err="1"/>
              <a:t>được</a:t>
            </a:r>
            <a:r>
              <a:rPr lang="en-US" sz="3600" b="1" dirty="0"/>
              <a:t> ở </a:t>
            </a:r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endParaRPr lang="en-US" sz="3200" b="1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3276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a. Tả hình dáng</a:t>
            </a:r>
          </a:p>
          <a:p>
            <a:pPr>
              <a:buFontTx/>
              <a:buChar char="•"/>
            </a:pPr>
            <a:r>
              <a:rPr lang="en-US" sz="2400" b="1"/>
              <a:t>cao- thấp</a:t>
            </a:r>
          </a:p>
          <a:p>
            <a:pPr>
              <a:buFontTx/>
              <a:buChar char="•"/>
            </a:pPr>
            <a:r>
              <a:rPr lang="en-US" sz="2400" b="1"/>
              <a:t>cao- lùn</a:t>
            </a:r>
          </a:p>
          <a:p>
            <a:pPr>
              <a:buFontTx/>
              <a:buChar char="•"/>
            </a:pPr>
            <a:r>
              <a:rPr lang="en-US" sz="2400" b="1"/>
              <a:t>to - bé</a:t>
            </a:r>
          </a:p>
          <a:p>
            <a:pPr>
              <a:buFontTx/>
              <a:buChar char="•"/>
            </a:pPr>
            <a:r>
              <a:rPr lang="en-US" sz="2400" b="1"/>
              <a:t>to-nhỏ</a:t>
            </a:r>
          </a:p>
          <a:p>
            <a:pPr>
              <a:buFontTx/>
              <a:buChar char="•"/>
            </a:pPr>
            <a:r>
              <a:rPr lang="en-US" sz="2400" b="1"/>
              <a:t>béo- gầy</a:t>
            </a:r>
          </a:p>
          <a:p>
            <a:pPr>
              <a:buFontTx/>
              <a:buChar char="•"/>
            </a:pPr>
            <a:r>
              <a:rPr lang="en-US" sz="2400" b="1"/>
              <a:t>mập-ốm </a:t>
            </a:r>
          </a:p>
          <a:p>
            <a:pPr>
              <a:buFontTx/>
              <a:buChar char="•"/>
            </a:pPr>
            <a:r>
              <a:rPr lang="en-US" sz="2400" b="1"/>
              <a:t>to kềnh- bé tẹo</a:t>
            </a:r>
          </a:p>
          <a:p>
            <a:pPr>
              <a:buFontTx/>
              <a:buChar char="•"/>
            </a:pPr>
            <a:r>
              <a:rPr lang="en-US" sz="2400" b="1"/>
              <a:t>béo múp-gầy tong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181600" y="228600"/>
            <a:ext cx="2819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b.Tả hoạt động</a:t>
            </a:r>
          </a:p>
          <a:p>
            <a:pPr>
              <a:buFontTx/>
              <a:buChar char="•"/>
            </a:pPr>
            <a:r>
              <a:rPr lang="en-US" sz="2400" b="1"/>
              <a:t>khóc - cười</a:t>
            </a:r>
          </a:p>
          <a:p>
            <a:pPr>
              <a:buFontTx/>
              <a:buChar char="•"/>
            </a:pPr>
            <a:r>
              <a:rPr lang="en-US" sz="2400" b="1"/>
              <a:t>đứng - ngồi</a:t>
            </a:r>
          </a:p>
          <a:p>
            <a:pPr>
              <a:buFontTx/>
              <a:buChar char="•"/>
            </a:pPr>
            <a:r>
              <a:rPr lang="en-US" sz="2400" b="1"/>
              <a:t>lên - xuống</a:t>
            </a:r>
          </a:p>
          <a:p>
            <a:pPr>
              <a:buFontTx/>
              <a:buChar char="•"/>
            </a:pPr>
            <a:r>
              <a:rPr lang="en-US" sz="2400" b="1"/>
              <a:t>vào - ra</a:t>
            </a:r>
          </a:p>
          <a:p>
            <a:pPr>
              <a:buFontTx/>
              <a:buChar char="•"/>
            </a:pPr>
            <a:r>
              <a:rPr lang="en-US" sz="2400" b="1"/>
              <a:t>đi lại - đứng im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85800" y="3581400"/>
            <a:ext cx="3733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2323"/>
                </a:solidFill>
              </a:rPr>
              <a:t>c. </a:t>
            </a:r>
            <a:r>
              <a:rPr lang="en-US" sz="2400" b="1" u="sng">
                <a:solidFill>
                  <a:srgbClr val="FF2323"/>
                </a:solidFill>
              </a:rPr>
              <a:t>Tả trạng thái</a:t>
            </a:r>
          </a:p>
          <a:p>
            <a:pPr>
              <a:buFontTx/>
              <a:buChar char="•"/>
            </a:pPr>
            <a:r>
              <a:rPr lang="en-US" sz="2400" b="1"/>
              <a:t>vui - buồn</a:t>
            </a:r>
          </a:p>
          <a:p>
            <a:pPr>
              <a:buFontTx/>
              <a:buChar char="•"/>
            </a:pPr>
            <a:r>
              <a:rPr lang="en-US" sz="2400" b="1"/>
              <a:t>Sướng - khổ</a:t>
            </a:r>
          </a:p>
          <a:p>
            <a:pPr>
              <a:buFontTx/>
              <a:buChar char="•"/>
            </a:pPr>
            <a:r>
              <a:rPr lang="en-US" sz="2400" b="1"/>
              <a:t>khoẻ - yếu</a:t>
            </a:r>
          </a:p>
          <a:p>
            <a:pPr>
              <a:buFontTx/>
              <a:buChar char="•"/>
            </a:pPr>
            <a:r>
              <a:rPr lang="en-US" sz="2400" b="1"/>
              <a:t>khoẻ mạnh - ốm đau</a:t>
            </a:r>
          </a:p>
          <a:p>
            <a:pPr>
              <a:buFontTx/>
              <a:buChar char="•"/>
            </a:pPr>
            <a:r>
              <a:rPr lang="en-US" sz="2400" b="1"/>
              <a:t>vui sướng - khổ cực</a:t>
            </a:r>
          </a:p>
          <a:p>
            <a:pPr>
              <a:buFontTx/>
              <a:buChar char="•"/>
            </a:pPr>
            <a:r>
              <a:rPr lang="en-US" sz="2400" b="1"/>
              <a:t>hạnh phúc - bất hạnh</a:t>
            </a:r>
          </a:p>
          <a:p>
            <a:pPr>
              <a:buFontTx/>
              <a:buChar char="•"/>
            </a:pPr>
            <a:r>
              <a:rPr lang="en-US" sz="2400" b="1"/>
              <a:t>sung sức - mệt mỏi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5105400" y="2438400"/>
            <a:ext cx="3733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2323"/>
                </a:solidFill>
              </a:rPr>
              <a:t>d. Tả phẩm chất</a:t>
            </a:r>
          </a:p>
          <a:p>
            <a:pPr>
              <a:buFontTx/>
              <a:buChar char="•"/>
            </a:pPr>
            <a:r>
              <a:rPr lang="en-US" sz="2400" b="1"/>
              <a:t>tốt - xấu</a:t>
            </a:r>
          </a:p>
          <a:p>
            <a:pPr>
              <a:buFontTx/>
              <a:buChar char="•"/>
            </a:pPr>
            <a:r>
              <a:rPr lang="en-US" sz="2400" b="1"/>
              <a:t>hiền - dữ</a:t>
            </a:r>
          </a:p>
          <a:p>
            <a:pPr>
              <a:buFontTx/>
              <a:buChar char="•"/>
            </a:pPr>
            <a:r>
              <a:rPr lang="en-US" sz="2400" b="1"/>
              <a:t>lành - ác</a:t>
            </a:r>
          </a:p>
          <a:p>
            <a:pPr>
              <a:buFontTx/>
              <a:buChar char="•"/>
            </a:pPr>
            <a:r>
              <a:rPr lang="en-US" sz="2400" b="1"/>
              <a:t>ngoan - hư</a:t>
            </a:r>
          </a:p>
          <a:p>
            <a:pPr>
              <a:buFontTx/>
              <a:buChar char="•"/>
            </a:pPr>
            <a:r>
              <a:rPr lang="en-US" sz="2400" b="1"/>
              <a:t>khiêm tốn - kiêu căng</a:t>
            </a:r>
          </a:p>
          <a:p>
            <a:pPr>
              <a:buFontTx/>
              <a:buChar char="•"/>
            </a:pPr>
            <a:r>
              <a:rPr lang="en-US" sz="2400" b="1"/>
              <a:t>hèn nhát- dũng cảm</a:t>
            </a:r>
          </a:p>
          <a:p>
            <a:pPr>
              <a:buFontTx/>
              <a:buChar char="•"/>
            </a:pPr>
            <a:r>
              <a:rPr lang="en-US" sz="2400" b="1"/>
              <a:t>thật thà- dối trá</a:t>
            </a:r>
          </a:p>
          <a:p>
            <a:pPr>
              <a:buFontTx/>
              <a:buChar char="•"/>
            </a:pPr>
            <a:r>
              <a:rPr lang="en-US" sz="2400" b="1"/>
              <a:t>trung thành- phản bội</a:t>
            </a:r>
          </a:p>
          <a:p>
            <a:pPr>
              <a:buFontTx/>
              <a:buChar char="•"/>
            </a:pPr>
            <a:r>
              <a:rPr lang="en-US" sz="2400" b="1"/>
              <a:t>cao thượng- hèn hạ</a:t>
            </a:r>
          </a:p>
          <a:p>
            <a:pPr>
              <a:buFontTx/>
              <a:buChar char="•"/>
            </a:pPr>
            <a:r>
              <a:rPr lang="en-US" sz="2400" b="1"/>
              <a:t>tế nhị- thô lỗ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  <p:bldP spid="131079" grpId="0"/>
      <p:bldP spid="131080" grpId="0"/>
      <p:bldP spid="131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762000" y="1828800"/>
            <a:ext cx="8001000" cy="116955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/>
              <a:t>-  </a:t>
            </a:r>
            <a:r>
              <a:rPr lang="en-US" sz="2800" dirty="0" err="1"/>
              <a:t>Chuẩn</a:t>
            </a:r>
            <a:r>
              <a:rPr lang="en-US" sz="2800" dirty="0"/>
              <a:t> </a:t>
            </a:r>
            <a:r>
              <a:rPr lang="en-US" sz="2800" dirty="0" err="1"/>
              <a:t>bị</a:t>
            </a:r>
            <a:r>
              <a:rPr lang="en-US" sz="2800" dirty="0"/>
              <a:t> </a:t>
            </a:r>
            <a:r>
              <a:rPr lang="en-US" sz="2800" dirty="0" err="1"/>
              <a:t>bài:Mở</a:t>
            </a:r>
            <a:r>
              <a:rPr lang="en-US" sz="2800" dirty="0"/>
              <a:t> </a:t>
            </a:r>
            <a:r>
              <a:rPr lang="en-US" sz="2800" dirty="0" err="1"/>
              <a:t>rộng</a:t>
            </a:r>
            <a:r>
              <a:rPr lang="en-US" sz="2800" dirty="0"/>
              <a:t> </a:t>
            </a:r>
            <a:r>
              <a:rPr lang="en-US" sz="2800" dirty="0" err="1"/>
              <a:t>vốn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Hoà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endParaRPr lang="en-US" sz="2800" dirty="0"/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800" dirty="0"/>
          </a:p>
        </p:txBody>
      </p:sp>
      <p:sp>
        <p:nvSpPr>
          <p:cNvPr id="11267" name="AutoShape 8" descr="Picture2"/>
          <p:cNvSpPr>
            <a:spLocks noChangeArrowheads="1"/>
          </p:cNvSpPr>
          <p:nvPr/>
        </p:nvSpPr>
        <p:spPr bwMode="auto">
          <a:xfrm>
            <a:off x="2971800" y="228600"/>
            <a:ext cx="3276600" cy="1066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 b="1" dirty="0" err="1"/>
              <a:t>Dặn</a:t>
            </a:r>
            <a:r>
              <a:rPr lang="en-US" sz="4800" b="1" dirty="0"/>
              <a:t> </a:t>
            </a:r>
            <a:r>
              <a:rPr lang="en-US" sz="4800" b="1" dirty="0" err="1"/>
              <a:t>dò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14350" y="762001"/>
            <a:ext cx="80581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1,2,3,4, 5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571500" y="914400"/>
            <a:ext cx="794385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kern="10" dirty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kern="10" dirty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kern="10" dirty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b="1" kern="10" dirty="0">
              <a:ln w="12700">
                <a:solidFill>
                  <a:srgbClr val="0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107763" dir="18900000" algn="ctr" rotWithShape="0">
                  <a:srgbClr val="C0C0C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600" b="1" kern="10" dirty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571500" y="2895600"/>
            <a:ext cx="794385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Chúc các em chăm ngoan, học giỏi</a:t>
            </a:r>
            <a:endParaRPr lang="en-US" sz="3600" kern="10">
              <a:ln w="12700">
                <a:solidFill>
                  <a:srgbClr val="FF99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18436" name="Picture 5" descr="Picture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0" y="4648200"/>
            <a:ext cx="121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14350" y="2797176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WordArt 11" descr="Narrow vertical"/>
          <p:cNvSpPr>
            <a:spLocks noChangeArrowheads="1" noChangeShapeType="1" noTextEdit="1"/>
          </p:cNvSpPr>
          <p:nvPr/>
        </p:nvSpPr>
        <p:spPr bwMode="auto">
          <a:xfrm rot="-128454">
            <a:off x="3311129" y="622300"/>
            <a:ext cx="2458640" cy="15255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391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TẬP VỀ TỪ TRÁI NGHĨA</a:t>
            </a:r>
          </a:p>
        </p:txBody>
      </p:sp>
    </p:spTree>
  </p:cSld>
  <p:clrMapOvr>
    <a:masterClrMapping/>
  </p:clrMapOvr>
  <p:transition>
    <p:zoom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40967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381000" y="381000"/>
            <a:ext cx="82296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 u="sng"/>
              <a:t>Bài 1</a:t>
            </a:r>
            <a:r>
              <a:rPr lang="en-US" sz="3200" b="1"/>
              <a:t>: Gạch dưới những từ trái nghĩa nhau trong mỗi thành ngữ, tục ngữ sau:</a:t>
            </a:r>
          </a:p>
        </p:txBody>
      </p:sp>
      <p:sp>
        <p:nvSpPr>
          <p:cNvPr id="39951" name="Text Box 20"/>
          <p:cNvSpPr txBox="1">
            <a:spLocks noChangeArrowheads="1"/>
          </p:cNvSpPr>
          <p:nvPr/>
        </p:nvSpPr>
        <p:spPr bwMode="auto">
          <a:xfrm>
            <a:off x="304800" y="2362200"/>
            <a:ext cx="8915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Ăn  ít  ngon  nhiều.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Ba  chìm  bảy  nổi.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 Nắng  chóng  trưa,  mưa  chóng tối.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3200" b="1"/>
              <a:t>Yêu  trẻ,  trẻ  đến  nhà;  kính  già,  già  để  tuổi  cho.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447800" y="2895600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3200400" y="28956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600200" y="3657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657600" y="3657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838200" y="44196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648200" y="4343400"/>
            <a:ext cx="1066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16764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V="1">
            <a:off x="6400800" y="5043488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Bài</a:t>
            </a:r>
            <a:r>
              <a:rPr lang="en-US" sz="3600" b="1" u="sng" dirty="0" smtClean="0">
                <a:solidFill>
                  <a:schemeClr val="tx1"/>
                </a:solidFill>
              </a:rPr>
              <a:t> 2</a:t>
            </a:r>
            <a:r>
              <a:rPr lang="en-US" sz="3600" b="1" dirty="0" smtClean="0">
                <a:solidFill>
                  <a:schemeClr val="tx1"/>
                </a:solidFill>
              </a:rPr>
              <a:t>: </a:t>
            </a:r>
            <a:r>
              <a:rPr lang="en-US" sz="4000" b="1" dirty="0" err="1" smtClean="0">
                <a:solidFill>
                  <a:schemeClr val="tx1"/>
                </a:solidFill>
              </a:rPr>
              <a:t>Điền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vào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mỗi</a:t>
            </a:r>
            <a:r>
              <a:rPr lang="en-US" sz="4000" b="1" dirty="0" smtClean="0">
                <a:solidFill>
                  <a:schemeClr val="tx1"/>
                </a:solidFill>
              </a:rPr>
              <a:t> ô </a:t>
            </a:r>
            <a:r>
              <a:rPr lang="en-US" sz="4000" b="1" dirty="0" err="1" smtClean="0">
                <a:solidFill>
                  <a:schemeClr val="tx1"/>
                </a:solidFill>
              </a:rPr>
              <a:t>trống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từ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trái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nghĩa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với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từ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chemeClr val="tx1"/>
                </a:solidFill>
              </a:rPr>
              <a:t>in </a:t>
            </a:r>
            <a:r>
              <a:rPr lang="en-US" sz="4000" b="1" i="1" dirty="0" err="1" smtClean="0">
                <a:solidFill>
                  <a:schemeClr val="tx1"/>
                </a:solidFill>
              </a:rPr>
              <a:t>đậm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8392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2800" dirty="0" err="1"/>
              <a:t>Trần</a:t>
            </a:r>
            <a:r>
              <a:rPr lang="en-US" sz="2800" dirty="0"/>
              <a:t> </a:t>
            </a:r>
            <a:r>
              <a:rPr lang="en-US" sz="2800" dirty="0" err="1"/>
              <a:t>Quốc</a:t>
            </a:r>
            <a:r>
              <a:rPr lang="en-US" sz="2800" dirty="0"/>
              <a:t> </a:t>
            </a:r>
            <a:r>
              <a:rPr lang="en-US" sz="2800" dirty="0" err="1"/>
              <a:t>Toản</a:t>
            </a:r>
            <a:r>
              <a:rPr lang="en-US" sz="2800" dirty="0"/>
              <a:t> </a:t>
            </a:r>
            <a:r>
              <a:rPr lang="en-US" sz="2800" dirty="0" err="1"/>
              <a:t>tuổi</a:t>
            </a:r>
            <a:r>
              <a:rPr lang="en-US" sz="2800" dirty="0"/>
              <a:t> </a:t>
            </a:r>
            <a:r>
              <a:rPr lang="en-US" sz="3200" b="1" i="1" dirty="0" err="1"/>
              <a:t>nhỏ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chí</a:t>
            </a:r>
            <a:r>
              <a:rPr lang="en-US" sz="2800" dirty="0"/>
              <a:t>           </a:t>
            </a:r>
            <a:r>
              <a:rPr lang="en-US" sz="2800" b="1" dirty="0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 dirty="0" err="1"/>
              <a:t>b.</a:t>
            </a:r>
            <a:r>
              <a:rPr lang="en-US" sz="3200" b="1" i="1" dirty="0" err="1"/>
              <a:t>Trẻ</a:t>
            </a:r>
            <a:r>
              <a:rPr lang="en-US" sz="3200" dirty="0"/>
              <a:t> </a:t>
            </a:r>
            <a:r>
              <a:rPr lang="en-US" sz="2800" dirty="0"/>
              <a:t>  </a:t>
            </a:r>
            <a:r>
              <a:rPr lang="en-US" sz="2800" dirty="0" err="1"/>
              <a:t>già</a:t>
            </a:r>
            <a:r>
              <a:rPr lang="en-US" sz="2800" dirty="0"/>
              <a:t>     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đánh</a:t>
            </a:r>
            <a:r>
              <a:rPr lang="en-US" sz="2800" dirty="0"/>
              <a:t> </a:t>
            </a:r>
            <a:r>
              <a:rPr lang="en-US" sz="2800" dirty="0" err="1"/>
              <a:t>giặc</a:t>
            </a:r>
            <a:r>
              <a:rPr lang="en-US" sz="2800" dirty="0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2800" dirty="0" err="1"/>
              <a:t>c.Dưới</a:t>
            </a:r>
            <a:r>
              <a:rPr lang="en-US" sz="2800" dirty="0"/>
              <a:t>       </a:t>
            </a:r>
            <a:r>
              <a:rPr lang="en-US" sz="3200" b="1" i="1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lòng</a:t>
            </a:r>
            <a:r>
              <a:rPr lang="en-US" sz="2800" dirty="0"/>
              <a:t>.</a:t>
            </a:r>
          </a:p>
          <a:p>
            <a:pPr marL="342900" indent="-342900">
              <a:spcBef>
                <a:spcPts val="1700"/>
              </a:spcBef>
              <a:spcAft>
                <a:spcPts val="1700"/>
              </a:spcAft>
            </a:pPr>
            <a:r>
              <a:rPr lang="en-US" sz="2800" dirty="0"/>
              <a:t>d. </a:t>
            </a:r>
            <a:r>
              <a:rPr lang="en-US" sz="2800" dirty="0" err="1"/>
              <a:t>Xa-xa-cô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3200" b="1" i="1" dirty="0" err="1"/>
              <a:t>chết</a:t>
            </a:r>
            <a:r>
              <a:rPr lang="en-US" sz="2800" dirty="0"/>
              <a:t> </a:t>
            </a:r>
            <a:r>
              <a:rPr lang="en-US" sz="2800" dirty="0" err="1"/>
              <a:t>nhưng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ảnh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  </a:t>
            </a:r>
            <a:r>
              <a:rPr lang="en-US" sz="2800" dirty="0" err="1"/>
              <a:t>sống</a:t>
            </a:r>
            <a:r>
              <a:rPr lang="en-US" sz="2800" dirty="0"/>
              <a:t>     </a:t>
            </a:r>
            <a:r>
              <a:rPr lang="en-US" sz="2800" dirty="0" err="1"/>
              <a:t>mãi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kí</a:t>
            </a:r>
            <a:r>
              <a:rPr lang="en-US" sz="2800" dirty="0"/>
              <a:t> </a:t>
            </a:r>
            <a:r>
              <a:rPr lang="en-US" sz="2800" dirty="0" err="1"/>
              <a:t>ức</a:t>
            </a:r>
            <a:r>
              <a:rPr lang="en-US" sz="2800" dirty="0"/>
              <a:t> </a:t>
            </a:r>
            <a:r>
              <a:rPr lang="en-US" sz="2800" dirty="0" err="1"/>
              <a:t>loài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nhắc</a:t>
            </a:r>
            <a:r>
              <a:rPr lang="en-US" sz="2800" dirty="0"/>
              <a:t> </a:t>
            </a:r>
            <a:r>
              <a:rPr lang="en-US" sz="2800" dirty="0" err="1"/>
              <a:t>nhở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thảm</a:t>
            </a:r>
            <a:r>
              <a:rPr lang="en-US" sz="2800" dirty="0"/>
              <a:t> </a:t>
            </a:r>
            <a:r>
              <a:rPr lang="en-US" sz="2800" dirty="0" err="1"/>
              <a:t>hoạ</a:t>
            </a:r>
            <a:r>
              <a:rPr lang="en-US" sz="2800" dirty="0"/>
              <a:t> </a:t>
            </a:r>
            <a:r>
              <a:rPr lang="en-US" sz="2800" dirty="0" err="1"/>
              <a:t>chiến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huỷ</a:t>
            </a:r>
            <a:r>
              <a:rPr lang="en-US" sz="2800" dirty="0"/>
              <a:t> </a:t>
            </a:r>
            <a:r>
              <a:rPr lang="en-US" sz="2800" dirty="0" err="1"/>
              <a:t>diệt</a:t>
            </a:r>
            <a:r>
              <a:rPr lang="en-US" sz="2800" dirty="0"/>
              <a:t>.</a:t>
            </a:r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60960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762000" y="51054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685800" y="3733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1524000" y="27432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6096000" y="17526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lớn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447800" y="2667000"/>
            <a:ext cx="11430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già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09600" y="3657600"/>
            <a:ext cx="14478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  Dưới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685800" y="5029200"/>
            <a:ext cx="1219200" cy="5794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sống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  <p:bldP spid="1177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600200"/>
          </a:xfr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b="1" u="sng" smtClean="0">
                <a:solidFill>
                  <a:schemeClr val="tx1"/>
                </a:solidFill>
              </a:rPr>
              <a:t>Bài 3</a:t>
            </a:r>
            <a:r>
              <a:rPr lang="en-US" sz="3600" b="1" smtClean="0">
                <a:solidFill>
                  <a:schemeClr val="tx1"/>
                </a:solidFill>
              </a:rPr>
              <a:t>: </a:t>
            </a:r>
            <a:r>
              <a:rPr lang="en-US" sz="4000" b="1" smtClean="0">
                <a:solidFill>
                  <a:schemeClr val="tx1"/>
                </a:solidFill>
              </a:rPr>
              <a:t>Tìm từ trái nghĩa thích hợp vào mỗi ô trống</a:t>
            </a:r>
            <a:endParaRPr lang="en-US" sz="3600" b="1" smtClean="0">
              <a:solidFill>
                <a:schemeClr val="tx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endParaRPr lang="en-US" sz="3600" dirty="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  <a:buFontTx/>
              <a:buAutoNum type="alphaLcPeriod"/>
            </a:pPr>
            <a:r>
              <a:rPr lang="en-US" sz="3600" dirty="0" err="1"/>
              <a:t>Việc</a:t>
            </a:r>
            <a:r>
              <a:rPr lang="en-US" sz="3600" dirty="0"/>
              <a:t>              </a:t>
            </a:r>
            <a:r>
              <a:rPr lang="en-US" sz="3600" dirty="0" err="1"/>
              <a:t>nghĩa</a:t>
            </a:r>
            <a:r>
              <a:rPr lang="en-US" sz="3600" dirty="0"/>
              <a:t> </a:t>
            </a:r>
            <a:r>
              <a:rPr lang="en-US" sz="3600" i="1" dirty="0" err="1"/>
              <a:t>lớn</a:t>
            </a:r>
            <a:r>
              <a:rPr lang="en-US" sz="3600" dirty="0"/>
              <a:t>.</a:t>
            </a:r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 dirty="0"/>
              <a:t>b.</a:t>
            </a:r>
            <a:r>
              <a:rPr lang="en-US" sz="4000" b="1" i="1" dirty="0"/>
              <a:t> </a:t>
            </a:r>
            <a:r>
              <a:rPr lang="en-US" sz="4000" dirty="0" err="1"/>
              <a:t>Áo</a:t>
            </a:r>
            <a:r>
              <a:rPr lang="en-US" sz="4000" dirty="0"/>
              <a:t> </a:t>
            </a:r>
            <a:r>
              <a:rPr lang="en-US" sz="4000" dirty="0" err="1"/>
              <a:t>rách</a:t>
            </a:r>
            <a:r>
              <a:rPr lang="en-US" sz="4000" dirty="0"/>
              <a:t> </a:t>
            </a:r>
            <a:r>
              <a:rPr lang="en-US" sz="4000" i="1" dirty="0" err="1"/>
              <a:t>khéo</a:t>
            </a:r>
            <a:r>
              <a:rPr lang="en-US" sz="4000" dirty="0"/>
              <a:t> </a:t>
            </a:r>
            <a:r>
              <a:rPr lang="en-US" sz="4000" dirty="0" err="1"/>
              <a:t>vá</a:t>
            </a:r>
            <a:r>
              <a:rPr lang="en-US" sz="4000" dirty="0"/>
              <a:t>, </a:t>
            </a:r>
            <a:r>
              <a:rPr lang="en-US" sz="4000" dirty="0" err="1"/>
              <a:t>hơn</a:t>
            </a:r>
            <a:r>
              <a:rPr lang="en-US" sz="4000" dirty="0"/>
              <a:t> </a:t>
            </a:r>
            <a:r>
              <a:rPr lang="en-US" sz="4000" dirty="0" err="1"/>
              <a:t>lành</a:t>
            </a:r>
            <a:r>
              <a:rPr lang="en-US" sz="4000" dirty="0"/>
              <a:t>          may.</a:t>
            </a:r>
            <a:endParaRPr lang="en-US" sz="3600" dirty="0"/>
          </a:p>
          <a:p>
            <a:pPr marL="342900" indent="-342900">
              <a:spcBef>
                <a:spcPct val="50000"/>
              </a:spcBef>
              <a:spcAft>
                <a:spcPct val="45000"/>
              </a:spcAft>
            </a:pPr>
            <a:r>
              <a:rPr lang="en-US" sz="3600" dirty="0" err="1"/>
              <a:t>c.</a:t>
            </a:r>
            <a:r>
              <a:rPr lang="en-US" sz="4000" dirty="0" err="1"/>
              <a:t>Thức</a:t>
            </a:r>
            <a:r>
              <a:rPr lang="en-US" sz="4000" dirty="0"/>
              <a:t>               </a:t>
            </a:r>
            <a:r>
              <a:rPr lang="en-US" sz="4000" dirty="0" err="1"/>
              <a:t>dậy</a:t>
            </a:r>
            <a:r>
              <a:rPr lang="en-US" sz="4000" dirty="0"/>
              <a:t> </a:t>
            </a:r>
            <a:r>
              <a:rPr lang="en-US" sz="4000" i="1" dirty="0" err="1"/>
              <a:t>sớm</a:t>
            </a:r>
            <a:endParaRPr lang="en-US" sz="3600" i="1" dirty="0"/>
          </a:p>
        </p:txBody>
      </p:sp>
      <p:sp>
        <p:nvSpPr>
          <p:cNvPr id="6148" name="Rectangle 13"/>
          <p:cNvSpPr>
            <a:spLocks noChangeArrowheads="1"/>
          </p:cNvSpPr>
          <p:nvPr/>
        </p:nvSpPr>
        <p:spPr bwMode="auto">
          <a:xfrm>
            <a:off x="1828800" y="2971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2209800" y="52578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6858000" y="4114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1676400" y="2921000"/>
            <a:ext cx="11430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nhỏ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6581775" y="4081463"/>
            <a:ext cx="1371600" cy="58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vụng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2057400" y="5135563"/>
            <a:ext cx="1447800" cy="5794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2323"/>
                </a:solidFill>
              </a:rPr>
              <a:t>khuya</a:t>
            </a:r>
          </a:p>
        </p:txBody>
      </p:sp>
    </p:spTree>
  </p:cSld>
  <p:clrMapOvr>
    <a:masterClrMapping/>
  </p:clrMapOvr>
  <p:transition>
    <p:plus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7" grpId="0" animBg="1"/>
      <p:bldP spid="117778" grpId="0" animBg="1"/>
      <p:bldP spid="1177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ames8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44000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228600"/>
            <a:ext cx="8382000" cy="1219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600"/>
              <a:t> </a:t>
            </a:r>
            <a:r>
              <a:rPr lang="en-US" sz="3600" b="1" u="sng"/>
              <a:t>Bài 4</a:t>
            </a:r>
            <a:r>
              <a:rPr lang="en-US" sz="3600" b="1"/>
              <a:t>: Tìm những từ trái nghĩa nhau: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743200" y="1981200"/>
            <a:ext cx="4267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a. Tả hình dáng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b. Tả hành động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c. Tả trạng thái</a:t>
            </a:r>
          </a:p>
          <a:p>
            <a:pPr>
              <a:spcBef>
                <a:spcPct val="50000"/>
              </a:spcBef>
            </a:pPr>
            <a:r>
              <a:rPr lang="en-US" sz="3600" b="1"/>
              <a:t>d. Tả phẩm chất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8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3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4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861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5" descr="J00991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29300" y="3314700"/>
            <a:ext cx="640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304800" y="304800"/>
            <a:ext cx="8610600" cy="685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0000FF"/>
                </a:solidFill>
              </a:rPr>
              <a:t>Bài 4: Các cặp từ trái nghĩa</a:t>
            </a:r>
            <a:endParaRPr lang="en-US" sz="4800" b="1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39624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   Tả hình dáng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 to kềnh - bé tẹo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béo múp - gầy tong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smtClean="0"/>
              <a:t>    cao vống - lùn tịt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4038600" cy="2438400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Tả hoạt động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khóc - cười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đứng - ngồi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smtClean="0"/>
              <a:t>vào- ra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04800" y="3657600"/>
            <a:ext cx="4038600" cy="2971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trạng thái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phấn chấn - ỉu xìu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hạnh phúc - bất hạnh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sung sức - mệt mỏi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800600" y="3810000"/>
            <a:ext cx="4038600" cy="2743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600" b="1">
                <a:solidFill>
                  <a:srgbClr val="FF0000"/>
                </a:solidFill>
              </a:rPr>
              <a:t>Tả phẩm chất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hèn nhát - dũng cảm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thật thà - dối trá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/>
              <a:t>trung thành- phản bội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build="p" animBg="1"/>
      <p:bldP spid="48138" grpId="0" build="p" animBg="1"/>
      <p:bldP spid="48140" grpId="0" animBg="1"/>
      <p:bldP spid="481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557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 Bài 2: Điền vào mỗi ô trống một từ trái nghĩa với từ in đậm:</vt:lpstr>
      <vt:lpstr> Bài 3: Tìm từ trái nghĩa thích hợp vào mỗi ô trống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PHONG VU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saùu, ngaøy 6 thaùng 4 naêm 2007</dc:title>
  <dc:creator>PHONG VU</dc:creator>
  <cp:lastModifiedBy>Asus</cp:lastModifiedBy>
  <cp:revision>146</cp:revision>
  <dcterms:created xsi:type="dcterms:W3CDTF">2007-04-04T13:23:42Z</dcterms:created>
  <dcterms:modified xsi:type="dcterms:W3CDTF">2021-09-23T13:35:09Z</dcterms:modified>
</cp:coreProperties>
</file>