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2"/>
    <p:sldId id="288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86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E1FE-20F1-40D1-8BCF-A681AF571406}" type="datetimeFigureOut">
              <a:rPr lang="vi-VN" smtClean="0"/>
              <a:t>15/10/2023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BF54-1D58-4493-9C3A-D40320C6B9B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E1FE-20F1-40D1-8BCF-A681AF571406}" type="datetimeFigureOut">
              <a:rPr lang="vi-VN" smtClean="0"/>
              <a:t>15/10/2023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BF54-1D58-4493-9C3A-D40320C6B9B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E1FE-20F1-40D1-8BCF-A681AF571406}" type="datetimeFigureOut">
              <a:rPr lang="vi-VN" smtClean="0"/>
              <a:t>15/10/2023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BF54-1D58-4493-9C3A-D40320C6B9B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E1FE-20F1-40D1-8BCF-A681AF571406}" type="datetimeFigureOut">
              <a:rPr lang="vi-VN" smtClean="0"/>
              <a:t>15/10/2023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BF54-1D58-4493-9C3A-D40320C6B9B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E1FE-20F1-40D1-8BCF-A681AF571406}" type="datetimeFigureOut">
              <a:rPr lang="vi-VN" smtClean="0"/>
              <a:t>15/10/2023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BF54-1D58-4493-9C3A-D40320C6B9B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E1FE-20F1-40D1-8BCF-A681AF571406}" type="datetimeFigureOut">
              <a:rPr lang="vi-VN" smtClean="0"/>
              <a:t>15/10/2023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BF54-1D58-4493-9C3A-D40320C6B9B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E1FE-20F1-40D1-8BCF-A681AF571406}" type="datetimeFigureOut">
              <a:rPr lang="vi-VN" smtClean="0"/>
              <a:t>15/10/2023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BF54-1D58-4493-9C3A-D40320C6B9B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E1FE-20F1-40D1-8BCF-A681AF571406}" type="datetimeFigureOut">
              <a:rPr lang="vi-VN" smtClean="0"/>
              <a:t>15/10/2023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BF54-1D58-4493-9C3A-D40320C6B9B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E1FE-20F1-40D1-8BCF-A681AF571406}" type="datetimeFigureOut">
              <a:rPr lang="vi-VN" smtClean="0"/>
              <a:t>15/10/2023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BF54-1D58-4493-9C3A-D40320C6B9B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E1FE-20F1-40D1-8BCF-A681AF571406}" type="datetimeFigureOut">
              <a:rPr lang="vi-VN" smtClean="0"/>
              <a:t>15/10/2023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BF54-1D58-4493-9C3A-D40320C6B9B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E1FE-20F1-40D1-8BCF-A681AF571406}" type="datetimeFigureOut">
              <a:rPr lang="vi-VN" smtClean="0"/>
              <a:t>15/10/2023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BBF54-1D58-4493-9C3A-D40320C6B9B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FE1FE-20F1-40D1-8BCF-A681AF571406}" type="datetimeFigureOut">
              <a:rPr lang="vi-VN" smtClean="0"/>
              <a:t>15/10/2023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BBF54-1D58-4493-9C3A-D40320C6B9B7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.vn/url?sa=i&amp;rct=j&amp;q=&amp;esrc=s&amp;source=images&amp;cd=&amp;cad=rja&amp;uact=8&amp;ved=2ahUKEwikm9bHqK7eAhVHy7wKHV7MD-wQjRx6BAgBEAU&amp;url=https://vtm.zive.cz/clanky/virus-hiv-unasi-z-hostitelskych-bunek-molekulu-ktera-mu-pomaha-v-dalsim-sireni/sc-870-a-194064/default.aspx&amp;psig=AOvVaw3Tcp0zOO9WsJEeOyw5j1fT&amp;ust=154099405760005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com.vn/url?sa=i&amp;rct=j&amp;q=&amp;esrc=s&amp;source=images&amp;cd=&amp;cad=rja&amp;uact=8&amp;ved=2ahUKEwiLiZORqa7eAhVY5rwKHXSxD30QjRx6BAgBEAU&amp;url=https://scitechdaily.com/new-anti-hiv-candidate-blocks-every-strain-hiv-1-hiv-2-siv/&amp;psig=AOvVaw3Tcp0zOO9WsJEeOyw5j1fT&amp;ust=154099405760005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vn/url?sa=i&amp;rct=j&amp;q=&amp;esrc=s&amp;source=images&amp;cd=&amp;cad=rja&amp;uact=8&amp;ved=2ahUKEwj15a-fqq7eAhVHxbwKHXhdA60QjRx6BAgBEAU&amp;url=http://2sao.vn/xot-xa-hinh-anh-co-the-nguoi-khi-chuyen-sang-giai-doan-aids-n-60275.html&amp;psig=AOvVaw0mAdC69y85YhtH0zhOzCQ2&amp;ust=154099431434951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vn/url?sa=i&amp;rct=j&amp;q=&amp;esrc=s&amp;source=images&amp;cd=&amp;cad=rja&amp;uact=8&amp;ved=2ahUKEwiD4ey2q67eAhUDU7wKHStCA-AQjRx6BAgBEAU&amp;url=https://phunutoday.vn/benh-hivaids-nguy-hai-ra-sao-d113240.html&amp;psig=AOvVaw0mAdC69y85YhtH0zhOzCQ2&amp;ust=1540994314349519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38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  <p:grpSp>
        <p:nvGrpSpPr>
          <p:cNvPr id="3077" name="Group 18"/>
          <p:cNvGrpSpPr/>
          <p:nvPr/>
        </p:nvGrpSpPr>
        <p:grpSpPr bwMode="auto">
          <a:xfrm>
            <a:off x="203232" y="214723"/>
            <a:ext cx="1792012" cy="1440254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35" tIns="45718" rIns="91435" bIns="45718"/>
            <a:lstStyle/>
            <a:p>
              <a:pPr eaLnBrk="0" hangingPunct="0">
                <a:defRPr/>
              </a:pPr>
              <a:endParaRPr lang="en-US">
                <a:cs typeface="Arial" panose="020B0604020202020204" pitchFamily="34" charset="0"/>
              </a:endParaRPr>
            </a:p>
          </p:txBody>
        </p:sp>
        <p:pic>
          <p:nvPicPr>
            <p:cNvPr id="3083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7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r" eaLnBrk="1" hangingPunct="1"/>
              <a:r>
                <a:rPr lang="en-US" altLang="vi-VN" sz="800" b="1">
                  <a:latin typeface="VNbangkok" panose="020B7200000000000000"/>
                  <a:cs typeface="Times New Roman" panose="02020603050405020304" pitchFamily="18" charset="0"/>
                </a:rPr>
                <a:t> </a:t>
              </a:r>
              <a:endParaRPr lang="en-US" altLang="vi-VN" sz="480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88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vi-VN" sz="48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9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vi-VN" b="1" kern="10">
                  <a:solidFill>
                    <a:srgbClr val="FFFFFF"/>
                  </a:solidFill>
                  <a:latin typeface="VNbritannic" panose="020BE200000000000000"/>
                </a:rPr>
                <a:t>NÀM </a:t>
              </a:r>
            </a:p>
          </p:txBody>
        </p:sp>
        <p:sp>
          <p:nvSpPr>
            <p:cNvPr id="3090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vi-VN" altLang="vi-VN" sz="48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5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89527" y="211332"/>
            <a:ext cx="1720184" cy="153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" descr="WhitecornerFlow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6" y="553729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905" y="543578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21"/>
          <p:cNvSpPr>
            <a:spLocks noChangeArrowheads="1" noChangeShapeType="1" noTextEdit="1"/>
          </p:cNvSpPr>
          <p:nvPr/>
        </p:nvSpPr>
        <p:spPr bwMode="auto">
          <a:xfrm>
            <a:off x="2026227" y="2930984"/>
            <a:ext cx="8355328" cy="272893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314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HIV/AIDS</a:t>
            </a:r>
          </a:p>
        </p:txBody>
      </p:sp>
      <p:grpSp>
        <p:nvGrpSpPr>
          <p:cNvPr id="20" name="Group 19"/>
          <p:cNvGrpSpPr/>
          <p:nvPr/>
        </p:nvGrpSpPr>
        <p:grpSpPr bwMode="auto">
          <a:xfrm>
            <a:off x="47095" y="-2891"/>
            <a:ext cx="12111569" cy="6859588"/>
            <a:chOff x="0" y="0"/>
            <a:chExt cx="5760" cy="4321"/>
          </a:xfrm>
        </p:grpSpPr>
        <p:pic>
          <p:nvPicPr>
            <p:cNvPr id="21" name="Picture 20" descr="n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1" descr="n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5400000">
              <a:off x="3578" y="2138"/>
              <a:ext cx="432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2" descr="n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 descr="n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913917" y="1459169"/>
            <a:ext cx="8229600" cy="747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Mọi người đều có thể bị nhiễm HIV/AIDS.</a:t>
            </a:r>
            <a:endParaRPr lang="en-US" altLang="en-US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3" name="Picture 5" descr="moing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72" y="2199674"/>
            <a:ext cx="8362121" cy="437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913917" y="310152"/>
            <a:ext cx="6369232" cy="104838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767546" y="591202"/>
            <a:ext cx="5092337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vi-VN" sz="3200" b="1" dirty="0">
                <a:solidFill>
                  <a:srgbClr val="FF3300"/>
                </a:solidFill>
                <a:latin typeface="Times New Roman" panose="02020603050405020304"/>
              </a:rPr>
              <a:t>5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/>
              </a:rPr>
              <a:t>. </a:t>
            </a:r>
            <a:r>
              <a:rPr lang="vi-VN" sz="3200" b="1" dirty="0">
                <a:solidFill>
                  <a:srgbClr val="FF3300"/>
                </a:solidFill>
                <a:latin typeface="Times New Roman" panose="02020603050405020304"/>
              </a:rPr>
              <a:t>Ai có thể bị nhiễm HIV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10027193" y="6446599"/>
            <a:ext cx="300446" cy="2481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17561" y="157882"/>
            <a:ext cx="4010297" cy="1476103"/>
            <a:chOff x="3115491" y="458309"/>
            <a:chExt cx="4010297" cy="1476103"/>
          </a:xfrm>
        </p:grpSpPr>
        <p:sp>
          <p:nvSpPr>
            <p:cNvPr id="7" name="Cloud Callout 6"/>
            <p:cNvSpPr/>
            <p:nvPr/>
          </p:nvSpPr>
          <p:spPr>
            <a:xfrm>
              <a:off x="3115491" y="458309"/>
              <a:ext cx="4010297" cy="1476103"/>
            </a:xfrm>
            <a:prstGeom prst="cloudCallout">
              <a:avLst>
                <a:gd name="adj1" fmla="val 38125"/>
                <a:gd name="adj2" fmla="val 66924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4"/>
            <p:cNvSpPr txBox="1">
              <a:spLocks noChangeArrowheads="1"/>
            </p:cNvSpPr>
            <p:nvPr/>
          </p:nvSpPr>
          <p:spPr>
            <a:xfrm>
              <a:off x="3366406" y="891561"/>
              <a:ext cx="3508466" cy="609600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buClr>
                  <a:schemeClr val="accent6">
                    <a:lumMod val="75000"/>
                  </a:schemeClr>
                </a:buClr>
                <a:defRPr/>
              </a:pPr>
              <a:r>
                <a:rPr lang="vi-VN" b="1" dirty="0">
                  <a:solidFill>
                    <a:srgbClr val="FF0000"/>
                  </a:solidFill>
                  <a:latin typeface="Times New Roman" panose="02020603050405020304"/>
                  <a:cs typeface="Times New Roman" panose="02020603050405020304" pitchFamily="18" charset="0"/>
                </a:rPr>
                <a:t>Điều cần nhớ</a:t>
              </a:r>
              <a:endParaRPr lang="en-US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90330" y="1938898"/>
            <a:ext cx="11211340" cy="3772790"/>
          </a:xfrm>
          <a:prstGeom prst="rect">
            <a:avLst/>
          </a:prstGeom>
          <a:ln w="28575">
            <a:noFill/>
          </a:ln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HIV/AIDS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HIV/AIDS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3 con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con.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95168"/>
            <a:ext cx="9144000" cy="126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69" y="-1"/>
            <a:ext cx="923812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 rot="21214811">
            <a:off x="4368136" y="598657"/>
            <a:ext cx="2844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zh-CN" sz="3600" b="1" dirty="0">
                <a:ln>
                  <a:solidFill>
                    <a:schemeClr val="tx1"/>
                  </a:solidFill>
                </a:ln>
                <a:latin typeface="+mj-lt"/>
                <a:ea typeface="黑体" pitchFamily="2" charset="-122"/>
              </a:rPr>
              <a:t>Hoạt động 2: </a:t>
            </a:r>
            <a:endParaRPr lang="zh-CN" altLang="en-US" sz="3600" b="1" dirty="0">
              <a:ln>
                <a:solidFill>
                  <a:schemeClr val="tx1"/>
                </a:solidFill>
              </a:ln>
              <a:latin typeface="+mj-lt"/>
              <a:ea typeface="黑体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 rot="21123128">
            <a:off x="4338988" y="1148359"/>
            <a:ext cx="351402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zh-CN" sz="5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ea typeface="黑体" pitchFamily="2" charset="-122"/>
              </a:rPr>
              <a:t>Cách phòng tránh HIV/AIDS</a:t>
            </a:r>
            <a:endParaRPr lang="zh-CN" altLang="en-US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j-lt"/>
              <a:ea typeface="黑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ong chong HIV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838201"/>
            <a:ext cx="5088835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56592" y="908258"/>
            <a:ext cx="5606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bơm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tiêm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592" y="1909974"/>
            <a:ext cx="56060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CE0870"/>
                </a:solidFill>
                <a:latin typeface=".VnTime" panose="020B7200000000000000" pitchFamily="34" charset="0"/>
              </a:rPr>
              <a:t>- </a:t>
            </a:r>
            <a:r>
              <a:rPr lang="en-US" altLang="en-US" sz="2400" b="1" dirty="0" err="1">
                <a:solidFill>
                  <a:srgbClr val="CE087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CE087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E087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CE087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E087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CE087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E087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rgbClr val="CE087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E0870"/>
                </a:solidFill>
                <a:latin typeface="Times New Roman" panose="02020603050405020304" pitchFamily="18" charset="0"/>
              </a:rPr>
              <a:t>bơm</a:t>
            </a:r>
            <a:r>
              <a:rPr lang="en-US" altLang="en-US" sz="2400" b="1" dirty="0">
                <a:solidFill>
                  <a:srgbClr val="CE087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E087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CE087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E0870"/>
                </a:solidFill>
                <a:latin typeface="Times New Roman" panose="02020603050405020304" pitchFamily="18" charset="0"/>
              </a:rPr>
              <a:t>tiêm</a:t>
            </a:r>
            <a:r>
              <a:rPr lang="en-US" altLang="en-US" sz="2400" b="1" dirty="0">
                <a:solidFill>
                  <a:srgbClr val="CE087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E087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CE087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E087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CE087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E0870"/>
                </a:solidFill>
                <a:latin typeface="Times New Roman" panose="02020603050405020304" pitchFamily="18" charset="0"/>
              </a:rPr>
              <a:t>luộc</a:t>
            </a:r>
            <a:r>
              <a:rPr lang="en-US" altLang="en-US" sz="2400" b="1" dirty="0">
                <a:solidFill>
                  <a:srgbClr val="CE0870"/>
                </a:solidFill>
                <a:latin typeface="Times New Roman" panose="02020603050405020304" pitchFamily="18" charset="0"/>
              </a:rPr>
              <a:t> 20 </a:t>
            </a:r>
            <a:r>
              <a:rPr lang="en-US" altLang="en-US" sz="2400" b="1" dirty="0" err="1">
                <a:solidFill>
                  <a:srgbClr val="CE087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400" b="1" dirty="0">
                <a:solidFill>
                  <a:srgbClr val="CE087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E087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srgbClr val="CE087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E087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CE087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E087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CE087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E087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CE087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E0870"/>
                </a:solidFill>
                <a:latin typeface="Times New Roman" panose="02020603050405020304" pitchFamily="18" charset="0"/>
              </a:rPr>
              <a:t>sôi</a:t>
            </a:r>
            <a:r>
              <a:rPr lang="en-US" altLang="en-US" sz="2400" b="1" dirty="0">
                <a:solidFill>
                  <a:srgbClr val="CE087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6593" y="3213101"/>
            <a:ext cx="56060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.VnTime" panose="020B7200000000000000" pitchFamily="34" charset="0"/>
              </a:rPr>
              <a:t>-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tiêm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chích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ma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túy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Tiêm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chích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ma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túy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HIV/AIDS</a:t>
            </a:r>
            <a:endParaRPr lang="en-US" altLang="en-US" sz="2400" b="1" dirty="0">
              <a:solidFill>
                <a:srgbClr val="00B050"/>
              </a:solidFill>
              <a:latin typeface=".VnTime" panose="020B7200000000000000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6592" y="4885560"/>
            <a:ext cx="56060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.VnTime" panose="020B7200000000000000" pitchFamily="34" charset="0"/>
              </a:rPr>
              <a:t>-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dính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máu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dao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cạo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chải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răng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châm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….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24113" y="100806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phòng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tránh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HIV/ AIDS qua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máu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-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36" y="4746812"/>
            <a:ext cx="9252864" cy="21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1-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08" y="16366"/>
            <a:ext cx="958950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89437" y="1864024"/>
            <a:ext cx="5645078" cy="2062103"/>
          </a:xfrm>
          <a:prstGeom prst="rect">
            <a:avLst/>
          </a:prstGeom>
          <a:noFill/>
          <a:ln w="285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3200" b="1" dirty="0">
                <a:solidFill>
                  <a:srgbClr val="CE08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HIV/AIDS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vi-V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vi-VN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HIV/AIDS</a:t>
            </a:r>
            <a:endParaRPr lang="en-US" alt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188771" y="0"/>
            <a:ext cx="3759382" cy="1498910"/>
          </a:xfrm>
          <a:prstGeom prst="cloudCallout">
            <a:avLst>
              <a:gd name="adj1" fmla="val 34221"/>
              <a:gd name="adj2" fmla="val 74139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484637" y="433737"/>
            <a:ext cx="3508466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Điều cần nhớ</a:t>
            </a:r>
            <a:endParaRPr lang="en-US" sz="4000" b="1" dirty="0">
              <a:solidFill>
                <a:srgbClr val="FF0000"/>
              </a:solidFill>
              <a:latin typeface="Times New Roman" panose="02020603050405020304"/>
              <a:cs typeface="Times New Roman" panose="02020603050405020304" pitchFamily="18" charset="0"/>
            </a:endParaRPr>
          </a:p>
        </p:txBody>
      </p:sp>
      <p:pic>
        <p:nvPicPr>
          <p:cNvPr id="13" name="Picture 5" descr="1290915417100526978_574_5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7410" y="4112766"/>
            <a:ext cx="5043856" cy="264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ImageHandl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2717" y="4126017"/>
            <a:ext cx="5157648" cy="262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4521" cy="78507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67924" y="182880"/>
            <a:ext cx="566515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DẶN DÒ</a:t>
            </a:r>
            <a:endParaRPr lang="en-US" sz="6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2977" y="1473756"/>
            <a:ext cx="70692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2800" b="1" dirty="0">
                <a:solidFill>
                  <a:srgbClr val="0000CC"/>
                </a:solidFill>
                <a:latin typeface="+mj-lt"/>
              </a:rPr>
              <a:t>- Củng cố lại “Điều cần nhớ” của bài học.</a:t>
            </a:r>
          </a:p>
          <a:p>
            <a:pPr>
              <a:spcBef>
                <a:spcPts val="600"/>
              </a:spcBef>
            </a:pPr>
            <a:r>
              <a:rPr lang="vi-VN" sz="2800" b="1" dirty="0">
                <a:solidFill>
                  <a:srgbClr val="0000CC"/>
                </a:solidFill>
                <a:latin typeface="+mj-lt"/>
              </a:rPr>
              <a:t> - Thực hành thiết kế sản phẩm tuyên truyền về việc “Phòng tránh HIV/AIDS”</a:t>
            </a:r>
          </a:p>
          <a:p>
            <a:pPr>
              <a:spcBef>
                <a:spcPts val="600"/>
              </a:spcBef>
            </a:pPr>
            <a:r>
              <a:rPr lang="vi-VN" sz="2800" b="1" dirty="0">
                <a:solidFill>
                  <a:srgbClr val="0000CC"/>
                </a:solidFill>
                <a:latin typeface="+mj-lt"/>
              </a:rPr>
              <a:t>- Xem trước </a:t>
            </a:r>
            <a:r>
              <a:rPr lang="vi-VN" sz="2800" b="1">
                <a:solidFill>
                  <a:srgbClr val="0000CC"/>
                </a:solidFill>
                <a:latin typeface="+mj-lt"/>
              </a:rPr>
              <a:t>bài “</a:t>
            </a:r>
            <a:r>
              <a:rPr lang="en-US" sz="2800" b="1">
                <a:solidFill>
                  <a:srgbClr val="0000CC"/>
                </a:solidFill>
                <a:latin typeface="+mj-lt"/>
              </a:rPr>
              <a:t> Thái độ đối với người nhiễm HIV</a:t>
            </a:r>
            <a:r>
              <a:rPr lang="vi-VN" sz="2800" b="1">
                <a:solidFill>
                  <a:srgbClr val="0000CC"/>
                </a:solidFill>
                <a:latin typeface="+mj-lt"/>
              </a:rPr>
              <a:t>” </a:t>
            </a:r>
            <a:endParaRPr lang="en-US" sz="2800" b="1" dirty="0">
              <a:solidFill>
                <a:srgbClr val="0000CC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 bwMode="auto">
          <a:xfrm>
            <a:off x="1828800" y="304800"/>
            <a:ext cx="6075362" cy="965200"/>
            <a:chOff x="179209" y="132540"/>
            <a:chExt cx="6075833" cy="1041122"/>
          </a:xfrm>
        </p:grpSpPr>
        <p:pic>
          <p:nvPicPr>
            <p:cNvPr id="6" name="Picture 10" descr="Thao luan nh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09" y="132540"/>
              <a:ext cx="1769051" cy="104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054517" y="425345"/>
              <a:ext cx="4200525" cy="5238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9525">
                    <a:solidFill>
                      <a:srgbClr val="FF0000"/>
                    </a:solidFill>
                    <a:rou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ÔN LẠI BÀI</a:t>
              </a:r>
            </a:p>
          </p:txBody>
        </p:sp>
      </p:grp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80782" y="1479882"/>
            <a:ext cx="9111604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Bệnh viêm gan A lây truyền như thế nào?</a:t>
            </a:r>
          </a:p>
        </p:txBody>
      </p:sp>
      <p:sp>
        <p:nvSpPr>
          <p:cNvPr id="9" name="Rectangle 8"/>
          <p:cNvSpPr/>
          <p:nvPr/>
        </p:nvSpPr>
        <p:spPr>
          <a:xfrm>
            <a:off x="650503" y="2260025"/>
            <a:ext cx="9491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Bệnh viêm gan A lây qua đường tiêu hoá. </a:t>
            </a:r>
            <a:endParaRPr lang="vi-VN" sz="3600"/>
          </a:p>
        </p:txBody>
      </p:sp>
      <p:sp>
        <p:nvSpPr>
          <p:cNvPr id="10" name="TextBox 9"/>
          <p:cNvSpPr txBox="1"/>
          <p:nvPr/>
        </p:nvSpPr>
        <p:spPr>
          <a:xfrm>
            <a:off x="650503" y="3491217"/>
            <a:ext cx="1112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bệnh cần “ăn chín, uống sôi”, rửa sạch tay trước khi ăn và sau khi đi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80782" y="2890975"/>
            <a:ext cx="9111604" cy="6463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cách phòng bệnh viêm gan 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-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70" y="4768306"/>
            <a:ext cx="9238130" cy="208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1-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0" y="3612998"/>
            <a:ext cx="1909866" cy="172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1-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00" y="1709926"/>
            <a:ext cx="3472354" cy="259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1-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7" y="-131650"/>
            <a:ext cx="2843825" cy="252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1-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82" y="259990"/>
            <a:ext cx="7017284" cy="640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689954" y="2274375"/>
            <a:ext cx="38293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zh-CN" sz="4400" b="1" dirty="0">
                <a:ln>
                  <a:solidFill>
                    <a:schemeClr val="tx1"/>
                  </a:solidFill>
                </a:ln>
                <a:latin typeface="+mj-lt"/>
                <a:ea typeface="黑体" pitchFamily="2" charset="-122"/>
              </a:rPr>
              <a:t>Hoạt động 1: </a:t>
            </a:r>
            <a:endParaRPr lang="zh-CN" altLang="en-US" sz="4400" b="1" dirty="0">
              <a:ln>
                <a:solidFill>
                  <a:schemeClr val="tx1"/>
                </a:solidFill>
              </a:ln>
              <a:latin typeface="+mj-lt"/>
              <a:ea typeface="黑体" pitchFamily="2" charset="-122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747811" y="2952783"/>
            <a:ext cx="509947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zh-CN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ea typeface="黑体" pitchFamily="2" charset="-122"/>
              </a:rPr>
              <a:t>Tìm hiểu HIV/AIDS. Các con đường lây truyền HIV/AIDS</a:t>
            </a:r>
            <a:endParaRPr lang="zh-CN" alt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j-lt"/>
              <a:ea typeface="黑体" pitchFamily="2" charset="-122"/>
            </a:endParaRPr>
          </a:p>
        </p:txBody>
      </p:sp>
      <p:grpSp>
        <p:nvGrpSpPr>
          <p:cNvPr id="9" name="Group 8"/>
          <p:cNvGrpSpPr/>
          <p:nvPr/>
        </p:nvGrpSpPr>
        <p:grpSpPr bwMode="auto">
          <a:xfrm>
            <a:off x="47095" y="-2891"/>
            <a:ext cx="12111569" cy="6859588"/>
            <a:chOff x="0" y="0"/>
            <a:chExt cx="5760" cy="4321"/>
          </a:xfrm>
        </p:grpSpPr>
        <p:pic>
          <p:nvPicPr>
            <p:cNvPr id="10" name="Picture 20" descr="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 descr="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3578" y="2138"/>
              <a:ext cx="432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2" descr="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3" descr="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-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37" y="4907390"/>
            <a:ext cx="9239272" cy="194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1-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872" y="0"/>
            <a:ext cx="6959740" cy="56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81480" y="1393494"/>
            <a:ext cx="560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AI NHANH </a:t>
            </a:r>
            <a:r>
              <a:rPr lang="vi-VN" sz="4000" b="1">
                <a:solidFill>
                  <a:srgbClr val="FF0000"/>
                </a:solidFill>
                <a:latin typeface="+mj-lt"/>
              </a:rPr>
              <a:t>AI ĐÚNG ?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1480" y="2377936"/>
            <a:ext cx="5421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hãy tìm câu trả lời tương ứng </a:t>
            </a:r>
          </a:p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từng câu hỏi sau</a:t>
            </a:r>
          </a:p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 tr. 34)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47095" y="-2891"/>
            <a:ext cx="12111569" cy="6859588"/>
            <a:chOff x="0" y="0"/>
            <a:chExt cx="5760" cy="4321"/>
          </a:xfrm>
        </p:grpSpPr>
        <p:pic>
          <p:nvPicPr>
            <p:cNvPr id="14" name="Picture 20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1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578" y="2138"/>
              <a:ext cx="432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2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3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0" y="28408"/>
            <a:ext cx="9144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6105" y="918015"/>
            <a:ext cx="3278777" cy="469900"/>
          </a:xfrm>
          <a:prstGeom prst="rect">
            <a:avLst/>
          </a:prstGeom>
          <a:solidFill>
            <a:srgbClr val="99FFCC">
              <a:alpha val="41176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1.HIV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6107" y="1714146"/>
            <a:ext cx="3278777" cy="469900"/>
          </a:xfrm>
          <a:prstGeom prst="rect">
            <a:avLst/>
          </a:prstGeom>
          <a:solidFill>
            <a:srgbClr val="99FFCC">
              <a:alpha val="41176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2.AIDS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6105" y="2518213"/>
            <a:ext cx="3278777" cy="1200329"/>
          </a:xfrm>
          <a:prstGeom prst="rect">
            <a:avLst/>
          </a:prstGeom>
          <a:solidFill>
            <a:srgbClr val="99FFCC">
              <a:alpha val="41176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AIDS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36105" y="4150591"/>
            <a:ext cx="3278777" cy="830997"/>
          </a:xfrm>
          <a:prstGeom prst="rect">
            <a:avLst/>
          </a:prstGeom>
          <a:solidFill>
            <a:srgbClr val="99FFCC">
              <a:alpha val="41176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4.HIV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 truyền 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36105" y="5710677"/>
            <a:ext cx="3278777" cy="835025"/>
          </a:xfrm>
          <a:prstGeom prst="rect">
            <a:avLst/>
          </a:prstGeom>
          <a:solidFill>
            <a:srgbClr val="99FFCC">
              <a:alpha val="41176"/>
            </a:srgb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vi-V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HIV?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86995" y="633078"/>
            <a:ext cx="5257800" cy="469900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886995" y="1246647"/>
            <a:ext cx="5257800" cy="835025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4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886995" y="2233277"/>
            <a:ext cx="5257800" cy="1200329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altLang="en-US" sz="2400" b="1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886995" y="3681077"/>
            <a:ext cx="5257800" cy="1200150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vi-VN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AIDS. AIDS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886995" y="5041566"/>
            <a:ext cx="5257800" cy="1603375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-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con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891645" y="1079635"/>
            <a:ext cx="1995350" cy="180652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9" idx="1"/>
          </p:cNvCxnSpPr>
          <p:nvPr/>
        </p:nvCxnSpPr>
        <p:spPr>
          <a:xfrm flipV="1">
            <a:off x="3914882" y="1664160"/>
            <a:ext cx="1972113" cy="304513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91645" y="3097768"/>
            <a:ext cx="1995350" cy="13498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14882" y="4480665"/>
            <a:ext cx="1972113" cy="1522570"/>
          </a:xfrm>
          <a:prstGeom prst="line">
            <a:avLst/>
          </a:prstGeom>
          <a:ln w="28575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1"/>
          </p:cNvCxnSpPr>
          <p:nvPr/>
        </p:nvCxnSpPr>
        <p:spPr>
          <a:xfrm flipH="1">
            <a:off x="3938120" y="868028"/>
            <a:ext cx="1948875" cy="540656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>
            <a:hlinkClick r:id="rId2" action="ppaction://hlinksldjump"/>
          </p:cNvPr>
          <p:cNvSpPr/>
          <p:nvPr/>
        </p:nvSpPr>
        <p:spPr>
          <a:xfrm>
            <a:off x="1713412" y="92024"/>
            <a:ext cx="261257" cy="225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hlinkClick r:id="rId6" action="ppaction://hlinksldjump"/>
          </p:cNvPr>
          <p:cNvSpPr/>
          <p:nvPr/>
        </p:nvSpPr>
        <p:spPr>
          <a:xfrm>
            <a:off x="1713412" y="393915"/>
            <a:ext cx="261257" cy="2264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854212" y="738597"/>
            <a:ext cx="2743200" cy="6858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/>
              </a:rPr>
              <a:t>1. HIV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/>
              </a:rPr>
              <a:t>là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/>
              </a:rPr>
              <a:t>gì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/>
              </a:rPr>
              <a:t>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61570" y="1655011"/>
            <a:ext cx="9144000" cy="990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	</a:t>
            </a:r>
            <a:r>
              <a:rPr lang="vi-VN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vi-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rút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nhập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khả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tật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397012" y="661745"/>
            <a:ext cx="3200400" cy="685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pic>
        <p:nvPicPr>
          <p:cNvPr id="5" name="Picture 8" descr="Hình ảnh có liên qua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2" y="2953078"/>
            <a:ext cx="420211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ình ảnh có liên qua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4" y="2953078"/>
            <a:ext cx="44862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07235" y="747576"/>
            <a:ext cx="2778125" cy="6858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en-US" sz="3200" b="1" dirty="0">
                <a:solidFill>
                  <a:srgbClr val="CC3300"/>
                </a:solidFill>
                <a:latin typeface="Times New Roman" panose="02020603050405020304"/>
                <a:cs typeface="Times New Roman" panose="02020603050405020304" pitchFamily="18" charset="0"/>
              </a:rPr>
              <a:t>2.AIDS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55964" y="1717540"/>
            <a:ext cx="8229600" cy="76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446859" y="668270"/>
            <a:ext cx="3276600" cy="762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 descr="Kết quả hình ảnh cho hinh anh benh nhan aid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3" descr="Kết quả hình ảnh cho hinh anh benh nhan aids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5" descr="Kết quả hình ảnh cho hinh anh benh nhan aid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267" y="2763704"/>
            <a:ext cx="560196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ạ Sahara là nơi có nhiều người nhiễm HIV nhấ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3" y="2763704"/>
            <a:ext cx="5100346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457994" y="373902"/>
            <a:ext cx="7620000" cy="12954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nhiễm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HIV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AIDS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00200" y="1721460"/>
            <a:ext cx="9067800" cy="990600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11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1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11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1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1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1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11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 </a:t>
            </a:r>
            <a:r>
              <a:rPr lang="en-US" sz="11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1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1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1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AIDS. AIDS </a:t>
            </a:r>
            <a:r>
              <a:rPr lang="en-US" sz="11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1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11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1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1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1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1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1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1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112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HIV.</a:t>
            </a:r>
          </a:p>
          <a:p>
            <a:pPr>
              <a:buFontTx/>
              <a:buNone/>
              <a:defRPr/>
            </a:pPr>
            <a:endParaRPr lang="en-US" sz="2600" b="1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US" sz="26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381794" y="249237"/>
            <a:ext cx="7772400" cy="1219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315754" y="2646271"/>
            <a:ext cx="2819400" cy="469900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HIV </a:t>
            </a:r>
          </a:p>
        </p:txBody>
      </p:sp>
      <p:pic>
        <p:nvPicPr>
          <p:cNvPr id="6" name="Picture 10" descr="50823846_02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10" y="3235235"/>
            <a:ext cx="4586288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506754" y="2646271"/>
            <a:ext cx="3657600" cy="469900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HIV/AIDS</a:t>
            </a:r>
          </a:p>
        </p:txBody>
      </p:sp>
      <p:pic>
        <p:nvPicPr>
          <p:cNvPr id="8" name="Picture 10" descr="Hình ảnh có liên qua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54" y="3235234"/>
            <a:ext cx="3860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705099" y="347163"/>
            <a:ext cx="67818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4. HIV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lây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những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con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85191" y="5638800"/>
            <a:ext cx="2438400" cy="68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alt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378529" y="270963"/>
            <a:ext cx="7434943" cy="1143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duongm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4902"/>
            <a:ext cx="38895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838701" y="5638800"/>
            <a:ext cx="2416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alt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525912" y="5491956"/>
            <a:ext cx="28590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con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857320" y="1745761"/>
            <a:ext cx="8410303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 có thể lây truyền qua 3 con đường: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9" name="Picture 9" descr="tinhd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42" y="2438402"/>
            <a:ext cx="35847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meTS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17" y="2372220"/>
            <a:ext cx="350851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680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.VnTime</vt:lpstr>
      <vt:lpstr>Arial</vt:lpstr>
      <vt:lpstr>Calibri</vt:lpstr>
      <vt:lpstr>Calibri Light</vt:lpstr>
      <vt:lpstr>Georgia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Máy Tính Trường Sơn</cp:lastModifiedBy>
  <cp:revision>23</cp:revision>
  <dcterms:created xsi:type="dcterms:W3CDTF">2021-10-31T07:55:00Z</dcterms:created>
  <dcterms:modified xsi:type="dcterms:W3CDTF">2023-10-15T10:15:59Z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CE2125364DBB4D52A3A8889828F4E7FF</vt:lpwstr>
  </property>
  <property fmtid="{D5CDD505-2E9C-101B-9397-08002B2CF9AE}" pid="3" name="KSOProductBuildVer">
    <vt:lpwstr>1033-11.2.0.11341</vt:lpwstr>
  </property>
</Properties>
</file>