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26" r:id="rId2"/>
    <p:sldId id="313" r:id="rId3"/>
    <p:sldId id="331" r:id="rId4"/>
    <p:sldId id="314" r:id="rId5"/>
    <p:sldId id="328" r:id="rId6"/>
    <p:sldId id="355" r:id="rId7"/>
    <p:sldId id="347" r:id="rId8"/>
    <p:sldId id="320" r:id="rId9"/>
    <p:sldId id="321" r:id="rId10"/>
    <p:sldId id="352" r:id="rId11"/>
    <p:sldId id="353" r:id="rId12"/>
    <p:sldId id="322" r:id="rId13"/>
    <p:sldId id="324" r:id="rId14"/>
    <p:sldId id="325" r:id="rId15"/>
    <p:sldId id="299" r:id="rId16"/>
    <p:sldId id="330" r:id="rId17"/>
    <p:sldId id="329" r:id="rId18"/>
  </p:sldIdLst>
  <p:sldSz cx="9144000" cy="6858000" type="screen4x3"/>
  <p:notesSz cx="6858000" cy="9144000"/>
  <p:embeddedFontLst>
    <p:embeddedFont>
      <p:font typeface="Microsoft YaHei" panose="020B0503020204020204" pitchFamily="34" charset="-122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.VnTimeH" panose="020B7200000000000000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69" d="100"/>
          <a:sy n="69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11/10/2023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8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9</a:t>
            </a:fld>
            <a:endParaRPr lang="en-US" sz="1200" dirty="0"/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9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3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654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21724" y="2838867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19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dirty="0">
                <a:latin typeface=".VnAvant" panose="020B7200000000000000" pitchFamily="34" charset="0"/>
              </a:rPr>
              <a:t>   </a:t>
            </a: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Ng  ng   Ngh  ngh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1400" y="541020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6000" b="1">
                <a:latin typeface=".VnTimeH" panose="020B7200000000000000" pitchFamily="34" charset="0"/>
              </a:rPr>
              <a:t>TiÕt 1</a:t>
            </a:r>
            <a:r>
              <a:rPr lang="en-US" altLang="en-US" sz="9600" b="1">
                <a:latin typeface=".VnTimeH" panose="020B7200000000000000" pitchFamily="34" charset="0"/>
              </a:rPr>
              <a:t/>
            </a:r>
            <a:br>
              <a:rPr lang="en-US" altLang="en-US" sz="9600" b="1">
                <a:latin typeface=".VnTimeH" panose="020B7200000000000000" pitchFamily="34" charset="0"/>
              </a:rPr>
            </a:b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8512" y="609600"/>
            <a:ext cx="8790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CHÀO MỪNG CÁC</a:t>
            </a:r>
            <a:r>
              <a:rPr lang="en-US" altLang="en-US" sz="48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CON HỌC </a:t>
            </a:r>
            <a:r>
              <a:rPr lang="en-US" altLang="en-US" sz="2400" b="1" smtClean="0">
                <a:solidFill>
                  <a:srgbClr val="FF0000"/>
                </a:solidFill>
                <a:latin typeface="+mj-lt"/>
              </a:rPr>
              <a:t>SINH  ĐẾN </a:t>
            </a: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VỚI TIẾT HỌC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MÔN TIẾNG VIỆT</a:t>
            </a:r>
          </a:p>
          <a:p>
            <a:pPr eaLnBrk="1" hangingPunct="1">
              <a:lnSpc>
                <a:spcPct val="150000"/>
              </a:lnSpc>
            </a:pPr>
            <a:endParaRPr lang="en-US" altLang="en-US" sz="2400" b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85799"/>
            <a:ext cx="7581900" cy="5686425"/>
          </a:xfrm>
        </p:spPr>
      </p:pic>
    </p:spTree>
    <p:extLst>
      <p:ext uri="{BB962C8B-B14F-4D97-AF65-F5344CB8AC3E}">
        <p14:creationId xmlns:p14="http://schemas.microsoft.com/office/powerpoint/2010/main" val="42393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518400" cy="5638800"/>
          </a:xfrm>
        </p:spPr>
      </p:pic>
    </p:spTree>
    <p:extLst>
      <p:ext uri="{BB962C8B-B14F-4D97-AF65-F5344CB8AC3E}">
        <p14:creationId xmlns:p14="http://schemas.microsoft.com/office/powerpoint/2010/main" val="18302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0" y="5257800"/>
            <a:ext cx="86106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latin typeface=".VnAvant" panose="020B7200000000000000" pitchFamily="34" charset="0"/>
              </a:rPr>
              <a:t> NghÐ ®· no cá. NghÐ ngñ ë bê ®ª.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80010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1371600" y="6096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8" name="Oval 7"/>
          <p:cNvSpPr/>
          <p:nvPr/>
        </p:nvSpPr>
        <p:spPr>
          <a:xfrm>
            <a:off x="914400" y="685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318" name="TextBox 8"/>
          <p:cNvSpPr txBox="1"/>
          <p:nvPr/>
        </p:nvSpPr>
        <p:spPr>
          <a:xfrm>
            <a:off x="646113" y="5257800"/>
            <a:ext cx="11080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3319" name="TextBox 9"/>
          <p:cNvSpPr txBox="1"/>
          <p:nvPr/>
        </p:nvSpPr>
        <p:spPr>
          <a:xfrm>
            <a:off x="4243388" y="5257800"/>
            <a:ext cx="11080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3320" name="TextBox 12"/>
          <p:cNvSpPr txBox="1"/>
          <p:nvPr/>
        </p:nvSpPr>
        <p:spPr>
          <a:xfrm>
            <a:off x="5575300" y="5259388"/>
            <a:ext cx="766763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318" grpId="0"/>
      <p:bldP spid="13319" grpId="0"/>
      <p:bldP spid="133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0" y="533400"/>
            <a:ext cx="12954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00" y="533400"/>
            <a:ext cx="4572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340" name="TextBox 7"/>
          <p:cNvSpPr txBox="1"/>
          <p:nvPr/>
        </p:nvSpPr>
        <p:spPr>
          <a:xfrm>
            <a:off x="1905000" y="838200"/>
            <a:ext cx="5867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>
                <a:latin typeface=".VnAvant" panose="020B7200000000000000" pitchFamily="34" charset="0"/>
              </a:rPr>
              <a:t>Th¨m </a:t>
            </a:r>
            <a:r>
              <a:rPr sz="4400" b="1" smtClean="0">
                <a:latin typeface=".VnAvant" panose="020B7200000000000000" pitchFamily="34" charset="0"/>
              </a:rPr>
              <a:t>v­</a:t>
            </a:r>
            <a:r>
              <a:rPr lang="en-US" sz="4400" b="1" smtClean="0"/>
              <a:t>Ư</a:t>
            </a:r>
            <a:r>
              <a:rPr sz="4400" b="1" smtClean="0">
                <a:latin typeface=".VnAvant" panose="020B7200000000000000" pitchFamily="34" charset="0"/>
              </a:rPr>
              <a:t>ên </a:t>
            </a:r>
            <a:r>
              <a:rPr sz="4400" b="1" dirty="0">
                <a:latin typeface=".VnAvant" panose="020B7200000000000000" pitchFamily="34" charset="0"/>
              </a:rPr>
              <a:t>b¸ch thó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4963"/>
            <a:ext cx="7086600" cy="4494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6400" y="6858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95400" y="7493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0"/>
            <a:ext cx="8077200" cy="127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.VnAvant" panose="020B7200000000000000" pitchFamily="34" charset="0"/>
              </a:rPr>
              <a:t>? Con h·y 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.VnAvant" panose="020B7200000000000000" pitchFamily="34" charset="0"/>
              </a:rPr>
              <a:t>? Nãi c©u víi mét trong c¸c tõ ng÷ mµ con võa t×m ®­îc 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00400" y="7620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â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12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1538"/>
            <a:ext cx="8159750" cy="3776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838200" y="16764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000" y="1676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19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dirty="0">
                <a:latin typeface=".VnAvant" panose="020B7200000000000000" pitchFamily="34" charset="0"/>
              </a:rPr>
              <a:t>   </a:t>
            </a: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Ng  ng   Ngh  ngh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71600" y="4572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914400" y="5334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72" name="TextBox 5"/>
          <p:cNvSpPr txBox="1"/>
          <p:nvPr/>
        </p:nvSpPr>
        <p:spPr>
          <a:xfrm>
            <a:off x="2133600" y="12954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3622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3622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2766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â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32766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00" y="2362200"/>
            <a:ext cx="1524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2362200"/>
            <a:ext cx="838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47244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nghÜ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180" name="TextBox 13"/>
          <p:cNvSpPr txBox="1"/>
          <p:nvPr/>
        </p:nvSpPr>
        <p:spPr>
          <a:xfrm>
            <a:off x="5791200" y="1219200"/>
            <a:ext cx="14716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1" name="TextBox 14"/>
          <p:cNvSpPr txBox="1"/>
          <p:nvPr/>
        </p:nvSpPr>
        <p:spPr>
          <a:xfrm>
            <a:off x="458788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2" name="TextBox 15"/>
          <p:cNvSpPr txBox="1"/>
          <p:nvPr/>
        </p:nvSpPr>
        <p:spPr>
          <a:xfrm>
            <a:off x="1839913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3" name="TextBox 16"/>
          <p:cNvSpPr txBox="1"/>
          <p:nvPr/>
        </p:nvSpPr>
        <p:spPr>
          <a:xfrm>
            <a:off x="4427538" y="4860925"/>
            <a:ext cx="1042987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4" name="TextBox 17"/>
          <p:cNvSpPr txBox="1"/>
          <p:nvPr/>
        </p:nvSpPr>
        <p:spPr>
          <a:xfrm>
            <a:off x="3195638" y="48641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185" name="TextBox 18"/>
          <p:cNvSpPr txBox="1"/>
          <p:nvPr/>
        </p:nvSpPr>
        <p:spPr>
          <a:xfrm>
            <a:off x="6018213" y="4864100"/>
            <a:ext cx="10445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186" name="TextBox 19"/>
          <p:cNvSpPr txBox="1"/>
          <p:nvPr/>
        </p:nvSpPr>
        <p:spPr>
          <a:xfrm>
            <a:off x="7413625" y="4864100"/>
            <a:ext cx="10445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180" grpId="0"/>
      <p:bldP spid="7181" grpId="0"/>
      <p:bldP spid="7182" grpId="0"/>
      <p:bldP spid="7183" grpId="0"/>
      <p:bldP spid="7184" grpId="0"/>
      <p:bldP spid="7185" grpId="0"/>
      <p:bldP spid="7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5334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5334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81800" y="4343400"/>
            <a:ext cx="1676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434340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4343400"/>
            <a:ext cx="18288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00" y="434340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201" name="TextBox 20"/>
          <p:cNvSpPr txBox="1"/>
          <p:nvPr/>
        </p:nvSpPr>
        <p:spPr>
          <a:xfrm>
            <a:off x="884238" y="4483100"/>
            <a:ext cx="70326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8202" name="TextBox 21"/>
          <p:cNvSpPr txBox="1"/>
          <p:nvPr/>
        </p:nvSpPr>
        <p:spPr>
          <a:xfrm>
            <a:off x="2895600" y="4470400"/>
            <a:ext cx="7016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8203" name="TextBox 22"/>
          <p:cNvSpPr txBox="1"/>
          <p:nvPr/>
        </p:nvSpPr>
        <p:spPr>
          <a:xfrm>
            <a:off x="5321300" y="4471988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8204" name="TextBox 23"/>
          <p:cNvSpPr txBox="1"/>
          <p:nvPr/>
        </p:nvSpPr>
        <p:spPr>
          <a:xfrm>
            <a:off x="6794500" y="4471988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pic>
        <p:nvPicPr>
          <p:cNvPr id="8206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71600"/>
            <a:ext cx="8077200" cy="274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20" grpId="0" animBg="1"/>
      <p:bldP spid="8201" grpId="0"/>
      <p:bldP spid="8202" grpId="0"/>
      <p:bldP spid="8203" grpId="0"/>
      <p:bldP spid="82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981200" y="2743200"/>
            <a:ext cx="17526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6000" b="1" smtClean="0">
                <a:solidFill>
                  <a:srgbClr val="FF0000"/>
                </a:solidFill>
                <a:latin typeface="+mn-lt"/>
              </a:rPr>
              <a:t>Ngh</a:t>
            </a:r>
            <a:endParaRPr lang="en-US" altLang="en-US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5354782" y="1600200"/>
            <a:ext cx="4572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6000" b="1" smtClean="0">
                <a:solidFill>
                  <a:srgbClr val="FF0000"/>
                </a:solidFill>
                <a:latin typeface="+mn-lt"/>
              </a:rPr>
              <a:t>i</a:t>
            </a:r>
            <a:endParaRPr lang="en-US" altLang="en-US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54782" y="2695527"/>
            <a:ext cx="4572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6000" b="1" smtClean="0">
                <a:solidFill>
                  <a:srgbClr val="FF0000"/>
                </a:solidFill>
                <a:latin typeface="+mn-lt"/>
              </a:rPr>
              <a:t>e</a:t>
            </a:r>
            <a:endParaRPr lang="en-US" altLang="en-US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3273" y="3804708"/>
            <a:ext cx="4572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6000" b="1">
                <a:solidFill>
                  <a:srgbClr val="FF0000"/>
                </a:solidFill>
                <a:latin typeface="+mn-lt"/>
              </a:rPr>
              <a:t>ê</a:t>
            </a:r>
            <a:endParaRPr lang="en-US" altLang="en-US" sz="60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Straight Arrow Connector 8"/>
          <p:cNvCxnSpPr>
            <a:stCxn id="4" idx="3"/>
            <a:endCxn id="7" idx="1"/>
          </p:cNvCxnSpPr>
          <p:nvPr/>
        </p:nvCxnSpPr>
        <p:spPr>
          <a:xfrm>
            <a:off x="3733800" y="3251032"/>
            <a:ext cx="1669473" cy="1061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3"/>
          </p:cNvCxnSpPr>
          <p:nvPr/>
        </p:nvCxnSpPr>
        <p:spPr>
          <a:xfrm flipV="1">
            <a:off x="3733800" y="2181838"/>
            <a:ext cx="1669473" cy="1069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26873" y="3251031"/>
            <a:ext cx="1676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01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2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03712" y="857251"/>
            <a:ext cx="8258991" cy="457724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783">
              <a:defRPr/>
            </a:pPr>
            <a:endParaRPr lang="zh-CN" altLang="en-US" sz="54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061490" y="2151515"/>
            <a:ext cx="4867557" cy="158522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altLang="zh-CN" sz="90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THƯ GIÃN</a:t>
            </a:r>
            <a:endParaRPr lang="zh-CN" altLang="en-US" sz="9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357369" y="155836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5727207" y="401880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686647" y="3893476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 rot="1275709">
            <a:off x="5831823" y="11763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884868" y="3890980"/>
            <a:ext cx="916520" cy="7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38600" y="4953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657600" y="5715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220" name="TextBox 5"/>
          <p:cNvSpPr txBox="1"/>
          <p:nvPr/>
        </p:nvSpPr>
        <p:spPr>
          <a:xfrm>
            <a:off x="2286000" y="1371600"/>
            <a:ext cx="1295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22098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0" y="22098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27432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27432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2600" y="22098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22098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900" y="48768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nghÖ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228" name="TextBox 15"/>
          <p:cNvSpPr txBox="1"/>
          <p:nvPr/>
        </p:nvSpPr>
        <p:spPr>
          <a:xfrm>
            <a:off x="6248400" y="1447800"/>
            <a:ext cx="113823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9900" y="3679825"/>
            <a:ext cx="8077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·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nghÜ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362</TotalTime>
  <Words>200</Words>
  <Application>Microsoft Office PowerPoint</Application>
  <PresentationFormat>On-screen Show (4:3)</PresentationFormat>
  <Paragraphs>74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YaHei</vt:lpstr>
      <vt:lpstr>Calibri</vt:lpstr>
      <vt:lpstr>A3.BoosterNextFYBlackRegular-San</vt:lpstr>
      <vt:lpstr>.VnAvant</vt:lpstr>
      <vt:lpstr>.VnTimeH</vt:lpstr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10P030921</cp:lastModifiedBy>
  <cp:revision>128</cp:revision>
  <dcterms:created xsi:type="dcterms:W3CDTF">2002-08-27T21:28:28Z</dcterms:created>
  <dcterms:modified xsi:type="dcterms:W3CDTF">2023-10-11T13:57:42Z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