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58" r:id="rId4"/>
    <p:sldId id="264" r:id="rId5"/>
    <p:sldId id="260" r:id="rId6"/>
    <p:sldId id="262" r:id="rId7"/>
    <p:sldId id="261" r:id="rId8"/>
    <p:sldId id="265" r:id="rId9"/>
    <p:sldId id="266" r:id="rId10"/>
    <p:sldId id="267" r:id="rId11"/>
    <p:sldId id="268" r:id="rId12"/>
    <p:sldId id="273" r:id="rId13"/>
    <p:sldId id="263" r:id="rId14"/>
    <p:sldId id="274" r:id="rId15"/>
    <p:sldId id="272"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00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122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87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02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19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50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10">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xmln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11">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pic>
        <p:nvPicPr>
          <p:cNvPr id="16" name="Picture 15"/>
          <p:cNvPicPr>
            <a:picLocks noChangeAspect="1"/>
          </p:cNvPicPr>
          <p:nvPr userDrawn="1"/>
        </p:nvPicPr>
        <p:blipFill>
          <a:blip r:embed="rId13"/>
          <a:stretch>
            <a:fillRect/>
          </a:stretch>
        </p:blipFill>
        <p:spPr>
          <a:xfrm>
            <a:off x="-5112616" y="-1247833"/>
            <a:ext cx="17680425" cy="14586162"/>
          </a:xfrm>
          <a:prstGeom prst="rect">
            <a:avLst/>
          </a:prstGeom>
        </p:spPr>
      </p:pic>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53156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4.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21.png"/><Relationship Id="rId12"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33.png"/><Relationship Id="rId5" Type="http://schemas.openxmlformats.org/officeDocument/2006/relationships/image" Target="../media/image21.png"/><Relationship Id="rId10" Type="http://schemas.openxmlformats.org/officeDocument/2006/relationships/image" Target="../media/image32.png"/><Relationship Id="rId4" Type="http://schemas.openxmlformats.org/officeDocument/2006/relationships/image" Target="../media/image2.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119473" y="-220169"/>
            <a:ext cx="9495611" cy="6688422"/>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5">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6">
            <a:extLst>
              <a:ext uri="{28A0092B-C50C-407E-A947-70E740481C1C}">
                <a14:useLocalDpi xmlns:a14="http://schemas.microsoft.com/office/drawing/2010/main" val="0"/>
              </a:ext>
            </a:extLst>
          </a:blip>
          <a:srcRect t="77037" r="68904"/>
          <a:stretch/>
        </p:blipFill>
        <p:spPr>
          <a:xfrm>
            <a:off x="-1" y="4014769"/>
            <a:ext cx="2561087" cy="2835489"/>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7">
            <a:extLst>
              <a:ext uri="{28A0092B-C50C-407E-A947-70E740481C1C}">
                <a14:useLocalDpi xmlns:a14="http://schemas.microsoft.com/office/drawing/2010/main" val="0"/>
              </a:ext>
            </a:extLst>
          </a:blip>
          <a:srcRect t="73228" r="43201"/>
          <a:stretch/>
        </p:blipFill>
        <p:spPr>
          <a:xfrm>
            <a:off x="805541" y="4030135"/>
            <a:ext cx="3990532" cy="2820124"/>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355" b="49895"/>
          <a:stretch/>
        </p:blipFill>
        <p:spPr>
          <a:xfrm>
            <a:off x="10053359" y="-20096"/>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9">
            <a:extLst>
              <a:ext uri="{28A0092B-C50C-407E-A947-70E740481C1C}">
                <a14:useLocalDpi xmlns:a14="http://schemas.microsoft.com/office/drawing/2010/main" val="0"/>
              </a:ext>
            </a:extLst>
          </a:blip>
          <a:srcRect l="64779" t="84233"/>
          <a:stretch/>
        </p:blipFill>
        <p:spPr>
          <a:xfrm>
            <a:off x="2972961" y="4987163"/>
            <a:ext cx="2787416" cy="1870837"/>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4645" r="76416" b="17883"/>
          <a:stretch/>
        </p:blipFill>
        <p:spPr>
          <a:xfrm>
            <a:off x="1382948" y="2922715"/>
            <a:ext cx="1354633" cy="1504628"/>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354001" y="448830"/>
            <a:ext cx="1690291" cy="1690291"/>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4"/>
          <a:stretch>
            <a:fillRect/>
          </a:stretch>
        </p:blipFill>
        <p:spPr>
          <a:xfrm>
            <a:off x="0" y="-202297"/>
            <a:ext cx="1523956" cy="1678399"/>
          </a:xfrm>
          <a:prstGeom prst="rect">
            <a:avLst/>
          </a:prstGeom>
        </p:spPr>
      </p:pic>
      <p:pic>
        <p:nvPicPr>
          <p:cNvPr id="2" name="Picture 1"/>
          <p:cNvPicPr>
            <a:picLocks noChangeAspect="1"/>
          </p:cNvPicPr>
          <p:nvPr/>
        </p:nvPicPr>
        <p:blipFill rotWithShape="1">
          <a:blip r:embed="rId15"/>
          <a:srcRect r="32222"/>
          <a:stretch/>
        </p:blipFill>
        <p:spPr>
          <a:xfrm>
            <a:off x="5409159" y="363977"/>
            <a:ext cx="2537109" cy="1414395"/>
          </a:xfrm>
          <a:prstGeom prst="rect">
            <a:avLst/>
          </a:prstGeom>
        </p:spPr>
      </p:pic>
      <p:grpSp>
        <p:nvGrpSpPr>
          <p:cNvPr id="11" name="Group 10"/>
          <p:cNvGrpSpPr/>
          <p:nvPr/>
        </p:nvGrpSpPr>
        <p:grpSpPr>
          <a:xfrm>
            <a:off x="1929853" y="1998541"/>
            <a:ext cx="7966540" cy="3662191"/>
            <a:chOff x="1929853" y="1998541"/>
            <a:chExt cx="7966540" cy="3662191"/>
          </a:xfrm>
        </p:grpSpPr>
        <p:pic>
          <p:nvPicPr>
            <p:cNvPr id="7" name="Picture 6"/>
            <p:cNvPicPr>
              <a:picLocks noChangeAspect="1"/>
            </p:cNvPicPr>
            <p:nvPr/>
          </p:nvPicPr>
          <p:blipFill>
            <a:blip r:embed="rId16"/>
            <a:stretch>
              <a:fillRect/>
            </a:stretch>
          </p:blipFill>
          <p:spPr>
            <a:xfrm>
              <a:off x="1929853" y="1998541"/>
              <a:ext cx="7966540" cy="3051970"/>
            </a:xfrm>
            <a:prstGeom prst="rect">
              <a:avLst/>
            </a:prstGeom>
          </p:spPr>
        </p:pic>
        <p:pic>
          <p:nvPicPr>
            <p:cNvPr id="10" name="Picture 9"/>
            <p:cNvPicPr>
              <a:picLocks noChangeAspect="1"/>
            </p:cNvPicPr>
            <p:nvPr/>
          </p:nvPicPr>
          <p:blipFill>
            <a:blip r:embed="rId17"/>
            <a:stretch>
              <a:fillRect/>
            </a:stretch>
          </p:blipFill>
          <p:spPr>
            <a:xfrm>
              <a:off x="5479417" y="4587743"/>
              <a:ext cx="2255716" cy="1072989"/>
            </a:xfrm>
            <a:prstGeom prst="rect">
              <a:avLst/>
            </a:prstGeom>
          </p:spPr>
        </p:pic>
      </p:grpSp>
      <p:sp>
        <p:nvSpPr>
          <p:cNvPr id="2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15086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2">
            <a:extLst>
              <a:ext uri="{FF2B5EF4-FFF2-40B4-BE49-F238E27FC236}">
                <a16:creationId xmlns:a16="http://schemas.microsoft.com/office/drawing/2014/main" id="{07D36898-0D2E-467C-A0C0-7245CC2BA3FB}"/>
              </a:ext>
            </a:extLst>
          </p:cNvPr>
          <p:cNvSpPr/>
          <p:nvPr/>
        </p:nvSpPr>
        <p:spPr>
          <a:xfrm>
            <a:off x="286602" y="605972"/>
            <a:ext cx="11696131" cy="6040488"/>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xmln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9" name="Picture 8"/>
          <p:cNvPicPr>
            <a:picLocks noChangeAspect="1"/>
          </p:cNvPicPr>
          <p:nvPr/>
        </p:nvPicPr>
        <p:blipFill>
          <a:blip r:embed="rId2"/>
          <a:stretch>
            <a:fillRect/>
          </a:stretch>
        </p:blipFill>
        <p:spPr>
          <a:xfrm>
            <a:off x="4723593" y="105869"/>
            <a:ext cx="1816765" cy="859611"/>
          </a:xfrm>
          <a:prstGeom prst="rect">
            <a:avLst/>
          </a:prstGeom>
        </p:spPr>
      </p:pic>
      <p:sp>
        <p:nvSpPr>
          <p:cNvPr id="11" name="Rectangle 10"/>
          <p:cNvSpPr/>
          <p:nvPr/>
        </p:nvSpPr>
        <p:spPr>
          <a:xfrm>
            <a:off x="532264" y="925895"/>
            <a:ext cx="11150221" cy="5521512"/>
          </a:xfrm>
          <a:prstGeom prst="rect">
            <a:avLst/>
          </a:prstGeom>
        </p:spPr>
        <p:txBody>
          <a:bodyPr wrap="square">
            <a:spAutoFit/>
          </a:bodyPr>
          <a:lstStyle/>
          <a:p>
            <a:pPr algn="just">
              <a:lnSpc>
                <a:spcPct val="90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Trong các câu chuyện đã được nghe, em thích nhất là câu chuyện </a:t>
            </a:r>
            <a:r>
              <a:rPr lang="vi-VN" sz="2800" i="1" dirty="0">
                <a:solidFill>
                  <a:srgbClr val="002060"/>
                </a:solidFill>
                <a:latin typeface="Cambria" panose="02040503050406030204" pitchFamily="18" charset="0"/>
                <a:ea typeface="Cambria" panose="02040503050406030204" pitchFamily="18" charset="0"/>
              </a:rPr>
              <a:t>Sự tích cây vú</a:t>
            </a:r>
            <a:r>
              <a:rPr lang="en-US" sz="2800" i="1" dirty="0">
                <a:solidFill>
                  <a:srgbClr val="002060"/>
                </a:solidFill>
                <a:latin typeface="Cambria" panose="02040503050406030204" pitchFamily="18" charset="0"/>
                <a:ea typeface="Cambria" panose="02040503050406030204" pitchFamily="18" charset="0"/>
              </a:rPr>
              <a:t> </a:t>
            </a:r>
            <a:r>
              <a:rPr lang="vi-VN" sz="2800" i="1" dirty="0">
                <a:solidFill>
                  <a:srgbClr val="002060"/>
                </a:solidFill>
                <a:latin typeface="Cambria" panose="02040503050406030204" pitchFamily="18" charset="0"/>
                <a:ea typeface="Cambria" panose="02040503050406030204" pitchFamily="18" charset="0"/>
              </a:rPr>
              <a:t>sữa</a:t>
            </a:r>
            <a:r>
              <a:rPr lang="vi-VN" sz="2800" dirty="0">
                <a:solidFill>
                  <a:srgbClr val="002060"/>
                </a:solidFill>
                <a:latin typeface="Cambria" panose="02040503050406030204" pitchFamily="18" charset="0"/>
                <a:ea typeface="Cambria" panose="02040503050406030204" pitchFamily="18" charset="0"/>
              </a:rPr>
              <a:t>.</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Ngày 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cậu bật khóc nức nở.</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Cậu gục xuống và ôm gốc cây đó thì bất ngờ cây vỗ về, rơi một loại quả vào tay cậu. Loại quả này tuy vỏ ngoài chát nhưng bên trong ngọt thơm như sữa mẹ.</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Cậu bé nhìn lên tán l</a:t>
            </a:r>
            <a:r>
              <a:rPr lang="en-US" sz="2800" dirty="0">
                <a:solidFill>
                  <a:srgbClr val="002060"/>
                </a:solidFill>
                <a:latin typeface="Cambria" panose="02040503050406030204" pitchFamily="18" charset="0"/>
                <a:ea typeface="Cambria" panose="02040503050406030204" pitchFamily="18" charset="0"/>
              </a:rPr>
              <a:t>á</a:t>
            </a:r>
            <a:r>
              <a:rPr lang="vi-VN" sz="2800" dirty="0">
                <a:solidFill>
                  <a:srgbClr val="002060"/>
                </a:solidFill>
                <a:latin typeface="Cambria" panose="02040503050406030204" pitchFamily="18" charset="0"/>
                <a:ea typeface="Cambria" panose="02040503050406030204" pitchFamily="18" charset="0"/>
              </a:rPr>
              <a:t> và òa khó</a:t>
            </a:r>
            <a:r>
              <a:rPr lang="en-US" sz="2800" dirty="0">
                <a:solidFill>
                  <a:srgbClr val="002060"/>
                </a:solidFill>
                <a:latin typeface="Cambria" panose="02040503050406030204" pitchFamily="18" charset="0"/>
                <a:ea typeface="Cambria" panose="02040503050406030204" pitchFamily="18" charset="0"/>
              </a:rPr>
              <a:t>c. </a:t>
            </a:r>
            <a:r>
              <a:rPr lang="vi-VN" sz="2800" dirty="0">
                <a:solidFill>
                  <a:srgbClr val="002060"/>
                </a:solidFill>
                <a:latin typeface="Cambria" panose="02040503050406030204" pitchFamily="18" charset="0"/>
                <a:ea typeface="Cambria" panose="02040503050406030204" pitchFamily="18" charset="0"/>
              </a:rPr>
              <a:t>Cây xanh ôm chặt lấy cậu, từ thân cây toát ra hơi ấm và tiếp đập của trái tim người mẹ. Bỗng chốc, cây xanh biến thành người mẹ 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hai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mẹ</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sống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nhau</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r>
              <a:rPr lang="en-US" sz="2800" dirty="0" err="1">
                <a:solidFill>
                  <a:srgbClr val="002060"/>
                </a:solidFill>
                <a:latin typeface="Cambria" panose="02040503050406030204" pitchFamily="18" charset="0"/>
                <a:ea typeface="Cambria" panose="02040503050406030204" pitchFamily="18" charset="0"/>
              </a:rPr>
              <a:t>Vì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hãy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trở</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thành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người</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ngoan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ngoãn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nhé</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320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形状, 圆圈&#10;&#10;描述已自动生成">
            <a:extLst>
              <a:ext uri="{FF2B5EF4-FFF2-40B4-BE49-F238E27FC236}">
                <a16:creationId xmlns:a16="http://schemas.microsoft.com/office/drawing/2014/main" id="{A1EAF2E7-6728-4AFA-8692-9B9367D15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615" y="559199"/>
            <a:ext cx="5845230" cy="5845230"/>
          </a:xfrm>
          <a:prstGeom prst="rect">
            <a:avLst/>
          </a:prstGeom>
        </p:spPr>
      </p:pic>
      <p:pic>
        <p:nvPicPr>
          <p:cNvPr id="5" name="Picture 4"/>
          <p:cNvPicPr>
            <a:picLocks noChangeAspect="1"/>
          </p:cNvPicPr>
          <p:nvPr/>
        </p:nvPicPr>
        <p:blipFill>
          <a:blip r:embed="rId3"/>
          <a:stretch>
            <a:fillRect/>
          </a:stretch>
        </p:blipFill>
        <p:spPr>
          <a:xfrm>
            <a:off x="1956649" y="1970426"/>
            <a:ext cx="4565162" cy="27246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811" y="1353858"/>
            <a:ext cx="4849385" cy="4884094"/>
          </a:xfrm>
          <a:prstGeom prst="rect">
            <a:avLst/>
          </a:prstGeom>
        </p:spPr>
      </p:pic>
    </p:spTree>
    <p:extLst>
      <p:ext uri="{BB962C8B-B14F-4D97-AF65-F5344CB8AC3E}">
        <p14:creationId xmlns:p14="http://schemas.microsoft.com/office/powerpoint/2010/main" val="3438758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图形用户界面&#10;&#10;描述已自动生成">
            <a:extLst>
              <a:ext uri="{FF2B5EF4-FFF2-40B4-BE49-F238E27FC236}">
                <a16:creationId xmlns:a16="http://schemas.microsoft.com/office/drawing/2014/main" id="{BECE9B48-982F-4A74-B772-1764DE4FE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485" y="-416704"/>
            <a:ext cx="9173030" cy="7691408"/>
          </a:xfrm>
          <a:prstGeom prst="rect">
            <a:avLst/>
          </a:prstGeom>
        </p:spPr>
      </p:pic>
      <p:pic>
        <p:nvPicPr>
          <p:cNvPr id="3" name="Picture 2"/>
          <p:cNvPicPr>
            <a:picLocks noChangeAspect="1"/>
          </p:cNvPicPr>
          <p:nvPr/>
        </p:nvPicPr>
        <p:blipFill>
          <a:blip r:embed="rId3"/>
          <a:stretch>
            <a:fillRect/>
          </a:stretch>
        </p:blipFill>
        <p:spPr>
          <a:xfrm>
            <a:off x="2924906" y="2249798"/>
            <a:ext cx="6096528" cy="3968840"/>
          </a:xfrm>
          <a:prstGeom prst="rect">
            <a:avLst/>
          </a:prstGeom>
        </p:spPr>
      </p:pic>
    </p:spTree>
    <p:extLst>
      <p:ext uri="{BB962C8B-B14F-4D97-AF65-F5344CB8AC3E}">
        <p14:creationId xmlns:p14="http://schemas.microsoft.com/office/powerpoint/2010/main" val="996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298889"/>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2</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674888"/>
            <a:ext cx="5511958" cy="769441"/>
          </a:xfrm>
          <a:prstGeom prst="rect">
            <a:avLst/>
          </a:prstGeom>
          <a:noFill/>
        </p:spPr>
        <p:txBody>
          <a:bodyPr wrap="square" rtlCol="0">
            <a:spAutoFit/>
          </a:bodyPr>
          <a:lstStyle/>
          <a:p>
            <a:pPr algn="just"/>
            <a:r>
              <a:rPr lang="en-US" sz="4400" b="1">
                <a:solidFill>
                  <a:srgbClr val="002060"/>
                </a:solidFill>
                <a:latin typeface="Cambria" panose="02040503050406030204" pitchFamily="18" charset="0"/>
                <a:ea typeface="Cambria" panose="02040503050406030204" pitchFamily="18" charset="0"/>
              </a:rPr>
              <a:t>Đọc soát đoạn văn.</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823327" y="1290370"/>
            <a:ext cx="865933" cy="769441"/>
          </a:xfrm>
          <a:prstGeom prst="rect">
            <a:avLst/>
          </a:prstGeom>
          <a:noFill/>
        </p:spPr>
        <p:txBody>
          <a:bodyPr wrap="square" rtlCol="0">
            <a:spAutoFit/>
          </a:bodyPr>
          <a:lstStyle/>
          <a:p>
            <a:pPr algn="just"/>
            <a:r>
              <a:rPr lang="en-US" sz="4400" b="1">
                <a:solidFill>
                  <a:srgbClr val="FF0066"/>
                </a:solidFill>
                <a:latin typeface="Cambria" panose="02040503050406030204" pitchFamily="18" charset="0"/>
                <a:ea typeface="Cambria" panose="02040503050406030204" pitchFamily="18" charset="0"/>
              </a:rPr>
              <a:t>G:</a:t>
            </a:r>
            <a:endParaRPr lang="en-US" sz="19900" b="1">
              <a:solidFill>
                <a:srgbClr val="FF0066"/>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69" y="2020361"/>
            <a:ext cx="10645168" cy="3622793"/>
          </a:xfrm>
          <a:prstGeom prst="rect">
            <a:avLst/>
          </a:prstGeom>
        </p:spPr>
      </p:pic>
    </p:spTree>
    <p:extLst>
      <p:ext uri="{BB962C8B-B14F-4D97-AF65-F5344CB8AC3E}">
        <p14:creationId xmlns:p14="http://schemas.microsoft.com/office/powerpoint/2010/main" val="205362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599143"/>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3</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975142"/>
            <a:ext cx="8601030" cy="769441"/>
          </a:xfrm>
          <a:prstGeom prst="rect">
            <a:avLst/>
          </a:prstGeom>
          <a:noFill/>
        </p:spPr>
        <p:txBody>
          <a:bodyPr wrap="square" rtlCol="0">
            <a:spAutoFit/>
          </a:bodyPr>
          <a:lstStyle/>
          <a:p>
            <a:pPr algn="just"/>
            <a:r>
              <a:rPr lang="en-US" sz="4400" b="1">
                <a:solidFill>
                  <a:srgbClr val="002060"/>
                </a:solidFill>
                <a:latin typeface="Cambria" panose="02040503050406030204" pitchFamily="18" charset="0"/>
                <a:ea typeface="Cambria" panose="02040503050406030204" pitchFamily="18" charset="0"/>
              </a:rPr>
              <a:t>Sửa lỗi đoạn văn (nếu có).</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182540" y="2243409"/>
            <a:ext cx="10051442" cy="2124945"/>
          </a:xfrm>
          <a:prstGeom prst="rect">
            <a:avLst/>
          </a:prstGeom>
          <a:noFill/>
        </p:spPr>
        <p:txBody>
          <a:bodyPr wrap="square" rtlCol="0">
            <a:spAutoFit/>
          </a:bodyPr>
          <a:lstStyle/>
          <a:p>
            <a:pPr algn="just">
              <a:spcBef>
                <a:spcPts val="600"/>
              </a:spcBef>
              <a:spcAft>
                <a:spcPts val="600"/>
              </a:spcAft>
            </a:pPr>
            <a:r>
              <a:rPr lang="vi-VN" sz="4000">
                <a:latin typeface="Cambria" panose="02040503050406030204" pitchFamily="18" charset="0"/>
                <a:ea typeface="Cambria" panose="02040503050406030204" pitchFamily="18" charset="0"/>
              </a:rPr>
              <a:t>– Thông tin về câu chuyện rõ ràng, đầy đủ.</a:t>
            </a:r>
          </a:p>
          <a:p>
            <a:pPr algn="just">
              <a:spcBef>
                <a:spcPts val="600"/>
              </a:spcBef>
              <a:spcAft>
                <a:spcPts val="600"/>
              </a:spcAft>
            </a:pPr>
            <a:r>
              <a:rPr lang="vi-VN" sz="4000">
                <a:latin typeface="Cambria" panose="02040503050406030204" pitchFamily="18" charset="0"/>
                <a:ea typeface="Cambria" panose="02040503050406030204" pitchFamily="18" charset="0"/>
              </a:rPr>
              <a:t>– Các sự việc trong câu chuyện được sắp xếp theo trình tự hợp lí.</a:t>
            </a:r>
          </a:p>
        </p:txBody>
      </p:sp>
    </p:spTree>
    <p:extLst>
      <p:ext uri="{BB962C8B-B14F-4D97-AF65-F5344CB8AC3E}">
        <p14:creationId xmlns:p14="http://schemas.microsoft.com/office/powerpoint/2010/main" val="3481635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6C39F30-7EF1-4A2E-B8C7-B7B67C171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91943" y="-139013"/>
            <a:ext cx="8153562" cy="7338207"/>
          </a:xfrm>
          <a:prstGeom prst="rect">
            <a:avLst/>
          </a:prstGeom>
        </p:spPr>
      </p:pic>
      <p:pic>
        <p:nvPicPr>
          <p:cNvPr id="4" name="Picture 3"/>
          <p:cNvPicPr>
            <a:picLocks noChangeAspect="1"/>
          </p:cNvPicPr>
          <p:nvPr/>
        </p:nvPicPr>
        <p:blipFill>
          <a:blip r:embed="rId3"/>
          <a:stretch>
            <a:fillRect/>
          </a:stretch>
        </p:blipFill>
        <p:spPr>
          <a:xfrm>
            <a:off x="482731" y="560212"/>
            <a:ext cx="4292246" cy="1951631"/>
          </a:xfrm>
          <a:prstGeom prst="rect">
            <a:avLst/>
          </a:prstGeom>
        </p:spPr>
      </p:pic>
      <p:sp>
        <p:nvSpPr>
          <p:cNvPr id="5" name="TextBox 4">
            <a:extLst>
              <a:ext uri="{FF2B5EF4-FFF2-40B4-BE49-F238E27FC236}">
                <a16:creationId xmlns:a16="http://schemas.microsoft.com/office/drawing/2014/main" id="{A0C8EFDC-9F68-E142-3452-C4222B19AA14}"/>
              </a:ext>
            </a:extLst>
          </p:cNvPr>
          <p:cNvSpPr txBox="1"/>
          <p:nvPr/>
        </p:nvSpPr>
        <p:spPr>
          <a:xfrm>
            <a:off x="4623667" y="2511843"/>
            <a:ext cx="4943413" cy="2554545"/>
          </a:xfrm>
          <a:prstGeom prst="rect">
            <a:avLst/>
          </a:prstGeom>
          <a:noFill/>
        </p:spPr>
        <p:txBody>
          <a:bodyPr wrap="square">
            <a:spAutoFit/>
          </a:bodyPr>
          <a:lstStyle/>
          <a:p>
            <a:r>
              <a:rPr lang="en-US" sz="4000" b="1">
                <a:solidFill>
                  <a:srgbClr val="008080"/>
                </a:solidFill>
                <a:latin typeface="Cambria" panose="02040503050406030204" pitchFamily="18" charset="0"/>
                <a:ea typeface="Cambria" panose="02040503050406030204" pitchFamily="18" charset="0"/>
              </a:rPr>
              <a:t>- Hoàn thành đoạn văn.</a:t>
            </a:r>
          </a:p>
          <a:p>
            <a:r>
              <a:rPr lang="en-US" sz="4000" b="1" i="0">
                <a:solidFill>
                  <a:srgbClr val="008080"/>
                </a:solidFill>
                <a:effectLst/>
                <a:latin typeface="Cambria" panose="02040503050406030204" pitchFamily="18" charset="0"/>
                <a:ea typeface="Cambria" panose="02040503050406030204" pitchFamily="18" charset="0"/>
              </a:rPr>
              <a:t>- Chuẩn bị bài tiếp theo</a:t>
            </a:r>
            <a:endParaRPr lang="vi-VN" sz="72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85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3" name="Picture 12">
            <a:extLst>
              <a:ext uri="{FF2B5EF4-FFF2-40B4-BE49-F238E27FC236}">
                <a16:creationId xmlns:a16="http://schemas.microsoft.com/office/drawing/2014/main" id="{1D3A87FF-C857-1D60-7395-6723E607D688}"/>
              </a:ext>
            </a:extLst>
          </p:cNvPr>
          <p:cNvPicPr>
            <a:picLocks noChangeAspect="1"/>
          </p:cNvPicPr>
          <p:nvPr/>
        </p:nvPicPr>
        <p:blipFill>
          <a:blip r:embed="rId12"/>
          <a:stretch>
            <a:fillRect/>
          </a:stretch>
        </p:blipFill>
        <p:spPr>
          <a:xfrm>
            <a:off x="2116362" y="2176646"/>
            <a:ext cx="7785267" cy="3304318"/>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1336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027450" y="65628"/>
            <a:ext cx="7655916" cy="1602577"/>
          </a:xfrm>
          <a:prstGeom prst="rect">
            <a:avLst/>
          </a:prstGeom>
        </p:spPr>
      </p:pic>
      <p:sp>
        <p:nvSpPr>
          <p:cNvPr id="3" name="TextBox 2"/>
          <p:cNvSpPr txBox="1"/>
          <p:nvPr/>
        </p:nvSpPr>
        <p:spPr>
          <a:xfrm>
            <a:off x="1031966" y="1436914"/>
            <a:ext cx="10110651"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6">
                    <a:lumMod val="75000"/>
                  </a:schemeClr>
                </a:solidFill>
                <a:latin typeface="Cambria" panose="02040503050406030204" pitchFamily="18" charset="0"/>
                <a:ea typeface="Cambria" panose="02040503050406030204" pitchFamily="18" charset="0"/>
              </a:rPr>
              <a:t>- Viết được đoạn văn tưởng tượng dựa dựa vào câu chuyện đã đọc hoặc đã nghe.</a:t>
            </a:r>
          </a:p>
          <a:p>
            <a:pPr algn="just"/>
            <a:r>
              <a:rPr lang="en-US" sz="3200" b="1">
                <a:solidFill>
                  <a:schemeClr val="accent6">
                    <a:lumMod val="75000"/>
                  </a:schemeClr>
                </a:solidFill>
                <a:latin typeface="Cambria" panose="02040503050406030204" pitchFamily="18" charset="0"/>
                <a:ea typeface="Cambria" panose="02040503050406030204" pitchFamily="18" charset="0"/>
              </a:rPr>
              <a:t>- Bước đầu xây dựng được những chi tiết thể hiện sự sáng tạo.</a:t>
            </a:r>
          </a:p>
          <a:p>
            <a:pPr algn="just"/>
            <a:r>
              <a:rPr lang="en-US" sz="3200" b="1">
                <a:solidFill>
                  <a:schemeClr val="accent6">
                    <a:lumMod val="75000"/>
                  </a:schemeClr>
                </a:solidFill>
                <a:latin typeface="Cambria" panose="02040503050406030204" pitchFamily="18" charset="0"/>
                <a:ea typeface="Cambria" panose="02040503050406030204" pitchFamily="18" charset="0"/>
              </a:rPr>
              <a:t>* Năng lực chung: năng lực ngôn ngữ, giải quyết vấn đề sáng tạo.</a:t>
            </a:r>
          </a:p>
          <a:p>
            <a:pPr algn="just"/>
            <a:r>
              <a:rPr lang="en-US" sz="3200" b="1">
                <a:solidFill>
                  <a:schemeClr val="accent6">
                    <a:lumMod val="75000"/>
                  </a:schemeClr>
                </a:solidFill>
                <a:latin typeface="Cambria" panose="02040503050406030204" pitchFamily="18" charset="0"/>
                <a:ea typeface="Cambria" panose="02040503050406030204" pitchFamily="18" charset="0"/>
              </a:rPr>
              <a:t>* Phẩm chất: chăm chỉ, trách nhiệm.</a:t>
            </a:r>
          </a:p>
        </p:txBody>
      </p:sp>
    </p:spTree>
    <p:extLst>
      <p:ext uri="{BB962C8B-B14F-4D97-AF65-F5344CB8AC3E}">
        <p14:creationId xmlns:p14="http://schemas.microsoft.com/office/powerpoint/2010/main" val="1163728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2755862" y="2714171"/>
            <a:ext cx="6872016" cy="1673543"/>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93560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Bài hát buổi sáng VTV7-(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3255044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4" name="Picture 3"/>
          <p:cNvPicPr>
            <a:picLocks noChangeAspect="1"/>
          </p:cNvPicPr>
          <p:nvPr/>
        </p:nvPicPr>
        <p:blipFill>
          <a:blip r:embed="rId12"/>
          <a:stretch>
            <a:fillRect/>
          </a:stretch>
        </p:blipFill>
        <p:spPr>
          <a:xfrm>
            <a:off x="2489582" y="2714171"/>
            <a:ext cx="8477719" cy="1938696"/>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31136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2373" y="221546"/>
            <a:ext cx="3603048" cy="1999661"/>
          </a:xfrm>
          <a:prstGeom prst="rect">
            <a:avLst/>
          </a:prstGeom>
        </p:spPr>
      </p:pic>
      <p:grpSp>
        <p:nvGrpSpPr>
          <p:cNvPr id="8" name="Group 7"/>
          <p:cNvGrpSpPr/>
          <p:nvPr/>
        </p:nvGrpSpPr>
        <p:grpSpPr>
          <a:xfrm>
            <a:off x="1254033" y="2221207"/>
            <a:ext cx="9784080" cy="1593147"/>
            <a:chOff x="1254033" y="2221207"/>
            <a:chExt cx="9784080" cy="1593147"/>
          </a:xfrm>
        </p:grpSpPr>
        <p:sp>
          <p:nvSpPr>
            <p:cNvPr id="6" name="Rounded Rectangle 5"/>
            <p:cNvSpPr/>
            <p:nvPr/>
          </p:nvSpPr>
          <p:spPr>
            <a:xfrm>
              <a:off x="1254033" y="2221207"/>
              <a:ext cx="9784080" cy="1593147"/>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89166" y="2351315"/>
              <a:ext cx="9300754"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Viết đoạn văn tưởng tượng dựa vào một câu chuyện đã đọc hoặc đã nghe.</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3055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483326" y="692331"/>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1</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753593" y="858788"/>
            <a:ext cx="9219207"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Dựa vào các ý đã tìm trong hoạt động </a:t>
            </a:r>
            <a:r>
              <a:rPr lang="en-US" sz="4000" b="1">
                <a:solidFill>
                  <a:srgbClr val="0070C0"/>
                </a:solidFill>
                <a:latin typeface="Cambria" panose="02040503050406030204" pitchFamily="18" charset="0"/>
                <a:ea typeface="Cambria" panose="02040503050406030204" pitchFamily="18" charset="0"/>
              </a:rPr>
              <a:t>Viết ở Bài 18</a:t>
            </a:r>
            <a:r>
              <a:rPr lang="en-US" sz="4000" b="1">
                <a:solidFill>
                  <a:srgbClr val="002060"/>
                </a:solidFill>
                <a:latin typeface="Cambria" panose="02040503050406030204" pitchFamily="18" charset="0"/>
                <a:ea typeface="Cambria" panose="02040503050406030204" pitchFamily="18" charset="0"/>
              </a:rPr>
              <a:t>, viết đoạn văn theo yêu cầu của đề bài. </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333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005" y="169817"/>
            <a:ext cx="11769635" cy="6531429"/>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9006" y="925895"/>
            <a:ext cx="11730446" cy="5701561"/>
          </a:xfrm>
          <a:prstGeom prst="rect">
            <a:avLst/>
          </a:prstGeom>
        </p:spPr>
        <p:txBody>
          <a:bodyPr wrap="square">
            <a:spAutoFit/>
          </a:bodyPr>
          <a:lstStyle/>
          <a:p>
            <a:pPr>
              <a:lnSpc>
                <a:spcPct val="90000"/>
              </a:lnSpc>
            </a:pPr>
            <a:r>
              <a:rPr lang="en-US" sz="2700" dirty="0">
                <a:solidFill>
                  <a:srgbClr val="00B0F0"/>
                </a:solidFill>
                <a:latin typeface="Cambria" panose="02040503050406030204" pitchFamily="18" charset="0"/>
                <a:ea typeface="Cambria" panose="02040503050406030204" pitchFamily="18" charset="0"/>
              </a:rPr>
              <a:t>1. </a:t>
            </a:r>
            <a:r>
              <a:rPr lang="en-US" sz="2700" dirty="0" err="1">
                <a:solidFill>
                  <a:srgbClr val="00B0F0"/>
                </a:solidFill>
                <a:latin typeface="Cambria" panose="02040503050406030204" pitchFamily="18" charset="0"/>
                <a:ea typeface="Cambria" panose="02040503050406030204" pitchFamily="18" charset="0"/>
              </a:rPr>
              <a:t>Mở</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đầu</a:t>
            </a:r>
            <a:r>
              <a:rPr lang="en-US" sz="2700" dirty="0">
                <a:solidFill>
                  <a:srgbClr val="00B0F0"/>
                </a:solidFill>
                <a:latin typeface="Cambria" panose="02040503050406030204" pitchFamily="18" charset="0"/>
                <a:ea typeface="Cambria" panose="02040503050406030204" pitchFamily="18" charset="0"/>
              </a:rPr>
              <a:t>: </a:t>
            </a:r>
            <a:r>
              <a:rPr lang="vi-VN" sz="2700" dirty="0">
                <a:solidFill>
                  <a:srgbClr val="000000"/>
                </a:solidFill>
                <a:latin typeface="Cambria" panose="02040503050406030204" pitchFamily="18" charset="0"/>
                <a:ea typeface="Cambria" panose="02040503050406030204" pitchFamily="18" charset="0"/>
              </a:rPr>
              <a:t>Trong các câu chuyện đã được nghe, em thích nhất là câu chuyện Sự tích cây vú</a:t>
            </a:r>
            <a:r>
              <a:rPr lang="en-US" sz="2700" dirty="0">
                <a:solidFill>
                  <a:srgbClr val="000000"/>
                </a:solidFill>
                <a:latin typeface="Cambria" panose="02040503050406030204" pitchFamily="18" charset="0"/>
                <a:ea typeface="Cambria" panose="02040503050406030204" pitchFamily="18" charset="0"/>
              </a:rPr>
              <a:t> </a:t>
            </a:r>
            <a:r>
              <a:rPr lang="vi-VN" sz="2700" dirty="0">
                <a:solidFill>
                  <a:srgbClr val="000000"/>
                </a:solidFill>
                <a:latin typeface="Cambria" panose="02040503050406030204" pitchFamily="18" charset="0"/>
                <a:ea typeface="Cambria" panose="02040503050406030204" pitchFamily="18" charset="0"/>
              </a:rPr>
              <a:t>sữa.</a:t>
            </a:r>
            <a:br>
              <a:rPr lang="vi-VN" sz="2700" dirty="0">
                <a:solidFill>
                  <a:srgbClr val="000000"/>
                </a:solidFill>
                <a:latin typeface="Cambria" panose="02040503050406030204" pitchFamily="18" charset="0"/>
                <a:ea typeface="Cambria" panose="02040503050406030204" pitchFamily="18" charset="0"/>
              </a:rPr>
            </a:br>
            <a:r>
              <a:rPr lang="en-US" sz="2700" dirty="0">
                <a:solidFill>
                  <a:srgbClr val="00B0F0"/>
                </a:solidFill>
                <a:latin typeface="Cambria" panose="02040503050406030204" pitchFamily="18" charset="0"/>
                <a:ea typeface="Cambria" panose="02040503050406030204" pitchFamily="18" charset="0"/>
              </a:rPr>
              <a:t>2. </a:t>
            </a:r>
            <a:r>
              <a:rPr lang="en-US" sz="2700" dirty="0" err="1">
                <a:solidFill>
                  <a:srgbClr val="00B0F0"/>
                </a:solidFill>
                <a:latin typeface="Cambria" panose="02040503050406030204" pitchFamily="18" charset="0"/>
                <a:ea typeface="Cambria" panose="02040503050406030204" pitchFamily="18" charset="0"/>
              </a:rPr>
              <a:t>Triển</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khai</a:t>
            </a:r>
            <a:endParaRPr lang="en-US" sz="2700" dirty="0">
              <a:solidFill>
                <a:srgbClr val="00B0F0"/>
              </a:solidFill>
              <a:latin typeface="Cambria" panose="02040503050406030204" pitchFamily="18" charset="0"/>
              <a:ea typeface="Cambria" panose="02040503050406030204" pitchFamily="18" charset="0"/>
            </a:endParaRPr>
          </a:p>
          <a:p>
            <a:pPr algn="just">
              <a:lnSpc>
                <a:spcPct val="90000"/>
              </a:lnSpc>
            </a:pPr>
            <a:r>
              <a:rPr lang="vi-VN" sz="2700" dirty="0">
                <a:solidFill>
                  <a:srgbClr val="000000"/>
                </a:solidFill>
                <a:latin typeface="Cambria" panose="02040503050406030204" pitchFamily="18" charset="0"/>
                <a:ea typeface="Cambria" panose="02040503050406030204" pitchFamily="18" charset="0"/>
              </a:rPr>
              <a:t> </a:t>
            </a:r>
            <a:r>
              <a:rPr lang="en-US" sz="2700" dirty="0">
                <a:solidFill>
                  <a:srgbClr val="000000"/>
                </a:solidFill>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Ngày 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en-US" sz="2700" dirty="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cậu bật khóc nức nở.</a:t>
            </a:r>
            <a:endParaRPr lang="en-US" sz="2700" dirty="0">
              <a:latin typeface="Cambria" panose="02040503050406030204" pitchFamily="18" charset="0"/>
              <a:ea typeface="Cambria" panose="02040503050406030204" pitchFamily="18" charset="0"/>
            </a:endParaRPr>
          </a:p>
          <a:p>
            <a:pPr algn="just">
              <a:lnSpc>
                <a:spcPct val="90000"/>
              </a:lnSpc>
            </a:pPr>
            <a:r>
              <a:rPr lang="en-US" sz="2700" dirty="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Cậu gục xuống và ôm gốc cây đó thì bất ngờ cây vỗ về, rơi một loại quả vào tay cậu. Loại quả này tuy vỏ ngoài chát nhưng bên trong ngọt thơm như sữa mẹ.</a:t>
            </a:r>
            <a:r>
              <a:rPr lang="en-US" sz="2700" dirty="0">
                <a:latin typeface="Cambria" panose="02040503050406030204" pitchFamily="18" charset="0"/>
                <a:ea typeface="Cambria" panose="02040503050406030204" pitchFamily="18" charset="0"/>
              </a:rPr>
              <a:t> </a:t>
            </a:r>
          </a:p>
          <a:p>
            <a:pPr algn="just">
              <a:lnSpc>
                <a:spcPct val="90000"/>
              </a:lnSpc>
            </a:pPr>
            <a:r>
              <a:rPr lang="en-US" sz="2700" dirty="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Cậu bé nhìn lên tán l</a:t>
            </a:r>
            <a:r>
              <a:rPr lang="en-US" sz="2700" dirty="0">
                <a:latin typeface="Cambria" panose="02040503050406030204" pitchFamily="18" charset="0"/>
                <a:ea typeface="Cambria" panose="02040503050406030204" pitchFamily="18" charset="0"/>
              </a:rPr>
              <a:t>á</a:t>
            </a:r>
            <a:r>
              <a:rPr lang="vi-VN" sz="2700" dirty="0">
                <a:latin typeface="Cambria" panose="02040503050406030204" pitchFamily="18" charset="0"/>
                <a:ea typeface="Cambria" panose="02040503050406030204" pitchFamily="18" charset="0"/>
              </a:rPr>
              <a:t> và òa khó</a:t>
            </a:r>
            <a:r>
              <a:rPr lang="en-US" sz="2700" dirty="0">
                <a:latin typeface="Cambria" panose="02040503050406030204" pitchFamily="18" charset="0"/>
                <a:ea typeface="Cambria" panose="02040503050406030204" pitchFamily="18" charset="0"/>
              </a:rPr>
              <a:t>c. </a:t>
            </a:r>
            <a:r>
              <a:rPr lang="vi-VN" sz="2700" dirty="0">
                <a:latin typeface="Cambria" panose="02040503050406030204" pitchFamily="18" charset="0"/>
                <a:ea typeface="Cambria" panose="02040503050406030204" pitchFamily="18" charset="0"/>
              </a:rPr>
              <a:t>Cây xanh ôm chặt lấy cậu, từ thân cây toát ra hơi ấm và tiếp đập của trái tim người mẹ. Bỗng chốc, cây xanh biến thành người mẹ hiền</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Từ</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đó</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hai</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mẹ</a:t>
            </a:r>
            <a:r>
              <a:rPr lang="en-US" sz="2700" dirty="0">
                <a:latin typeface="Cambria" panose="02040503050406030204" pitchFamily="18" charset="0"/>
                <a:ea typeface="Cambria" panose="02040503050406030204" pitchFamily="18" charset="0"/>
              </a:rPr>
              <a:t> con </a:t>
            </a:r>
            <a:r>
              <a:rPr lang="en-US" sz="2700" dirty="0" err="1">
                <a:latin typeface="Cambria" panose="02040503050406030204" pitchFamily="18" charset="0"/>
                <a:ea typeface="Cambria" panose="02040503050406030204" pitchFamily="18" charset="0"/>
              </a:rPr>
              <a:t>sống</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hạnh</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phúc</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bên</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nhau</a:t>
            </a:r>
            <a:r>
              <a:rPr lang="en-US" sz="2700" dirty="0">
                <a:latin typeface="Cambria" panose="02040503050406030204" pitchFamily="18" charset="0"/>
                <a:ea typeface="Cambria" panose="02040503050406030204" pitchFamily="18" charset="0"/>
              </a:rPr>
              <a:t>.</a:t>
            </a:r>
          </a:p>
          <a:p>
            <a:pPr algn="just">
              <a:lnSpc>
                <a:spcPct val="90000"/>
              </a:lnSpc>
            </a:pPr>
            <a:r>
              <a:rPr lang="en-US" sz="2700" dirty="0">
                <a:solidFill>
                  <a:srgbClr val="00B0F0"/>
                </a:solidFill>
                <a:latin typeface="Cambria" panose="02040503050406030204" pitchFamily="18" charset="0"/>
                <a:ea typeface="Cambria" panose="02040503050406030204" pitchFamily="18" charset="0"/>
              </a:rPr>
              <a:t>3. </a:t>
            </a:r>
            <a:r>
              <a:rPr lang="en-US" sz="2700" dirty="0" err="1">
                <a:solidFill>
                  <a:srgbClr val="00B0F0"/>
                </a:solidFill>
                <a:latin typeface="Cambria" panose="02040503050406030204" pitchFamily="18" charset="0"/>
                <a:ea typeface="Cambria" panose="02040503050406030204" pitchFamily="18" charset="0"/>
              </a:rPr>
              <a:t>Kết</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thúc</a:t>
            </a:r>
            <a:r>
              <a:rPr lang="en-US" sz="2700" dirty="0">
                <a:solidFill>
                  <a:srgbClr val="00B0F0"/>
                </a:solidFill>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endParaRPr lang="en-US" sz="2700" dirty="0">
              <a:latin typeface="Cambria" panose="02040503050406030204" pitchFamily="18" charset="0"/>
              <a:ea typeface="Cambria" panose="02040503050406030204" pitchFamily="18" charset="0"/>
            </a:endParaRPr>
          </a:p>
        </p:txBody>
      </p:sp>
      <p:grpSp>
        <p:nvGrpSpPr>
          <p:cNvPr id="6" name="Group 5"/>
          <p:cNvGrpSpPr/>
          <p:nvPr/>
        </p:nvGrpSpPr>
        <p:grpSpPr>
          <a:xfrm>
            <a:off x="4039001" y="-160642"/>
            <a:ext cx="3461583" cy="1188720"/>
            <a:chOff x="4156567" y="-7776"/>
            <a:chExt cx="3461583" cy="1188720"/>
          </a:xfrm>
        </p:grpSpPr>
        <p:pic>
          <p:nvPicPr>
            <p:cNvPr id="3" name="图片 4" descr="黑暗里有星球&#10;&#10;中度可信度描述已自动生成">
              <a:extLst>
                <a:ext uri="{FF2B5EF4-FFF2-40B4-BE49-F238E27FC236}">
                  <a16:creationId xmlns:a16="http://schemas.microsoft.com/office/drawing/2014/main" id="{C442CFF1-BC3F-4400-8BA2-20D42F6622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71" b="35228"/>
            <a:stretch/>
          </p:blipFill>
          <p:spPr>
            <a:xfrm>
              <a:off x="4156567" y="-7776"/>
              <a:ext cx="3461583" cy="1188720"/>
            </a:xfrm>
            <a:prstGeom prst="rect">
              <a:avLst/>
            </a:prstGeom>
          </p:spPr>
        </p:pic>
        <p:sp>
          <p:nvSpPr>
            <p:cNvPr id="5" name="TextBox 4"/>
            <p:cNvSpPr txBox="1"/>
            <p:nvPr/>
          </p:nvSpPr>
          <p:spPr>
            <a:xfrm>
              <a:off x="5057867" y="255007"/>
              <a:ext cx="1763485" cy="646331"/>
            </a:xfrm>
            <a:prstGeom prst="rect">
              <a:avLst/>
            </a:prstGeom>
            <a:noFill/>
          </p:spPr>
          <p:txBody>
            <a:bodyPr wrap="square" rtlCol="0">
              <a:spAutoFit/>
            </a:bodyPr>
            <a:lstStyle/>
            <a:p>
              <a:r>
                <a:rPr lang="en-US" sz="3600" b="1">
                  <a:solidFill>
                    <a:srgbClr val="FF6600"/>
                  </a:solidFill>
                  <a:latin typeface="Cambria" panose="02040503050406030204" pitchFamily="18" charset="0"/>
                  <a:ea typeface="Cambria" panose="02040503050406030204" pitchFamily="18" charset="0"/>
                </a:rPr>
                <a:t>DÀN Ý</a:t>
              </a:r>
            </a:p>
          </p:txBody>
        </p:sp>
      </p:grpSp>
    </p:spTree>
    <p:extLst>
      <p:ext uri="{BB962C8B-B14F-4D97-AF65-F5344CB8AC3E}">
        <p14:creationId xmlns:p14="http://schemas.microsoft.com/office/powerpoint/2010/main" val="315212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4"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5"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6"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6">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7"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7">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6034364" y="1296539"/>
            <a:ext cx="7746298" cy="6196740"/>
          </a:xfrm>
          <a:prstGeom prst="rect">
            <a:avLst/>
          </a:prstGeom>
        </p:spPr>
      </p:pic>
      <p:grpSp>
        <p:nvGrpSpPr>
          <p:cNvPr id="12" name="Group 11"/>
          <p:cNvGrpSpPr/>
          <p:nvPr/>
        </p:nvGrpSpPr>
        <p:grpSpPr>
          <a:xfrm>
            <a:off x="321146" y="-725581"/>
            <a:ext cx="7723853" cy="7288136"/>
            <a:chOff x="321146" y="-725581"/>
            <a:chExt cx="7723853" cy="7288136"/>
          </a:xfrm>
        </p:grpSpPr>
        <p:pic>
          <p:nvPicPr>
            <p:cNvPr id="9" name="图片 4" descr="形状&#10;&#10;描述已自动生成">
              <a:extLst>
                <a:ext uri="{FF2B5EF4-FFF2-40B4-BE49-F238E27FC236}">
                  <a16:creationId xmlns:a16="http://schemas.microsoft.com/office/drawing/2014/main" id="{D4EC48EA-B2F2-48BE-B85A-14B56EF905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146" y="-725581"/>
              <a:ext cx="7723853" cy="7288136"/>
            </a:xfrm>
            <a:prstGeom prst="rect">
              <a:avLst/>
            </a:prstGeom>
          </p:spPr>
        </p:pic>
        <p:pic>
          <p:nvPicPr>
            <p:cNvPr id="11" name="Picture 10"/>
            <p:cNvPicPr>
              <a:picLocks noChangeAspect="1"/>
            </p:cNvPicPr>
            <p:nvPr/>
          </p:nvPicPr>
          <p:blipFill>
            <a:blip r:embed="rId11"/>
            <a:stretch>
              <a:fillRect/>
            </a:stretch>
          </p:blipFill>
          <p:spPr>
            <a:xfrm>
              <a:off x="1587239" y="1281457"/>
              <a:ext cx="5578323" cy="3737172"/>
            </a:xfrm>
            <a:prstGeom prst="rect">
              <a:avLst/>
            </a:prstGeom>
          </p:spPr>
        </p:pic>
      </p:grpSp>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13741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TotalTime>
  <Words>673</Words>
  <Application>Microsoft Office PowerPoint</Application>
  <PresentationFormat>Widescreen</PresentationFormat>
  <Paragraphs>33</Paragraphs>
  <Slides>16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#9Slide07 HoneyCream</vt:lpstr>
      <vt:lpstr>Arial</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hoang thu thao</cp:lastModifiedBy>
  <cp:revision>28</cp:revision>
  <dcterms:created xsi:type="dcterms:W3CDTF">2023-10-06T13:49:57Z</dcterms:created>
  <dcterms:modified xsi:type="dcterms:W3CDTF">2023-11-17T03:58:07Z</dcterms:modified>
</cp:coreProperties>
</file>