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4" r:id="rId2"/>
  </p:sldMasterIdLst>
  <p:notesMasterIdLst>
    <p:notesMasterId r:id="rId29"/>
  </p:notesMasterIdLst>
  <p:sldIdLst>
    <p:sldId id="357" r:id="rId3"/>
    <p:sldId id="358" r:id="rId4"/>
    <p:sldId id="273" r:id="rId5"/>
    <p:sldId id="274" r:id="rId6"/>
    <p:sldId id="275" r:id="rId7"/>
    <p:sldId id="276" r:id="rId8"/>
    <p:sldId id="365" r:id="rId9"/>
    <p:sldId id="359" r:id="rId10"/>
    <p:sldId id="371" r:id="rId11"/>
    <p:sldId id="341" r:id="rId12"/>
    <p:sldId id="376" r:id="rId13"/>
    <p:sldId id="374" r:id="rId14"/>
    <p:sldId id="373" r:id="rId15"/>
    <p:sldId id="375" r:id="rId16"/>
    <p:sldId id="370" r:id="rId17"/>
    <p:sldId id="379" r:id="rId18"/>
    <p:sldId id="378" r:id="rId19"/>
    <p:sldId id="340" r:id="rId20"/>
    <p:sldId id="342" r:id="rId21"/>
    <p:sldId id="381" r:id="rId22"/>
    <p:sldId id="383" r:id="rId23"/>
    <p:sldId id="314" r:id="rId24"/>
    <p:sldId id="366" r:id="rId25"/>
    <p:sldId id="343" r:id="rId26"/>
    <p:sldId id="372" r:id="rId27"/>
    <p:sldId id="368" r:id="rId28"/>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45" userDrawn="1">
          <p15:clr>
            <a:srgbClr val="A4A3A4"/>
          </p15:clr>
        </p15:guide>
        <p15:guide id="2" pos="368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ư Bùi" initials="TB" lastIdx="1" clrIdx="0">
    <p:extLst>
      <p:ext uri="{19B8F6BF-5375-455C-9EA6-DF929625EA0E}">
        <p15:presenceInfo xmlns:p15="http://schemas.microsoft.com/office/powerpoint/2012/main" userId="dcfa3037cac84c7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9938"/>
    <a:srgbClr val="6995D4"/>
    <a:srgbClr val="FD9636"/>
    <a:srgbClr val="FFE7A6"/>
    <a:srgbClr val="6894D3"/>
    <a:srgbClr val="F287E4"/>
    <a:srgbClr val="FFFFFF"/>
    <a:srgbClr val="F5ED66"/>
    <a:srgbClr val="98DD99"/>
    <a:srgbClr val="2778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94660"/>
  </p:normalViewPr>
  <p:slideViewPr>
    <p:cSldViewPr snapToGrid="0">
      <p:cViewPr varScale="1">
        <p:scale>
          <a:sx n="75" d="100"/>
          <a:sy n="75" d="100"/>
        </p:scale>
        <p:origin x="946" y="53"/>
      </p:cViewPr>
      <p:guideLst>
        <p:guide orient="horz" pos="3045"/>
        <p:guide pos="368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tags" Target="tags/tag1.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F4A46-AFEF-4201-8CD3-AF1F1791EB6D}" type="datetimeFigureOut">
              <a:rPr lang="zh-CN" altLang="en-US" smtClean="0"/>
              <a:t>2023/12/17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058528-1FA1-48A5-BBBE-CBEEC30CB5A5}" type="slidenum">
              <a:rPr lang="zh-CN" altLang="en-US" smtClean="0"/>
              <a:t>‹#›</a:t>
            </a:fld>
            <a:endParaRPr lang="zh-CN" altLang="en-US"/>
          </a:p>
        </p:txBody>
      </p:sp>
    </p:spTree>
    <p:extLst>
      <p:ext uri="{BB962C8B-B14F-4D97-AF65-F5344CB8AC3E}">
        <p14:creationId xmlns:p14="http://schemas.microsoft.com/office/powerpoint/2010/main" val="1866638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Thầy</a:t>
            </a:r>
            <a:r>
              <a:rPr lang="en-US" dirty="0"/>
              <a:t>/</a:t>
            </a:r>
            <a:r>
              <a:rPr lang="en-US" dirty="0" err="1"/>
              <a:t>cô</a:t>
            </a:r>
            <a:r>
              <a:rPr lang="en-US" dirty="0"/>
              <a:t> </a:t>
            </a:r>
            <a:r>
              <a:rPr lang="en-US" dirty="0" err="1"/>
              <a:t>bấm</a:t>
            </a:r>
            <a:r>
              <a:rPr lang="en-US" dirty="0"/>
              <a:t> </a:t>
            </a:r>
            <a:r>
              <a:rPr lang="en-US" dirty="0" err="1"/>
              <a:t>vào</a:t>
            </a:r>
            <a:r>
              <a:rPr lang="en-US" dirty="0"/>
              <a:t> </a:t>
            </a:r>
            <a:r>
              <a:rPr lang="en-US" dirty="0" err="1"/>
              <a:t>bông</a:t>
            </a:r>
            <a:r>
              <a:rPr lang="en-US" dirty="0"/>
              <a:t> </a:t>
            </a:r>
            <a:r>
              <a:rPr lang="en-US" dirty="0" err="1"/>
              <a:t>hoa</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15297D-54F5-4A1F-B43D-62524B3C6E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336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Thầy</a:t>
            </a:r>
            <a:r>
              <a:rPr lang="en-US" dirty="0"/>
              <a:t>/</a:t>
            </a:r>
            <a:r>
              <a:rPr lang="en-US" dirty="0" err="1"/>
              <a:t>cô</a:t>
            </a:r>
            <a:r>
              <a:rPr lang="en-US" dirty="0"/>
              <a:t> </a:t>
            </a:r>
            <a:r>
              <a:rPr lang="en-US" dirty="0" err="1"/>
              <a:t>bấm</a:t>
            </a:r>
            <a:r>
              <a:rPr lang="en-US" dirty="0"/>
              <a:t> </a:t>
            </a:r>
            <a:r>
              <a:rPr lang="en-US" dirty="0" err="1"/>
              <a:t>vào</a:t>
            </a:r>
            <a:r>
              <a:rPr lang="en-US" dirty="0"/>
              <a:t> </a:t>
            </a:r>
            <a:r>
              <a:rPr lang="en-US" dirty="0" err="1"/>
              <a:t>bông</a:t>
            </a:r>
            <a:r>
              <a:rPr lang="en-US" dirty="0"/>
              <a:t> </a:t>
            </a:r>
            <a:r>
              <a:rPr lang="en-US" dirty="0" err="1"/>
              <a:t>hoa</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15297D-54F5-4A1F-B43D-62524B3C6E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8129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Thầy</a:t>
            </a:r>
            <a:r>
              <a:rPr lang="en-US" dirty="0"/>
              <a:t>/</a:t>
            </a:r>
            <a:r>
              <a:rPr lang="en-US" dirty="0" err="1"/>
              <a:t>cô</a:t>
            </a:r>
            <a:r>
              <a:rPr lang="en-US" dirty="0"/>
              <a:t> </a:t>
            </a:r>
            <a:r>
              <a:rPr lang="en-US" dirty="0" err="1"/>
              <a:t>bấm</a:t>
            </a:r>
            <a:r>
              <a:rPr lang="en-US" dirty="0"/>
              <a:t> </a:t>
            </a:r>
            <a:r>
              <a:rPr lang="en-US" dirty="0" err="1"/>
              <a:t>vào</a:t>
            </a:r>
            <a:r>
              <a:rPr lang="en-US" dirty="0"/>
              <a:t> </a:t>
            </a:r>
            <a:r>
              <a:rPr lang="en-US" dirty="0" err="1"/>
              <a:t>bông</a:t>
            </a:r>
            <a:r>
              <a:rPr lang="en-US" dirty="0"/>
              <a:t> </a:t>
            </a:r>
            <a:r>
              <a:rPr lang="en-US" dirty="0" err="1"/>
              <a:t>hoa</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15297D-54F5-4A1F-B43D-62524B3C6E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531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2023/12/17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9620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14536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0349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46402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4182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8851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37561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8060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67724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24667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2023/12/17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2971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27309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15746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28153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AD80E-FCF6-4DD4-A489-6C1E8703D37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84E3C6-8CDE-45C8-99D3-F7B3044FFC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590C76B-7704-4CA0-96A2-DCE6E0AD0E2E}"/>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BEFB7959-00E1-4BFA-B982-423F20752A4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900048-252E-4B60-9148-D94EF67AB65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90789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F3265-6F98-433D-B819-95C459BB84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1ADE77-090E-4833-9C82-BADF47F812AB}"/>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79EA0-21C8-4DB3-BE4D-2E3091E9429B}"/>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0DFFC6-9632-4517-B282-A52CB30ED5A0}"/>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6" name="Footer Placeholder 5">
            <a:extLst>
              <a:ext uri="{FF2B5EF4-FFF2-40B4-BE49-F238E27FC236}">
                <a16:creationId xmlns:a16="http://schemas.microsoft.com/office/drawing/2014/main" id="{4E84460B-ED9C-4F3E-AA90-5309831E02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EBBB2B6-97E8-4261-8326-CA478E0665F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359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95A49-95FD-4017-8656-19A913B2192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A870C78-DB67-4E43-9448-555B51ACD2F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5878393-488B-40CF-8CD9-D398CFC82854}"/>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7900F6-DF10-4C47-B0FB-AA3D8E2834D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C2D4197-85E2-484C-AE91-F9B597B79FFC}"/>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732FCE-1155-4728-8D81-8F1F3AF135D3}"/>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8" name="Footer Placeholder 7">
            <a:extLst>
              <a:ext uri="{FF2B5EF4-FFF2-40B4-BE49-F238E27FC236}">
                <a16:creationId xmlns:a16="http://schemas.microsoft.com/office/drawing/2014/main" id="{E578ED8C-0590-401A-A39C-0ABB872A14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D922EF83-8DDB-4953-86B3-4487DEB18C6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5694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AF358-4350-40E5-AAE7-30AA28E5ECA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A868364-EFC0-4919-93E3-A2F83591F2C3}"/>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4" name="Footer Placeholder 3">
            <a:extLst>
              <a:ext uri="{FF2B5EF4-FFF2-40B4-BE49-F238E27FC236}">
                <a16:creationId xmlns:a16="http://schemas.microsoft.com/office/drawing/2014/main" id="{8EB2B2C8-44E7-43E9-9D07-11D2C9BD001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14DDCCFE-3BC0-4A5B-879B-05A37BE5B7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06548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249EF2-0DB9-47C5-B4E5-D2318DAFEEA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3" name="Footer Placeholder 2">
            <a:extLst>
              <a:ext uri="{FF2B5EF4-FFF2-40B4-BE49-F238E27FC236}">
                <a16:creationId xmlns:a16="http://schemas.microsoft.com/office/drawing/2014/main" id="{8F6EB962-F497-46A4-B63D-5787914810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8963092-C1D7-4DCC-8A10-4773C4A0CF3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97409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249EF2-0DB9-47C5-B4E5-D2318DAFEEA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3" name="Footer Placeholder 2">
            <a:extLst>
              <a:ext uri="{FF2B5EF4-FFF2-40B4-BE49-F238E27FC236}">
                <a16:creationId xmlns:a16="http://schemas.microsoft.com/office/drawing/2014/main" id="{8F6EB962-F497-46A4-B63D-5787914810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8963092-C1D7-4DCC-8A10-4773C4A0CF3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92343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2023/12/17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29CEB-3A1A-46BD-BC84-1D2C498F318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EBB1C0-77C6-4CDD-8BA8-22EF177597D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FE1DF2-0D50-4538-BA0D-D34D2920E5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BF1E3F4-90F3-4508-B61E-67133416AC3E}"/>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6" name="Footer Placeholder 5">
            <a:extLst>
              <a:ext uri="{FF2B5EF4-FFF2-40B4-BE49-F238E27FC236}">
                <a16:creationId xmlns:a16="http://schemas.microsoft.com/office/drawing/2014/main" id="{F0149789-9AA3-4E56-A9B6-662EB8D724F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1556D76-5190-4228-A52D-424DBC545BE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33374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17041-56E9-44E4-82ED-E461AB9A63A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CB9EA3-C0FF-4F16-818E-71676501564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062CD7-CD22-4752-9DDF-103BA0AC2FC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3D7B27F-9B11-4FF7-A38C-8D7FE409F6A8}"/>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6" name="Footer Placeholder 5">
            <a:extLst>
              <a:ext uri="{FF2B5EF4-FFF2-40B4-BE49-F238E27FC236}">
                <a16:creationId xmlns:a16="http://schemas.microsoft.com/office/drawing/2014/main" id="{206A60C4-BACC-4F06-98D6-044865EB123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1584829-790B-41F5-A9E1-F10EEA616BB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6616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27C98-0FDD-472F-890F-A2D35B4A0BB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6A242B-8ED8-491D-8557-C358B8753D8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3CB650-2994-45AE-A480-D13F91351316}"/>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EC7F4F41-601F-4DD8-8639-90DBC3C68B3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640D91E-9BB4-42CD-A387-CB7510FD12D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3613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E194D9-39BF-451C-A5BD-C1FDFC2289A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72D16A-0B96-45DB-BA44-7D1BC269B8C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448866-8B9C-4978-82FC-11F36882DD47}"/>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07E5FE7C-1323-456B-A18A-1766FEC5384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C5EF1E-73A3-4792-A954-4F22C506E55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5715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2743E52-4CFC-F2F9-3822-3A64B1D40D6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6" name="矩形: 圆角 5">
            <a:extLst>
              <a:ext uri="{FF2B5EF4-FFF2-40B4-BE49-F238E27FC236}">
                <a16:creationId xmlns:a16="http://schemas.microsoft.com/office/drawing/2014/main" id="{8EE28CEB-71B8-07AA-67F1-CCA1D1828A5B}"/>
              </a:ext>
            </a:extLst>
          </p:cNvPr>
          <p:cNvSpPr/>
          <p:nvPr userDrawn="1"/>
        </p:nvSpPr>
        <p:spPr>
          <a:xfrm>
            <a:off x="560142" y="556260"/>
            <a:ext cx="11323224" cy="6035040"/>
          </a:xfrm>
          <a:prstGeom prst="roundRect">
            <a:avLst>
              <a:gd name="adj" fmla="val 5971"/>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圆角 37">
            <a:extLst>
              <a:ext uri="{FF2B5EF4-FFF2-40B4-BE49-F238E27FC236}">
                <a16:creationId xmlns:a16="http://schemas.microsoft.com/office/drawing/2014/main" id="{98A8DBA1-50E8-5702-98AC-9AEFA2301544}"/>
              </a:ext>
            </a:extLst>
          </p:cNvPr>
          <p:cNvSpPr/>
          <p:nvPr userDrawn="1"/>
        </p:nvSpPr>
        <p:spPr>
          <a:xfrm>
            <a:off x="434388" y="411480"/>
            <a:ext cx="11323224" cy="6035040"/>
          </a:xfrm>
          <a:prstGeom prst="roundRect">
            <a:avLst>
              <a:gd name="adj" fmla="val 5971"/>
            </a:avLst>
          </a:pr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4FE3F71D-A336-EA03-3B80-0E0F37D26E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6344" t="46180" r="50850" b="27528"/>
          <a:stretch/>
        </p:blipFill>
        <p:spPr>
          <a:xfrm>
            <a:off x="685651" y="543918"/>
            <a:ext cx="685800" cy="6704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3A16-C989-462A-88F5-F9F9F899665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9D62B-BDD4-4E51-A7A7-C3E566D9664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7BE05-9FDF-4B93-BCBC-4153B5D58B27}"/>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AE1B7107-326F-4AF9-A94F-0DA6B002BE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0B892D-91A0-4C2B-BFF0-E3A9B85AB86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3">
            <a:extLst>
              <a:ext uri="{FF2B5EF4-FFF2-40B4-BE49-F238E27FC236}">
                <a16:creationId xmlns:a16="http://schemas.microsoft.com/office/drawing/2014/main" id="{7486C516-B32D-4F91-ACF5-5EB36252739B}"/>
              </a:ext>
            </a:extLst>
          </p:cNvPr>
          <p:cNvSpPr txBox="1">
            <a:spLocks/>
          </p:cNvSpPr>
          <p:nvPr userDrawn="1"/>
        </p:nvSpPr>
        <p:spPr>
          <a:xfrm>
            <a:off x="11180956" y="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8" name="Date Placeholder 3">
            <a:extLst>
              <a:ext uri="{FF2B5EF4-FFF2-40B4-BE49-F238E27FC236}">
                <a16:creationId xmlns:a16="http://schemas.microsoft.com/office/drawing/2014/main" id="{37CAAA47-1E71-4457-9242-3BF0795A7524}"/>
              </a:ext>
            </a:extLst>
          </p:cNvPr>
          <p:cNvSpPr txBox="1">
            <a:spLocks/>
          </p:cNvSpPr>
          <p:nvPr userDrawn="1"/>
        </p:nvSpPr>
        <p:spPr>
          <a:xfrm>
            <a:off x="0" y="-42862"/>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70AD47">
                  <a:lumMod val="50000"/>
                </a:srgbClr>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24528142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3A16-C989-462A-88F5-F9F9F899665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9D62B-BDD4-4E51-A7A7-C3E566D9664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7BE05-9FDF-4B93-BCBC-4153B5D58B27}"/>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AE1B7107-326F-4AF9-A94F-0DA6B002BE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0B892D-91A0-4C2B-BFF0-E3A9B85AB86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3">
            <a:extLst>
              <a:ext uri="{FF2B5EF4-FFF2-40B4-BE49-F238E27FC236}">
                <a16:creationId xmlns:a16="http://schemas.microsoft.com/office/drawing/2014/main" id="{E69BB3BF-623B-4FF9-9F9C-D47DA0C81497}"/>
              </a:ext>
            </a:extLst>
          </p:cNvPr>
          <p:cNvSpPr txBox="1">
            <a:spLocks/>
          </p:cNvSpPr>
          <p:nvPr userDrawn="1"/>
        </p:nvSpPr>
        <p:spPr>
          <a:xfrm>
            <a:off x="11180956" y="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8" name="Date Placeholder 3">
            <a:extLst>
              <a:ext uri="{FF2B5EF4-FFF2-40B4-BE49-F238E27FC236}">
                <a16:creationId xmlns:a16="http://schemas.microsoft.com/office/drawing/2014/main" id="{C93EC7B7-A434-49E8-A4F0-0B14F40C6DBC}"/>
              </a:ext>
            </a:extLst>
          </p:cNvPr>
          <p:cNvSpPr txBox="1">
            <a:spLocks/>
          </p:cNvSpPr>
          <p:nvPr userDrawn="1"/>
        </p:nvSpPr>
        <p:spPr>
          <a:xfrm>
            <a:off x="0" y="-42862"/>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70AD47">
                  <a:lumMod val="50000"/>
                </a:srgbClr>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44226226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3A16-C989-462A-88F5-F9F9F899665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9D62B-BDD4-4E51-A7A7-C3E566D9664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7BE05-9FDF-4B93-BCBC-4153B5D58B27}"/>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AE1B7107-326F-4AF9-A94F-0DA6B002BE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0B892D-91A0-4C2B-BFF0-E3A9B85AB86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76411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3A16-C989-462A-88F5-F9F9F899665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9D62B-BDD4-4E51-A7A7-C3E566D9664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7BE05-9FDF-4B93-BCBC-4153B5D58B27}"/>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AE1B7107-326F-4AF9-A94F-0DA6B002BE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0B892D-91A0-4C2B-BFF0-E3A9B85AB86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56910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3A16-C989-462A-88F5-F9F9F899665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9D62B-BDD4-4E51-A7A7-C3E566D9664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7BE05-9FDF-4B93-BCBC-4153B5D58B27}"/>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AE1B7107-326F-4AF9-A94F-0DA6B002BE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0B892D-91A0-4C2B-BFF0-E3A9B85AB86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73000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26" Type="http://schemas.openxmlformats.org/officeDocument/2006/relationships/slideLayout" Target="../slideLayouts/slideLayout30.xml"/><Relationship Id="rId3" Type="http://schemas.openxmlformats.org/officeDocument/2006/relationships/slideLayout" Target="../slideLayouts/slideLayout7.xml"/><Relationship Id="rId21" Type="http://schemas.openxmlformats.org/officeDocument/2006/relationships/slideLayout" Target="../slideLayouts/slideLayout25.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5" Type="http://schemas.openxmlformats.org/officeDocument/2006/relationships/slideLayout" Target="../slideLayouts/slideLayout29.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slideLayout" Target="../slideLayouts/slideLayout24.xml"/><Relationship Id="rId29" Type="http://schemas.openxmlformats.org/officeDocument/2006/relationships/slideLayout" Target="../slideLayouts/slideLayout33.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24" Type="http://schemas.openxmlformats.org/officeDocument/2006/relationships/slideLayout" Target="../slideLayouts/slideLayout28.xml"/><Relationship Id="rId5" Type="http://schemas.openxmlformats.org/officeDocument/2006/relationships/slideLayout" Target="../slideLayouts/slideLayout9.xml"/><Relationship Id="rId15" Type="http://schemas.openxmlformats.org/officeDocument/2006/relationships/slideLayout" Target="../slideLayouts/slideLayout19.xml"/><Relationship Id="rId23" Type="http://schemas.openxmlformats.org/officeDocument/2006/relationships/slideLayout" Target="../slideLayouts/slideLayout27.xml"/><Relationship Id="rId28" Type="http://schemas.openxmlformats.org/officeDocument/2006/relationships/slideLayout" Target="../slideLayouts/slideLayout32.xml"/><Relationship Id="rId10" Type="http://schemas.openxmlformats.org/officeDocument/2006/relationships/slideLayout" Target="../slideLayouts/slideLayout14.xml"/><Relationship Id="rId19" Type="http://schemas.openxmlformats.org/officeDocument/2006/relationships/slideLayout" Target="../slideLayouts/slideLayout23.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 Id="rId22" Type="http://schemas.openxmlformats.org/officeDocument/2006/relationships/slideLayout" Target="../slideLayouts/slideLayout26.xml"/><Relationship Id="rId27" Type="http://schemas.openxmlformats.org/officeDocument/2006/relationships/slideLayout" Target="../slideLayouts/slideLayout31.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012228"/>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 id="2147483672" r:id="rId18"/>
    <p:sldLayoutId id="2147483673" r:id="rId19"/>
    <p:sldLayoutId id="2147483674" r:id="rId20"/>
    <p:sldLayoutId id="2147483675" r:id="rId21"/>
    <p:sldLayoutId id="2147483676" r:id="rId22"/>
    <p:sldLayoutId id="2147483677" r:id="rId23"/>
    <p:sldLayoutId id="2147483678" r:id="rId24"/>
    <p:sldLayoutId id="2147483679" r:id="rId25"/>
    <p:sldLayoutId id="2147483680" r:id="rId26"/>
    <p:sldLayoutId id="2147483681" r:id="rId27"/>
    <p:sldLayoutId id="2147483682" r:id="rId28"/>
    <p:sldLayoutId id="2147483683" r:id="rId29"/>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microsoft.com/office/2007/relationships/hdphoto" Target="../media/hdphoto1.wdp"/><Relationship Id="rId12"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5" Type="http://schemas.microsoft.com/office/2007/relationships/hdphoto" Target="../media/hdphoto8.wdp"/><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1.png"/><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png"/><Relationship Id="rId7"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12.png"/><Relationship Id="rId5" Type="http://schemas.openxmlformats.org/officeDocument/2006/relationships/image" Target="../media/image11.png"/><Relationship Id="rId10" Type="http://schemas.microsoft.com/office/2007/relationships/hdphoto" Target="../media/hdphoto11.wdp"/><Relationship Id="rId4" Type="http://schemas.openxmlformats.org/officeDocument/2006/relationships/image" Target="../media/image10.png"/><Relationship Id="rId9"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png"/><Relationship Id="rId7" Type="http://schemas.openxmlformats.org/officeDocument/2006/relationships/image" Target="../media/image4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microsoft.com/office/2007/relationships/hdphoto" Target="../media/hdphoto12.wdp"/></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audio" Target="../media/audio1.wav"/><Relationship Id="rId1" Type="http://schemas.openxmlformats.org/officeDocument/2006/relationships/slideLayout" Target="../slideLayouts/slideLayout5.xml"/><Relationship Id="rId5" Type="http://schemas.openxmlformats.org/officeDocument/2006/relationships/image" Target="../media/image17.gif"/><Relationship Id="rId4" Type="http://schemas.openxmlformats.org/officeDocument/2006/relationships/image" Target="../media/image16.gif"/></Relationships>
</file>

<file path=ppt/slides/_rels/slide4.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audio" Target="../media/audio2.wav"/><Relationship Id="rId7" Type="http://schemas.openxmlformats.org/officeDocument/2006/relationships/image" Target="../media/image16.gif"/><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9.gif"/><Relationship Id="rId5" Type="http://schemas.openxmlformats.org/officeDocument/2006/relationships/image" Target="../media/image18.png"/><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audio" Target="../media/audio3.wav"/><Relationship Id="rId7" Type="http://schemas.openxmlformats.org/officeDocument/2006/relationships/image" Target="../media/image16.gif"/><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9.gif"/><Relationship Id="rId5" Type="http://schemas.openxmlformats.org/officeDocument/2006/relationships/image" Target="../media/image18.png"/><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audio" Target="../media/audio3.wav"/><Relationship Id="rId7" Type="http://schemas.openxmlformats.org/officeDocument/2006/relationships/image" Target="../media/image16.gif"/><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9.gif"/><Relationship Id="rId5" Type="http://schemas.openxmlformats.org/officeDocument/2006/relationships/image" Target="../media/image18.png"/><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64839120-64DA-3CB7-7266-B7DD45CAA8BC}"/>
              </a:ext>
            </a:extLst>
          </p:cNvPr>
          <p:cNvGrpSpPr/>
          <p:nvPr/>
        </p:nvGrpSpPr>
        <p:grpSpPr>
          <a:xfrm>
            <a:off x="852929" y="768269"/>
            <a:ext cx="10486142" cy="5355858"/>
            <a:chOff x="1055370" y="987975"/>
            <a:chExt cx="10211753" cy="4666065"/>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737082" y="987975"/>
              <a:ext cx="4963242" cy="1461394"/>
              <a:chOff x="3737082" y="1140375"/>
              <a:chExt cx="4963242" cy="1461394"/>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dirty="0">
                  <a:solidFill>
                    <a:schemeClr val="bg1"/>
                  </a:solidFill>
                  <a:latin typeface="阿里妈妈刀隶体" pitchFamily="2" charset="-122"/>
                  <a:ea typeface="阿里妈妈刀隶体" pitchFamily="2" charset="-122"/>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737082" y="1140375"/>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200" dirty="0">
                    <a:solidFill>
                      <a:schemeClr val="bg1"/>
                    </a:solidFill>
                    <a:latin typeface="UVF Salome" panose="02000503040000020003" pitchFamily="50" charset="0"/>
                    <a:ea typeface="阿里妈妈刀隶体" pitchFamily="2" charset="-122"/>
                  </a:rPr>
                  <a:t>LỊCH SỬ VÀ ĐỊA LÍ</a:t>
                </a:r>
                <a:endParaRPr lang="en-US" altLang="zh-CN" sz="3200" dirty="0">
                  <a:solidFill>
                    <a:schemeClr val="bg1"/>
                  </a:solidFill>
                  <a:latin typeface="UVF Porcelain" panose="00000400000000000000" pitchFamily="2" charset="0"/>
                  <a:ea typeface="阿里妈妈刀隶体" pitchFamily="2" charset="-122"/>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3" name="Picture 2">
            <a:extLst>
              <a:ext uri="{FF2B5EF4-FFF2-40B4-BE49-F238E27FC236}">
                <a16:creationId xmlns:a16="http://schemas.microsoft.com/office/drawing/2014/main" id="{695157AC-A0D1-47C7-B689-9203BFE0F734}"/>
              </a:ext>
            </a:extLst>
          </p:cNvPr>
          <p:cNvPicPr>
            <a:picLocks noChangeAspect="1"/>
          </p:cNvPicPr>
          <p:nvPr/>
        </p:nvPicPr>
        <p:blipFill>
          <a:blip r:embed="rId4"/>
          <a:stretch>
            <a:fillRect/>
          </a:stretch>
        </p:blipFill>
        <p:spPr>
          <a:xfrm>
            <a:off x="988091" y="1969471"/>
            <a:ext cx="10967655" cy="2353260"/>
          </a:xfrm>
          <a:prstGeom prst="rect">
            <a:avLst/>
          </a:prstGeom>
        </p:spPr>
      </p:pic>
      <p:pic>
        <p:nvPicPr>
          <p:cNvPr id="33" name="Picture 32">
            <a:extLst>
              <a:ext uri="{FF2B5EF4-FFF2-40B4-BE49-F238E27FC236}">
                <a16:creationId xmlns:a16="http://schemas.microsoft.com/office/drawing/2014/main" id="{CF041A76-7C30-4A33-ACF5-9E2F458F8128}"/>
              </a:ext>
            </a:extLst>
          </p:cNvPr>
          <p:cNvPicPr>
            <a:picLocks noChangeAspect="1"/>
          </p:cNvPicPr>
          <p:nvPr/>
        </p:nvPicPr>
        <p:blipFill rotWithShape="1">
          <a:blip r:embed="rId5"/>
          <a:srcRect l="73969" b="66219"/>
          <a:stretch/>
        </p:blipFill>
        <p:spPr>
          <a:xfrm>
            <a:off x="9326494" y="1465912"/>
            <a:ext cx="2391565" cy="1977083"/>
          </a:xfrm>
          <a:prstGeom prst="rect">
            <a:avLst/>
          </a:prstGeom>
        </p:spPr>
      </p:pic>
      <p:sp>
        <p:nvSpPr>
          <p:cNvPr id="34" name="Title 1">
            <a:extLst>
              <a:ext uri="{FF2B5EF4-FFF2-40B4-BE49-F238E27FC236}">
                <a16:creationId xmlns:a16="http://schemas.microsoft.com/office/drawing/2014/main" id="{B84956CB-9AEF-459A-9894-07E292F34907}"/>
              </a:ext>
            </a:extLst>
          </p:cNvPr>
          <p:cNvSpPr txBox="1">
            <a:spLocks/>
          </p:cNvSpPr>
          <p:nvPr/>
        </p:nvSpPr>
        <p:spPr>
          <a:xfrm>
            <a:off x="2899439" y="5989399"/>
            <a:ext cx="7697370" cy="590550"/>
          </a:xfrm>
          <a:prstGeom prst="rect">
            <a:avLst/>
          </a:prstGeom>
        </p:spPr>
        <p:txBody>
          <a:bodyPr vert="horz" lIns="54423" tIns="27212" rIns="54423" bIns="27212"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544282" rtl="0" eaLnBrk="1" fontAlgn="auto" latinLnBrk="0" hangingPunct="1">
              <a:lnSpc>
                <a:spcPct val="90000"/>
              </a:lnSpc>
              <a:spcBef>
                <a:spcPct val="0"/>
              </a:spcBef>
              <a:spcAft>
                <a:spcPts val="0"/>
              </a:spcAft>
              <a:buClrTx/>
              <a:buSzTx/>
              <a:buFontTx/>
              <a:buNone/>
              <a:tabLst/>
              <a:defRPr/>
            </a:pPr>
            <a:endParaRPr kumimoji="0" lang="en-US" sz="12000" b="1"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5" name="Picture 4" descr="A couple of kids wearing traditional clothing&#10;&#10;Description automatically generated">
            <a:extLst>
              <a:ext uri="{FF2B5EF4-FFF2-40B4-BE49-F238E27FC236}">
                <a16:creationId xmlns:a16="http://schemas.microsoft.com/office/drawing/2014/main" id="{C894D3A5-2323-41AC-B3FB-E01588F4EC24}"/>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358" y="3472493"/>
            <a:ext cx="3757956" cy="3485562"/>
          </a:xfrm>
          <a:prstGeom prst="rect">
            <a:avLst/>
          </a:prstGeom>
        </p:spPr>
      </p:pic>
      <p:pic>
        <p:nvPicPr>
          <p:cNvPr id="11" name="Picture 10" descr="A red building with trees and flowers&#10;&#10;Description automatically generated">
            <a:extLst>
              <a:ext uri="{FF2B5EF4-FFF2-40B4-BE49-F238E27FC236}">
                <a16:creationId xmlns:a16="http://schemas.microsoft.com/office/drawing/2014/main" id="{0D15E5C6-FA98-4DF0-8B29-FA9B191803C0}"/>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8465" b="90869" l="40506" r="94614">
                        <a14:foregroundMark x1="41934" y1="62384" x2="40533" y2="63515"/>
                        <a14:foregroundMark x1="76084" y1="26747" x2="83113" y2="36566"/>
                        <a14:foregroundMark x1="83113" y1="36566" x2="85510" y2="50545"/>
                        <a14:foregroundMark x1="85510" y1="50545" x2="85510" y2="51798"/>
                        <a14:foregroundMark x1="84541" y1="40242" x2="91570" y2="41374"/>
                        <a14:foregroundMark x1="53434" y1="57657" x2="55050" y2="61212"/>
                        <a14:foregroundMark x1="83464" y1="65293" x2="79666" y2="68404"/>
                        <a14:foregroundMark x1="93752" y1="70505" x2="94614" y2="72768"/>
                        <a14:foregroundMark x1="93859" y1="72121" x2="93536" y2="72606"/>
                      </a14:backgroundRemoval>
                    </a14:imgEffect>
                  </a14:imgLayer>
                </a14:imgProps>
              </a:ext>
              <a:ext uri="{28A0092B-C50C-407E-A947-70E740481C1C}">
                <a14:useLocalDpi xmlns:a14="http://schemas.microsoft.com/office/drawing/2010/main" val="0"/>
              </a:ext>
            </a:extLst>
          </a:blip>
          <a:srcRect l="35808" t="9431"/>
          <a:stretch/>
        </p:blipFill>
        <p:spPr>
          <a:xfrm>
            <a:off x="3307948" y="3442996"/>
            <a:ext cx="2792271" cy="2626424"/>
          </a:xfrm>
          <a:prstGeom prst="rect">
            <a:avLst/>
          </a:prstGeom>
        </p:spPr>
      </p:pic>
      <p:pic>
        <p:nvPicPr>
          <p:cNvPr id="29" name="Picture 28">
            <a:extLst>
              <a:ext uri="{FF2B5EF4-FFF2-40B4-BE49-F238E27FC236}">
                <a16:creationId xmlns:a16="http://schemas.microsoft.com/office/drawing/2014/main" id="{70216E80-F48C-4902-9231-EFB83AB595B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37667"/>
          <a:stretch/>
        </p:blipFill>
        <p:spPr>
          <a:xfrm>
            <a:off x="10247393" y="4774474"/>
            <a:ext cx="1091678" cy="1157170"/>
          </a:xfrm>
          <a:prstGeom prst="rect">
            <a:avLst/>
          </a:prstGeom>
        </p:spPr>
      </p:pic>
      <p:pic>
        <p:nvPicPr>
          <p:cNvPr id="4" name="Picture 3"/>
          <p:cNvPicPr>
            <a:picLocks noChangeAspect="1"/>
          </p:cNvPicPr>
          <p:nvPr/>
        </p:nvPicPr>
        <p:blipFill>
          <a:blip r:embed="rId11"/>
          <a:stretch>
            <a:fillRect/>
          </a:stretch>
        </p:blipFill>
        <p:spPr>
          <a:xfrm>
            <a:off x="4175043" y="2971198"/>
            <a:ext cx="7693819" cy="3206774"/>
          </a:xfrm>
          <a:prstGeom prst="rect">
            <a:avLst/>
          </a:prstGeom>
        </p:spPr>
      </p:pic>
      <p:pic>
        <p:nvPicPr>
          <p:cNvPr id="6" name="Picture 5"/>
          <p:cNvPicPr>
            <a:picLocks noChangeAspect="1"/>
          </p:cNvPicPr>
          <p:nvPr/>
        </p:nvPicPr>
        <p:blipFill>
          <a:blip r:embed="rId12"/>
          <a:stretch>
            <a:fillRect/>
          </a:stretch>
        </p:blipFill>
        <p:spPr>
          <a:xfrm>
            <a:off x="5551668" y="5059895"/>
            <a:ext cx="7699915" cy="1072989"/>
          </a:xfrm>
          <a:prstGeom prst="rect">
            <a:avLst/>
          </a:prstGeom>
        </p:spPr>
      </p:pic>
    </p:spTree>
    <p:custDataLst>
      <p:tags r:id="rId1"/>
    </p:custDataLst>
    <p:extLst>
      <p:ext uri="{BB962C8B-B14F-4D97-AF65-F5344CB8AC3E}">
        <p14:creationId xmlns:p14="http://schemas.microsoft.com/office/powerpoint/2010/main" val="8437647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D50C9F-E8B5-4C3C-A124-58FA60214E85}"/>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216692" y="1290098"/>
            <a:ext cx="5586761" cy="35326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E407CDE0-9191-4819-860B-A73C8FF6A6C8}"/>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5949934" y="2206996"/>
            <a:ext cx="6019040" cy="34903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a:extLst>
              <a:ext uri="{FF2B5EF4-FFF2-40B4-BE49-F238E27FC236}">
                <a16:creationId xmlns:a16="http://schemas.microsoft.com/office/drawing/2014/main" id="{726E40B2-C6FB-4B72-A13F-BC39060E9481}"/>
              </a:ext>
            </a:extLst>
          </p:cNvPr>
          <p:cNvSpPr txBox="1"/>
          <p:nvPr/>
        </p:nvSpPr>
        <p:spPr>
          <a:xfrm>
            <a:off x="422989" y="4822785"/>
            <a:ext cx="5174166" cy="461665"/>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Hình 9. Tòa nhà Quốc hội Việt Nam</a:t>
            </a:r>
            <a:endParaRPr lang="en-SG" sz="2400" b="1" dirty="0">
              <a:solidFill>
                <a:srgbClr val="00206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FE602259-A79A-4B65-817F-B8E72B3BEBE3}"/>
              </a:ext>
            </a:extLst>
          </p:cNvPr>
          <p:cNvSpPr txBox="1"/>
          <p:nvPr/>
        </p:nvSpPr>
        <p:spPr>
          <a:xfrm>
            <a:off x="6556385" y="5683605"/>
            <a:ext cx="5237356" cy="461665"/>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Hình 10. Đại học Bách khoa Hà Nội</a:t>
            </a:r>
            <a:endParaRPr lang="en-SG" sz="2400" b="1" dirty="0">
              <a:solidFill>
                <a:srgbClr val="002060"/>
              </a:solidFill>
              <a:latin typeface="Cambria" panose="02040503050406030204" pitchFamily="18" charset="0"/>
              <a:ea typeface="Cambria" panose="02040503050406030204" pitchFamily="18" charset="0"/>
            </a:endParaRPr>
          </a:p>
        </p:txBody>
      </p:sp>
      <p:grpSp>
        <p:nvGrpSpPr>
          <p:cNvPr id="13" name="组合 6">
            <a:extLst>
              <a:ext uri="{FF2B5EF4-FFF2-40B4-BE49-F238E27FC236}">
                <a16:creationId xmlns:a16="http://schemas.microsoft.com/office/drawing/2014/main" id="{0C60B5A4-DB8C-4756-BE3E-212249927006}"/>
              </a:ext>
            </a:extLst>
          </p:cNvPr>
          <p:cNvGrpSpPr/>
          <p:nvPr/>
        </p:nvGrpSpPr>
        <p:grpSpPr>
          <a:xfrm>
            <a:off x="39524" y="-106098"/>
            <a:ext cx="11935784" cy="1396196"/>
            <a:chOff x="4593316" y="986494"/>
            <a:chExt cx="5818206" cy="1950760"/>
          </a:xfrm>
        </p:grpSpPr>
        <p:sp>
          <p:nvSpPr>
            <p:cNvPr id="14" name="矩形: 圆角 4">
              <a:extLst>
                <a:ext uri="{FF2B5EF4-FFF2-40B4-BE49-F238E27FC236}">
                  <a16:creationId xmlns:a16="http://schemas.microsoft.com/office/drawing/2014/main" id="{AC7DB928-7FF8-4DB3-B00E-B4D42065BD75}"/>
                </a:ext>
              </a:extLst>
            </p:cNvPr>
            <p:cNvSpPr/>
            <p:nvPr/>
          </p:nvSpPr>
          <p:spPr>
            <a:xfrm>
              <a:off x="4649355" y="1044869"/>
              <a:ext cx="5762167" cy="1892385"/>
            </a:xfrm>
            <a:prstGeom prst="roundRect">
              <a:avLst>
                <a:gd name="adj" fmla="val 6714"/>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
              <a:extLst>
                <a:ext uri="{FF2B5EF4-FFF2-40B4-BE49-F238E27FC236}">
                  <a16:creationId xmlns:a16="http://schemas.microsoft.com/office/drawing/2014/main" id="{DDA9B590-5EC4-48EC-B0EB-2DEA80F047AC}"/>
                </a:ext>
              </a:extLst>
            </p:cNvPr>
            <p:cNvSpPr/>
            <p:nvPr/>
          </p:nvSpPr>
          <p:spPr>
            <a:xfrm>
              <a:off x="4593316" y="986494"/>
              <a:ext cx="5762167" cy="1823393"/>
            </a:xfrm>
            <a:prstGeom prst="rect">
              <a:avLst/>
            </a:prstGeom>
          </p:spPr>
          <p:txBody>
            <a:bodyPr wrap="square">
              <a:spAutoFit/>
            </a:bodyPr>
            <a:lstStyle/>
            <a:p>
              <a:pPr marL="514350" indent="-514350" algn="ctr">
                <a:lnSpc>
                  <a:spcPct val="150000"/>
                </a:lnSpc>
                <a:buAutoNum type="arabicPeriod"/>
              </a:pPr>
              <a:r>
                <a:rPr lang="vi-VN" sz="2800" b="1" i="0" dirty="0">
                  <a:effectLst/>
                  <a:latin typeface="Cambria" panose="02040503050406030204" pitchFamily="18" charset="0"/>
                  <a:ea typeface="Cambria" panose="02040503050406030204" pitchFamily="18" charset="0"/>
                </a:rPr>
                <a:t>Dựa vào thông tin và quan sát các hình từ 9 đến 11, em hãy cho biết Hà Nội là trung tâm quan trọng của cả nước ở các lĩnh vực nào?</a:t>
              </a:r>
            </a:p>
          </p:txBody>
        </p:sp>
      </p:grpSp>
    </p:spTree>
    <p:extLst>
      <p:ext uri="{BB962C8B-B14F-4D97-AF65-F5344CB8AC3E}">
        <p14:creationId xmlns:p14="http://schemas.microsoft.com/office/powerpoint/2010/main" val="2567417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CAA808-4B40-4502-8558-8C94F04BF784}"/>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727977" y="443713"/>
            <a:ext cx="8307807" cy="53336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id="{E24064DF-3EF7-4E2D-ADA5-B7A4CF1469CA}"/>
              </a:ext>
            </a:extLst>
          </p:cNvPr>
          <p:cNvSpPr txBox="1"/>
          <p:nvPr/>
        </p:nvSpPr>
        <p:spPr>
          <a:xfrm>
            <a:off x="3305184" y="5777328"/>
            <a:ext cx="8886816" cy="477054"/>
          </a:xfrm>
          <a:prstGeom prst="rect">
            <a:avLst/>
          </a:prstGeom>
          <a:noFill/>
        </p:spPr>
        <p:txBody>
          <a:bodyPr wrap="square" rtlCol="0">
            <a:spAutoFit/>
          </a:bodyPr>
          <a:lstStyle/>
          <a:p>
            <a:r>
              <a:rPr lang="vi-VN" sz="2500" b="1" dirty="0">
                <a:solidFill>
                  <a:srgbClr val="002060"/>
                </a:solidFill>
                <a:latin typeface="Cambria" panose="02040503050406030204" pitchFamily="18" charset="0"/>
                <a:ea typeface="Cambria" panose="02040503050406030204" pitchFamily="18" charset="0"/>
              </a:rPr>
              <a:t>Hình 11. Bảo tàng Lịch sử quốc gia</a:t>
            </a:r>
            <a:endParaRPr lang="en-SG" sz="25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60109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01BC92-5A93-4762-979F-51B3BD146C45}"/>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752851" y="969047"/>
            <a:ext cx="10951764" cy="5153962"/>
          </a:xfrm>
          <a:prstGeom prst="rect">
            <a:avLst/>
          </a:prstGeom>
        </p:spPr>
      </p:pic>
    </p:spTree>
    <p:extLst>
      <p:ext uri="{BB962C8B-B14F-4D97-AF65-F5344CB8AC3E}">
        <p14:creationId xmlns:p14="http://schemas.microsoft.com/office/powerpoint/2010/main" val="3310648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BC00A9-E9DD-48F3-A804-DE781B1C0DAE}"/>
              </a:ext>
            </a:extLst>
          </p:cNvPr>
          <p:cNvSpPr txBox="1"/>
          <p:nvPr/>
        </p:nvSpPr>
        <p:spPr>
          <a:xfrm>
            <a:off x="6354500" y="1290098"/>
            <a:ext cx="5242009" cy="4967514"/>
          </a:xfrm>
          <a:prstGeom prst="rect">
            <a:avLst/>
          </a:prstGeom>
          <a:noFill/>
        </p:spPr>
        <p:txBody>
          <a:bodyPr wrap="square">
            <a:spAutoFit/>
          </a:bodyPr>
          <a:lstStyle/>
          <a:p>
            <a:pPr algn="just">
              <a:lnSpc>
                <a:spcPct val="120000"/>
              </a:lnSpc>
            </a:pPr>
            <a:r>
              <a:rPr lang="vi-VN" sz="3300" b="1" dirty="0">
                <a:solidFill>
                  <a:srgbClr val="002060"/>
                </a:solidFill>
                <a:effectLst/>
                <a:latin typeface="Cambria" panose="02040503050406030204" pitchFamily="18" charset="0"/>
                <a:ea typeface="Cambria" panose="02040503050406030204" pitchFamily="18" charset="0"/>
              </a:rPr>
              <a:t>Hình 9. Tòa nhà Quốc hội Việt Nam là trụ sở làm việc và nơi diễn ra các phiên họp của quốc hội và Nhà nước Việt Nam. Tòa nhà Quốc hội khởi công xây dựng năm 2009 ở đường Độc Lập.</a:t>
            </a:r>
            <a:endParaRPr lang="en-SG" sz="3300" b="1" dirty="0">
              <a:solidFill>
                <a:srgbClr val="002060"/>
              </a:solidFill>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A4816F2-29BC-4303-8E36-DA50C7548729}"/>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633380" y="1520930"/>
            <a:ext cx="5586761" cy="35326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AC60721A-9427-4824-9FF3-2AAFB3032E75}"/>
              </a:ext>
            </a:extLst>
          </p:cNvPr>
          <p:cNvSpPr txBox="1"/>
          <p:nvPr/>
        </p:nvSpPr>
        <p:spPr>
          <a:xfrm>
            <a:off x="839677" y="5053617"/>
            <a:ext cx="5174166" cy="461665"/>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Hình 9. Tòa nhà Quốc hội Việt Nam</a:t>
            </a:r>
            <a:endParaRPr lang="en-SG"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958873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97A04D-D907-4BC3-A3F0-4E2800962BEF}"/>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5525218" y="1351106"/>
            <a:ext cx="6019040" cy="34903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id="{2451369E-39B8-4132-B405-0D2FE111BF29}"/>
              </a:ext>
            </a:extLst>
          </p:cNvPr>
          <p:cNvSpPr txBox="1"/>
          <p:nvPr/>
        </p:nvSpPr>
        <p:spPr>
          <a:xfrm>
            <a:off x="6078453" y="4841438"/>
            <a:ext cx="5237356" cy="461665"/>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Hình 10. Đại học Bách khoa Hà Nội</a:t>
            </a:r>
            <a:endParaRPr lang="en-SG" sz="2400" b="1" dirty="0">
              <a:solidFill>
                <a:srgbClr val="00206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A1771755-5A33-4C2C-91F6-683EA6B98DCB}"/>
              </a:ext>
            </a:extLst>
          </p:cNvPr>
          <p:cNvSpPr txBox="1"/>
          <p:nvPr/>
        </p:nvSpPr>
        <p:spPr>
          <a:xfrm>
            <a:off x="479504" y="1246934"/>
            <a:ext cx="4856425" cy="4616648"/>
          </a:xfrm>
          <a:prstGeom prst="rect">
            <a:avLst/>
          </a:prstGeom>
          <a:noFill/>
        </p:spPr>
        <p:txBody>
          <a:bodyPr wrap="square">
            <a:spAutoFit/>
          </a:bodyPr>
          <a:lstStyle/>
          <a:p>
            <a:pPr algn="just">
              <a:lnSpc>
                <a:spcPct val="120000"/>
              </a:lnSpc>
            </a:pPr>
            <a:r>
              <a:rPr lang="vi-VN" sz="3500" b="1" dirty="0">
                <a:solidFill>
                  <a:srgbClr val="002060"/>
                </a:solidFill>
                <a:effectLst/>
                <a:latin typeface="Cambria" panose="02040503050406030204" pitchFamily="18" charset="0"/>
                <a:ea typeface="Cambria" panose="02040503050406030204" pitchFamily="18" charset="0"/>
              </a:rPr>
              <a:t>Hình 10. Đại học Bách Khoa Hà Nội là Đại học chuyên ngành kỹ thuật hàng đầu và được xếp vào nhóm đại học trọng điểm của quốc gia Việt Nam.</a:t>
            </a:r>
            <a:endParaRPr lang="en-SG" sz="35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5415575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5D80AB-BAE1-4FD6-AE30-C7E90D49BA45}"/>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502227" y="809302"/>
            <a:ext cx="5592278" cy="34707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id="{04FF07B3-1757-440B-BEB8-ED1C70F74F94}"/>
              </a:ext>
            </a:extLst>
          </p:cNvPr>
          <p:cNvSpPr txBox="1"/>
          <p:nvPr/>
        </p:nvSpPr>
        <p:spPr>
          <a:xfrm>
            <a:off x="424169" y="4415802"/>
            <a:ext cx="8886816" cy="477054"/>
          </a:xfrm>
          <a:prstGeom prst="rect">
            <a:avLst/>
          </a:prstGeom>
          <a:noFill/>
        </p:spPr>
        <p:txBody>
          <a:bodyPr wrap="square" rtlCol="0">
            <a:spAutoFit/>
          </a:bodyPr>
          <a:lstStyle/>
          <a:p>
            <a:r>
              <a:rPr lang="vi-VN" sz="2500" b="1" dirty="0">
                <a:solidFill>
                  <a:srgbClr val="002060"/>
                </a:solidFill>
                <a:latin typeface="Cambria" panose="02040503050406030204" pitchFamily="18" charset="0"/>
                <a:ea typeface="Cambria" panose="02040503050406030204" pitchFamily="18" charset="0"/>
              </a:rPr>
              <a:t>Hình 11. Bảo tàng Lịch sử quốc gia</a:t>
            </a:r>
            <a:endParaRPr lang="en-SG" sz="2500" b="1" dirty="0">
              <a:solidFill>
                <a:srgbClr val="00206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09DA8E27-DEB4-4509-A43C-EEF45B37B68D}"/>
              </a:ext>
            </a:extLst>
          </p:cNvPr>
          <p:cNvSpPr txBox="1"/>
          <p:nvPr/>
        </p:nvSpPr>
        <p:spPr>
          <a:xfrm>
            <a:off x="6172562" y="923898"/>
            <a:ext cx="5425270" cy="5170646"/>
          </a:xfrm>
          <a:prstGeom prst="rect">
            <a:avLst/>
          </a:prstGeom>
          <a:noFill/>
        </p:spPr>
        <p:txBody>
          <a:bodyPr wrap="square">
            <a:spAutoFit/>
          </a:bodyPr>
          <a:lstStyle/>
          <a:p>
            <a:pPr algn="just"/>
            <a:r>
              <a:rPr lang="vi-VN" sz="3000" b="1" dirty="0">
                <a:solidFill>
                  <a:srgbClr val="002060"/>
                </a:solidFill>
                <a:latin typeface="Cambria" panose="02040503050406030204" pitchFamily="18" charset="0"/>
                <a:ea typeface="Cambria" panose="02040503050406030204" pitchFamily="18" charset="0"/>
              </a:rPr>
              <a:t>Bảo tàng Lịch sử Quốc gia là công trình văn hóa tọa lạc ở khu vực trung tâm của Thủ đô Hà Nội, gắn với nhiều di tích linh thiêng của Thủ đô như: Tháp Rùa, Hồ Gươm, cầu Thê Húc, đền Ngọc Sơn,…Bảo tàng trưng bày, giới thiệu lịch sử Việt Nam từ thời tiền sử đến ngày nay. Trong đó, có nhiều hiện vật là bảo vật quốc gia.</a:t>
            </a:r>
            <a:endParaRPr lang="en-SG" sz="3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456065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0">
            <a:extLst>
              <a:ext uri="{FF2B5EF4-FFF2-40B4-BE49-F238E27FC236}">
                <a16:creationId xmlns:a16="http://schemas.microsoft.com/office/drawing/2014/main" id="{DCE4DFAE-0580-4FCB-8284-1CEC20F1BE83}"/>
              </a:ext>
            </a:extLst>
          </p:cNvPr>
          <p:cNvGrpSpPr/>
          <p:nvPr/>
        </p:nvGrpSpPr>
        <p:grpSpPr>
          <a:xfrm>
            <a:off x="2690622" y="670454"/>
            <a:ext cx="8926905" cy="3978543"/>
            <a:chOff x="1346200" y="3302000"/>
            <a:chExt cx="2413000" cy="990600"/>
          </a:xfrm>
          <a:effectLst>
            <a:outerShdw blurRad="254000" sx="102000" sy="102000" algn="ctr" rotWithShape="0">
              <a:prstClr val="black">
                <a:alpha val="25000"/>
              </a:prstClr>
            </a:outerShdw>
          </a:effectLst>
        </p:grpSpPr>
        <p:sp>
          <p:nvSpPr>
            <p:cNvPr id="5" name="圆角矩形 27">
              <a:extLst>
                <a:ext uri="{FF2B5EF4-FFF2-40B4-BE49-F238E27FC236}">
                  <a16:creationId xmlns:a16="http://schemas.microsoft.com/office/drawing/2014/main" id="{2423C29E-BC35-4F58-8E86-43302709D2A7}"/>
                </a:ext>
              </a:extLst>
            </p:cNvPr>
            <p:cNvSpPr/>
            <p:nvPr/>
          </p:nvSpPr>
          <p:spPr>
            <a:xfrm>
              <a:off x="1346200" y="3302000"/>
              <a:ext cx="2413000" cy="990600"/>
            </a:xfrm>
            <a:prstGeom prst="roundRect">
              <a:avLst>
                <a:gd name="adj" fmla="val 3138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6" name="圆角矩形 28">
              <a:extLst>
                <a:ext uri="{FF2B5EF4-FFF2-40B4-BE49-F238E27FC236}">
                  <a16:creationId xmlns:a16="http://schemas.microsoft.com/office/drawing/2014/main" id="{EE8B34B8-F9BF-41A7-ADED-5D9D58B269FC}"/>
                </a:ext>
              </a:extLst>
            </p:cNvPr>
            <p:cNvSpPr/>
            <p:nvPr/>
          </p:nvSpPr>
          <p:spPr>
            <a:xfrm>
              <a:off x="1415668" y="3339776"/>
              <a:ext cx="2265869" cy="910464"/>
            </a:xfrm>
            <a:prstGeom prst="roundRect">
              <a:avLst>
                <a:gd name="adj" fmla="val 30295"/>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8" name="TextBox 7">
            <a:extLst>
              <a:ext uri="{FF2B5EF4-FFF2-40B4-BE49-F238E27FC236}">
                <a16:creationId xmlns:a16="http://schemas.microsoft.com/office/drawing/2014/main" id="{7E113390-AE38-4513-AFFC-17AA96EE30E4}"/>
              </a:ext>
            </a:extLst>
          </p:cNvPr>
          <p:cNvSpPr txBox="1"/>
          <p:nvPr/>
        </p:nvSpPr>
        <p:spPr>
          <a:xfrm>
            <a:off x="2992585" y="1427240"/>
            <a:ext cx="8322977" cy="2862322"/>
          </a:xfrm>
          <a:prstGeom prst="rect">
            <a:avLst/>
          </a:prstGeom>
          <a:noFill/>
        </p:spPr>
        <p:txBody>
          <a:bodyPr wrap="square">
            <a:spAutoFit/>
          </a:bodyPr>
          <a:lstStyle/>
          <a:p>
            <a:pPr algn="ctr"/>
            <a:r>
              <a:rPr lang="vi-VN" sz="6000" b="1" dirty="0">
                <a:solidFill>
                  <a:srgbClr val="002060"/>
                </a:solidFill>
                <a:latin typeface="Cambria" panose="02040503050406030204" pitchFamily="18" charset="0"/>
                <a:ea typeface="Cambria" panose="02040503050406030204" pitchFamily="18" charset="0"/>
              </a:rPr>
              <a:t>Hãy kể một số địa điểm nổi tiếng ở Hà Nội mà em biết.</a:t>
            </a:r>
            <a:endParaRPr lang="en-SG" sz="6000" dirty="0"/>
          </a:p>
        </p:txBody>
      </p:sp>
      <p:grpSp>
        <p:nvGrpSpPr>
          <p:cNvPr id="9" name="组合 1">
            <a:extLst>
              <a:ext uri="{FF2B5EF4-FFF2-40B4-BE49-F238E27FC236}">
                <a16:creationId xmlns:a16="http://schemas.microsoft.com/office/drawing/2014/main" id="{3337AEE7-9D2A-42F1-B5CF-D7B3E4B8D51A}"/>
              </a:ext>
            </a:extLst>
          </p:cNvPr>
          <p:cNvGrpSpPr/>
          <p:nvPr/>
        </p:nvGrpSpPr>
        <p:grpSpPr>
          <a:xfrm>
            <a:off x="0" y="4601939"/>
            <a:ext cx="12192000" cy="2256061"/>
            <a:chOff x="0" y="4332156"/>
            <a:chExt cx="12292858" cy="2554224"/>
          </a:xfrm>
        </p:grpSpPr>
        <p:pic>
          <p:nvPicPr>
            <p:cNvPr id="10" name="图片 19">
              <a:extLst>
                <a:ext uri="{FF2B5EF4-FFF2-40B4-BE49-F238E27FC236}">
                  <a16:creationId xmlns:a16="http://schemas.microsoft.com/office/drawing/2014/main" id="{1B84CEBC-1D6B-42F3-B0A4-EB92DBCF43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1" name="图片 11">
              <a:extLst>
                <a:ext uri="{FF2B5EF4-FFF2-40B4-BE49-F238E27FC236}">
                  <a16:creationId xmlns:a16="http://schemas.microsoft.com/office/drawing/2014/main" id="{915F6EEC-1D56-47BD-8A24-80EC235079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2" name="Picture 11" descr="A couple of kids wearing traditional clothing&#10;&#10;Description automatically generated">
            <a:extLst>
              <a:ext uri="{FF2B5EF4-FFF2-40B4-BE49-F238E27FC236}">
                <a16:creationId xmlns:a16="http://schemas.microsoft.com/office/drawing/2014/main" id="{EE410E3C-F711-4A28-93FB-1B732E25F201}"/>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250252" y="2969231"/>
            <a:ext cx="4122000" cy="3823218"/>
          </a:xfrm>
          <a:prstGeom prst="rect">
            <a:avLst/>
          </a:prstGeom>
        </p:spPr>
      </p:pic>
    </p:spTree>
    <p:extLst>
      <p:ext uri="{BB962C8B-B14F-4D97-AF65-F5344CB8AC3E}">
        <p14:creationId xmlns:p14="http://schemas.microsoft.com/office/powerpoint/2010/main" val="160599530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082801" y="3103696"/>
            <a:ext cx="9633211" cy="2677656"/>
            <a:chOff x="2082800" y="3240015"/>
            <a:chExt cx="9633211" cy="2677656"/>
          </a:xfrm>
        </p:grpSpPr>
        <p:sp>
          <p:nvSpPr>
            <p:cNvPr id="8" name="Rectangle: Rounded Corners 7">
              <a:extLst>
                <a:ext uri="{FF2B5EF4-FFF2-40B4-BE49-F238E27FC236}">
                  <a16:creationId xmlns:a16="http://schemas.microsoft.com/office/drawing/2014/main" id="{79EC019F-E164-4A43-85F3-17A9A00B2B49}"/>
                </a:ext>
              </a:extLst>
            </p:cNvPr>
            <p:cNvSpPr/>
            <p:nvPr/>
          </p:nvSpPr>
          <p:spPr>
            <a:xfrm>
              <a:off x="2082800" y="3240015"/>
              <a:ext cx="9633211" cy="2677656"/>
            </a:xfrm>
            <a:prstGeom prst="roundRect">
              <a:avLst>
                <a:gd name="adj" fmla="val 31772"/>
              </a:avLst>
            </a:prstGeom>
            <a:solidFill>
              <a:srgbClr val="FD9636"/>
            </a:solidFill>
            <a:ln w="12700" cap="flat" cmpd="sng" algn="ctr">
              <a:no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300" b="0" i="0"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75C5D46-4759-4BEE-B08D-DDFC341E274C}"/>
                </a:ext>
              </a:extLst>
            </p:cNvPr>
            <p:cNvSpPr txBox="1"/>
            <p:nvPr/>
          </p:nvSpPr>
          <p:spPr>
            <a:xfrm>
              <a:off x="2360507" y="3265415"/>
              <a:ext cx="9355504" cy="2554545"/>
            </a:xfrm>
            <a:prstGeom prst="rect">
              <a:avLst/>
            </a:prstGeom>
            <a:noFill/>
          </p:spPr>
          <p:txBody>
            <a:bodyPr wrap="square">
              <a:spAutoFit/>
            </a:bodyPr>
            <a:lstStyle/>
            <a:p>
              <a:pPr algn="just"/>
              <a:r>
                <a:rPr lang="en-SG" sz="4000" b="1" dirty="0" err="1">
                  <a:solidFill>
                    <a:schemeClr val="bg1"/>
                  </a:solidFill>
                  <a:latin typeface="Cambria" panose="02040503050406030204" pitchFamily="18" charset="0"/>
                  <a:ea typeface="Cambria" panose="02040503050406030204" pitchFamily="18" charset="0"/>
                </a:rPr>
                <a:t>Hà</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Nội</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là</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nơi</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có</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nhiều</a:t>
              </a:r>
              <a:r>
                <a:rPr lang="en-SG" sz="4000" b="1" dirty="0">
                  <a:solidFill>
                    <a:schemeClr val="bg1"/>
                  </a:solidFill>
                  <a:latin typeface="Cambria" panose="02040503050406030204" pitchFamily="18" charset="0"/>
                  <a:ea typeface="Cambria" panose="02040503050406030204" pitchFamily="18" charset="0"/>
                </a:rPr>
                <a:t> di </a:t>
              </a:r>
              <a:r>
                <a:rPr lang="en-SG" sz="4000" b="1" dirty="0" err="1">
                  <a:solidFill>
                    <a:schemeClr val="bg1"/>
                  </a:solidFill>
                  <a:latin typeface="Cambria" panose="02040503050406030204" pitchFamily="18" charset="0"/>
                  <a:ea typeface="Cambria" panose="02040503050406030204" pitchFamily="18" charset="0"/>
                </a:rPr>
                <a:t>tích</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lịch</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sử</a:t>
              </a:r>
              <a:r>
                <a:rPr lang="en-SG" sz="4000" b="1" dirty="0">
                  <a:solidFill>
                    <a:schemeClr val="bg1"/>
                  </a:solidFill>
                  <a:latin typeface="Cambria" panose="02040503050406030204" pitchFamily="18" charset="0"/>
                  <a:ea typeface="Cambria" panose="02040503050406030204" pitchFamily="18" charset="0"/>
                </a:rPr>
                <a:t> – </a:t>
              </a:r>
              <a:r>
                <a:rPr lang="en-SG" sz="4000" b="1" dirty="0" err="1">
                  <a:solidFill>
                    <a:schemeClr val="bg1"/>
                  </a:solidFill>
                  <a:latin typeface="Cambria" panose="02040503050406030204" pitchFamily="18" charset="0"/>
                  <a:ea typeface="Cambria" panose="02040503050406030204" pitchFamily="18" charset="0"/>
                </a:rPr>
                <a:t>văn</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hoá</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nhất</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của</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cả</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nước</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và</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là</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nơi</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lưu</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giữ</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nhiều</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giá</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trị</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văn</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hoá</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truyền</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thống</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của</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dân</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tộc</a:t>
              </a:r>
              <a:r>
                <a:rPr lang="en-SG" sz="4000" b="1" dirty="0">
                  <a:solidFill>
                    <a:schemeClr val="bg1"/>
                  </a:solidFill>
                  <a:latin typeface="Cambria" panose="02040503050406030204" pitchFamily="18" charset="0"/>
                  <a:ea typeface="Cambria" panose="02040503050406030204" pitchFamily="18" charset="0"/>
                </a:rPr>
                <a:t>.</a:t>
              </a:r>
            </a:p>
          </p:txBody>
        </p:sp>
      </p:grpSp>
      <p:grpSp>
        <p:nvGrpSpPr>
          <p:cNvPr id="5" name="Group 4"/>
          <p:cNvGrpSpPr/>
          <p:nvPr/>
        </p:nvGrpSpPr>
        <p:grpSpPr>
          <a:xfrm>
            <a:off x="564996" y="1467940"/>
            <a:ext cx="10965822" cy="1470109"/>
            <a:chOff x="750190" y="1467940"/>
            <a:chExt cx="10965822" cy="1470109"/>
          </a:xfrm>
        </p:grpSpPr>
        <p:sp>
          <p:nvSpPr>
            <p:cNvPr id="7" name="Rectangle: Rounded Corners 6">
              <a:extLst>
                <a:ext uri="{FF2B5EF4-FFF2-40B4-BE49-F238E27FC236}">
                  <a16:creationId xmlns:a16="http://schemas.microsoft.com/office/drawing/2014/main" id="{14316E39-7E4D-407A-8385-65E8B6B3A35A}"/>
                </a:ext>
              </a:extLst>
            </p:cNvPr>
            <p:cNvSpPr/>
            <p:nvPr/>
          </p:nvSpPr>
          <p:spPr>
            <a:xfrm>
              <a:off x="750190" y="1467940"/>
              <a:ext cx="10965822" cy="1470109"/>
            </a:xfrm>
            <a:prstGeom prst="roundRect">
              <a:avLst>
                <a:gd name="adj" fmla="val 31772"/>
              </a:avLst>
            </a:prstGeom>
            <a:solidFill>
              <a:srgbClr val="6995D4"/>
            </a:solidFill>
            <a:ln w="12700" cap="flat" cmpd="sng" algn="ctr">
              <a:no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300" b="0" i="0"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39179D1-676A-44D7-AAE9-46D5A8541B9E}"/>
                </a:ext>
              </a:extLst>
            </p:cNvPr>
            <p:cNvSpPr txBox="1"/>
            <p:nvPr/>
          </p:nvSpPr>
          <p:spPr>
            <a:xfrm>
              <a:off x="985273" y="1511587"/>
              <a:ext cx="10617723" cy="1323439"/>
            </a:xfrm>
            <a:prstGeom prst="rect">
              <a:avLst/>
            </a:prstGeom>
            <a:noFill/>
          </p:spPr>
          <p:txBody>
            <a:bodyPr wrap="square">
              <a:spAutoFit/>
            </a:bodyPr>
            <a:lstStyle/>
            <a:p>
              <a:pPr algn="just"/>
              <a:r>
                <a:rPr lang="vi-VN" sz="4000" b="1" dirty="0">
                  <a:solidFill>
                    <a:schemeClr val="bg1"/>
                  </a:solidFill>
                  <a:latin typeface="Cambria" panose="02040503050406030204" pitchFamily="18" charset="0"/>
                  <a:ea typeface="Cambria" panose="02040503050406030204" pitchFamily="18" charset="0"/>
                </a:rPr>
                <a:t>Thủ đô </a:t>
              </a:r>
              <a:r>
                <a:rPr lang="en-SG" sz="4000" b="1" dirty="0" err="1">
                  <a:solidFill>
                    <a:schemeClr val="bg1"/>
                  </a:solidFill>
                  <a:latin typeface="Cambria" panose="02040503050406030204" pitchFamily="18" charset="0"/>
                  <a:ea typeface="Cambria" panose="02040503050406030204" pitchFamily="18" charset="0"/>
                </a:rPr>
                <a:t>Hà</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Nội</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cũng</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là</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trung</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tâm</a:t>
              </a:r>
              <a:r>
                <a:rPr lang="vi-VN" sz="4000" b="1" dirty="0">
                  <a:solidFill>
                    <a:schemeClr val="bg1"/>
                  </a:solidFill>
                  <a:latin typeface="Cambria" panose="02040503050406030204" pitchFamily="18" charset="0"/>
                  <a:ea typeface="Cambria" panose="02040503050406030204" pitchFamily="18" charset="0"/>
                </a:rPr>
                <a:t> chính trị,</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kinh</a:t>
              </a:r>
              <a:r>
                <a:rPr lang="en-SG" sz="4000" b="1" dirty="0">
                  <a:solidFill>
                    <a:schemeClr val="bg1"/>
                  </a:solidFill>
                  <a:latin typeface="Cambria" panose="02040503050406030204" pitchFamily="18" charset="0"/>
                  <a:ea typeface="Cambria" panose="02040503050406030204" pitchFamily="18" charset="0"/>
                </a:rPr>
                <a:t> </a:t>
              </a:r>
              <a:r>
                <a:rPr lang="vi-VN" sz="4000" b="1" dirty="0">
                  <a:solidFill>
                    <a:schemeClr val="bg1"/>
                  </a:solidFill>
                  <a:latin typeface="Cambria" panose="02040503050406030204" pitchFamily="18" charset="0"/>
                  <a:ea typeface="Cambria" panose="02040503050406030204" pitchFamily="18" charset="0"/>
                </a:rPr>
                <a:t>tế, văn hóa</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quan</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trọng</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của</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đất</a:t>
              </a:r>
              <a:r>
                <a:rPr lang="en-SG" sz="4000" b="1" dirty="0">
                  <a:solidFill>
                    <a:schemeClr val="bg1"/>
                  </a:solidFill>
                  <a:latin typeface="Cambria" panose="02040503050406030204" pitchFamily="18" charset="0"/>
                  <a:ea typeface="Cambria" panose="02040503050406030204" pitchFamily="18" charset="0"/>
                </a:rPr>
                <a:t> </a:t>
              </a:r>
              <a:r>
                <a:rPr lang="vi-VN" sz="4000" b="1" dirty="0">
                  <a:solidFill>
                    <a:schemeClr val="bg1"/>
                  </a:solidFill>
                  <a:latin typeface="Cambria" panose="02040503050406030204" pitchFamily="18" charset="0"/>
                  <a:ea typeface="Cambria" panose="02040503050406030204" pitchFamily="18" charset="0"/>
                </a:rPr>
                <a:t>nước. </a:t>
              </a:r>
              <a:endParaRPr lang="en-SG" sz="4000" dirty="0">
                <a:solidFill>
                  <a:schemeClr val="bg1"/>
                </a:solidFill>
              </a:endParaRPr>
            </a:p>
          </p:txBody>
        </p:sp>
      </p:grpSp>
      <p:pic>
        <p:nvPicPr>
          <p:cNvPr id="9" name="Picture 8" descr="A couple of kids wearing traditional clothing&#10;&#10;Description automatically generated">
            <a:extLst>
              <a:ext uri="{FF2B5EF4-FFF2-40B4-BE49-F238E27FC236}">
                <a16:creationId xmlns:a16="http://schemas.microsoft.com/office/drawing/2014/main" id="{6C693DE2-A571-4227-9E20-DB55D7630E26}"/>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212817" y="4107313"/>
            <a:ext cx="2596474" cy="2408269"/>
          </a:xfrm>
          <a:prstGeom prst="rect">
            <a:avLst/>
          </a:prstGeom>
        </p:spPr>
      </p:pic>
      <p:pic>
        <p:nvPicPr>
          <p:cNvPr id="3" name="Picture 2"/>
          <p:cNvPicPr>
            <a:picLocks noChangeAspect="1"/>
          </p:cNvPicPr>
          <p:nvPr/>
        </p:nvPicPr>
        <p:blipFill>
          <a:blip r:embed="rId4"/>
          <a:stretch>
            <a:fillRect/>
          </a:stretch>
        </p:blipFill>
        <p:spPr>
          <a:xfrm>
            <a:off x="750189" y="-117558"/>
            <a:ext cx="3920068" cy="2139881"/>
          </a:xfrm>
          <a:prstGeom prst="rect">
            <a:avLst/>
          </a:prstGeom>
        </p:spPr>
      </p:pic>
    </p:spTree>
    <p:extLst>
      <p:ext uri="{BB962C8B-B14F-4D97-AF65-F5344CB8AC3E}">
        <p14:creationId xmlns:p14="http://schemas.microsoft.com/office/powerpoint/2010/main" val="4474047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4">
            <a:extLst>
              <a:ext uri="{FF2B5EF4-FFF2-40B4-BE49-F238E27FC236}">
                <a16:creationId xmlns:a16="http://schemas.microsoft.com/office/drawing/2014/main" id="{8E86AFFF-27C4-4766-B10E-D2063408C164}"/>
              </a:ext>
            </a:extLst>
          </p:cNvPr>
          <p:cNvSpPr/>
          <p:nvPr/>
        </p:nvSpPr>
        <p:spPr>
          <a:xfrm>
            <a:off x="544010" y="448026"/>
            <a:ext cx="11053823" cy="1405054"/>
          </a:xfrm>
          <a:prstGeom prst="roundRect">
            <a:avLst>
              <a:gd name="adj" fmla="val 6714"/>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i="0" dirty="0">
                <a:solidFill>
                  <a:schemeClr val="tx1"/>
                </a:solidFill>
                <a:effectLst/>
                <a:latin typeface="Cambria" panose="02040503050406030204" pitchFamily="18" charset="0"/>
                <a:ea typeface="Cambria" panose="02040503050406030204" pitchFamily="18" charset="0"/>
              </a:rPr>
              <a:t>2. Quan sát hình 12, cho biết các bạn nhỏ đang làm gì? Việc làm đó có ý nghĩa như thế nào?</a:t>
            </a:r>
            <a:endParaRPr lang="en-SG" sz="4000" b="1" dirty="0">
              <a:solidFill>
                <a:schemeClr val="tx1"/>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31E3F495-EEB9-4EFD-A2BE-EB81FF7ACC4C}"/>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33261" y="3371198"/>
            <a:ext cx="5269006" cy="2479624"/>
          </a:xfrm>
          <a:prstGeom prst="rect">
            <a:avLst/>
          </a:prstGeom>
        </p:spPr>
      </p:pic>
      <p:pic>
        <p:nvPicPr>
          <p:cNvPr id="11" name="Picture 10">
            <a:extLst>
              <a:ext uri="{FF2B5EF4-FFF2-40B4-BE49-F238E27FC236}">
                <a16:creationId xmlns:a16="http://schemas.microsoft.com/office/drawing/2014/main" id="{0FF4958F-525A-4CE5-9BD0-B51FFB318705}"/>
              </a:ext>
            </a:extLst>
          </p:cNvPr>
          <p:cNvPicPr>
            <a:picLocks noChangeAspect="1"/>
          </p:cNvPicPr>
          <p:nvPr/>
        </p:nvPicPr>
        <p:blipFill>
          <a:blip r:embed="rId4"/>
          <a:stretch>
            <a:fillRect/>
          </a:stretch>
        </p:blipFill>
        <p:spPr>
          <a:xfrm>
            <a:off x="5807075" y="2006502"/>
            <a:ext cx="5883355" cy="3801922"/>
          </a:xfrm>
          <a:prstGeom prst="rect">
            <a:avLst/>
          </a:prstGeom>
        </p:spPr>
      </p:pic>
      <p:sp>
        <p:nvSpPr>
          <p:cNvPr id="12" name="TextBox 11">
            <a:extLst>
              <a:ext uri="{FF2B5EF4-FFF2-40B4-BE49-F238E27FC236}">
                <a16:creationId xmlns:a16="http://schemas.microsoft.com/office/drawing/2014/main" id="{DFD027DA-8771-4C20-84AA-7E85E8CB655C}"/>
              </a:ext>
            </a:extLst>
          </p:cNvPr>
          <p:cNvSpPr txBox="1"/>
          <p:nvPr/>
        </p:nvSpPr>
        <p:spPr>
          <a:xfrm>
            <a:off x="5703900" y="5850822"/>
            <a:ext cx="6188926" cy="430887"/>
          </a:xfrm>
          <a:prstGeom prst="rect">
            <a:avLst/>
          </a:prstGeom>
          <a:noFill/>
        </p:spPr>
        <p:txBody>
          <a:bodyPr wrap="square" rtlCol="0">
            <a:spAutoFit/>
          </a:bodyPr>
          <a:lstStyle/>
          <a:p>
            <a:r>
              <a:rPr lang="vi-VN" sz="2200" b="1" dirty="0">
                <a:latin typeface="Cambria" panose="02040503050406030204" pitchFamily="18" charset="0"/>
                <a:ea typeface="Cambria" panose="02040503050406030204" pitchFamily="18" charset="0"/>
              </a:rPr>
              <a:t>Hình 12.Nghệ nhân dạy các bạn nhỏ nặn tò he</a:t>
            </a:r>
            <a:endParaRPr lang="en-SG" sz="2200" dirty="0"/>
          </a:p>
        </p:txBody>
      </p:sp>
    </p:spTree>
    <p:extLst>
      <p:ext uri="{BB962C8B-B14F-4D97-AF65-F5344CB8AC3E}">
        <p14:creationId xmlns:p14="http://schemas.microsoft.com/office/powerpoint/2010/main" val="2784195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698896" y="346206"/>
            <a:ext cx="7107281" cy="2593764"/>
            <a:chOff x="4791494" y="211613"/>
            <a:chExt cx="6694450" cy="2806680"/>
          </a:xfrm>
        </p:grpSpPr>
        <p:sp>
          <p:nvSpPr>
            <p:cNvPr id="20" name="Rectangle: Rounded Corners 19">
              <a:extLst>
                <a:ext uri="{FF2B5EF4-FFF2-40B4-BE49-F238E27FC236}">
                  <a16:creationId xmlns:a16="http://schemas.microsoft.com/office/drawing/2014/main" id="{0FB3DABE-BC9D-4179-87C9-F6DD0251D510}"/>
                </a:ext>
              </a:extLst>
            </p:cNvPr>
            <p:cNvSpPr/>
            <p:nvPr/>
          </p:nvSpPr>
          <p:spPr>
            <a:xfrm>
              <a:off x="4791494" y="211613"/>
              <a:ext cx="6694450" cy="2806680"/>
            </a:xfrm>
            <a:prstGeom prst="roundRect">
              <a:avLst>
                <a:gd name="adj" fmla="val 31772"/>
              </a:avLst>
            </a:prstGeom>
            <a:solidFill>
              <a:srgbClr val="FD9938"/>
            </a:solidFill>
            <a:ln w="12700" cap="flat" cmpd="sng" algn="ctr">
              <a:no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300" b="0" i="0"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FB539117-A940-4562-9909-B50DB38B7B86}"/>
                </a:ext>
              </a:extLst>
            </p:cNvPr>
            <p:cNvSpPr txBox="1"/>
            <p:nvPr/>
          </p:nvSpPr>
          <p:spPr>
            <a:xfrm>
              <a:off x="4991281" y="215323"/>
              <a:ext cx="6352412" cy="2764242"/>
            </a:xfrm>
            <a:prstGeom prst="rect">
              <a:avLst/>
            </a:prstGeom>
            <a:noFill/>
          </p:spPr>
          <p:txBody>
            <a:bodyPr wrap="square">
              <a:spAutoFit/>
            </a:bodyPr>
            <a:lstStyle/>
            <a:p>
              <a:pPr algn="just"/>
              <a:r>
                <a:rPr lang="vi-VN" sz="2800" b="1" i="0" dirty="0">
                  <a:solidFill>
                    <a:schemeClr val="bg1"/>
                  </a:solidFill>
                  <a:effectLst/>
                  <a:latin typeface="Cambria" panose="02040503050406030204" pitchFamily="18" charset="0"/>
                  <a:ea typeface="Cambria" panose="02040503050406030204" pitchFamily="18" charset="0"/>
                </a:rPr>
                <a:t> </a:t>
              </a:r>
              <a:r>
                <a:rPr lang="vi-VN" sz="3200" b="1" i="0" dirty="0">
                  <a:solidFill>
                    <a:schemeClr val="bg1"/>
                  </a:solidFill>
                  <a:effectLst/>
                  <a:latin typeface="Cambria" panose="02040503050406030204" pitchFamily="18" charset="0"/>
                  <a:ea typeface="Cambria" panose="02040503050406030204" pitchFamily="18" charset="0"/>
                </a:rPr>
                <a:t>Các bạn nhỏ đang học nặn tò he. Điều đó thể hiện thế hệ trẻ này nay luôn nuôi dưỡng, lưu giữ nhiều giá trị văn hóa truyền thống lâu đời của dân tộc. </a:t>
              </a:r>
              <a:endParaRPr lang="en-SG" sz="3200" b="1" dirty="0">
                <a:solidFill>
                  <a:schemeClr val="bg1"/>
                </a:solidFill>
                <a:latin typeface="Cambria" panose="02040503050406030204" pitchFamily="18" charset="0"/>
                <a:ea typeface="Cambria" panose="02040503050406030204" pitchFamily="18" charset="0"/>
              </a:endParaRPr>
            </a:p>
          </p:txBody>
        </p:sp>
      </p:grpSp>
      <p:pic>
        <p:nvPicPr>
          <p:cNvPr id="17" name="Picture 16">
            <a:extLst>
              <a:ext uri="{FF2B5EF4-FFF2-40B4-BE49-F238E27FC236}">
                <a16:creationId xmlns:a16="http://schemas.microsoft.com/office/drawing/2014/main" id="{E9FA9358-7F14-4362-A65A-6C3FD379B959}"/>
              </a:ext>
            </a:extLst>
          </p:cNvPr>
          <p:cNvPicPr>
            <a:picLocks noChangeAspect="1"/>
          </p:cNvPicPr>
          <p:nvPr/>
        </p:nvPicPr>
        <p:blipFill>
          <a:blip r:embed="rId2"/>
          <a:stretch>
            <a:fillRect/>
          </a:stretch>
        </p:blipFill>
        <p:spPr>
          <a:xfrm>
            <a:off x="5310858" y="2939970"/>
            <a:ext cx="5883355" cy="38019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1D453109-1E61-478C-B865-AE63F16F10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473" y="1213952"/>
            <a:ext cx="5196470" cy="5298361"/>
          </a:xfrm>
          <a:prstGeom prst="rect">
            <a:avLst/>
          </a:prstGeom>
        </p:spPr>
      </p:pic>
    </p:spTree>
    <p:extLst>
      <p:ext uri="{BB962C8B-B14F-4D97-AF65-F5344CB8AC3E}">
        <p14:creationId xmlns:p14="http://schemas.microsoft.com/office/powerpoint/2010/main" val="3811723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13" name="组合 12">
            <a:extLst>
              <a:ext uri="{FF2B5EF4-FFF2-40B4-BE49-F238E27FC236}">
                <a16:creationId xmlns:a16="http://schemas.microsoft.com/office/drawing/2014/main" id="{3B9315E3-F58E-220C-19A6-BD0373C7F581}"/>
              </a:ext>
            </a:extLst>
          </p:cNvPr>
          <p:cNvGrpSpPr/>
          <p:nvPr/>
        </p:nvGrpSpPr>
        <p:grpSpPr>
          <a:xfrm>
            <a:off x="1402489" y="134851"/>
            <a:ext cx="8942905" cy="6199041"/>
            <a:chOff x="4611444" y="1188720"/>
            <a:chExt cx="6902598"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4611444" y="2362200"/>
              <a:ext cx="6902598"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5458419" y="11887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dirty="0">
                  <a:solidFill>
                    <a:schemeClr val="bg1"/>
                  </a:solidFill>
                  <a:latin typeface="阿里妈妈刀隶体" pitchFamily="2" charset="-122"/>
                  <a:ea typeface="阿里妈妈刀隶体" pitchFamily="2" charset="-122"/>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3600" dirty="0">
                  <a:solidFill>
                    <a:schemeClr val="bg1"/>
                  </a:solidFill>
                  <a:latin typeface="阿里妈妈刀隶体" pitchFamily="2" charset="-122"/>
                  <a:ea typeface="阿里妈妈刀隶体" pitchFamily="2" charset="-122"/>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11" name="图片 10">
            <a:extLst>
              <a:ext uri="{FF2B5EF4-FFF2-40B4-BE49-F238E27FC236}">
                <a16:creationId xmlns:a16="http://schemas.microsoft.com/office/drawing/2014/main" id="{224D4FD1-7452-98FF-9F92-1FEB41F023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0967" y="4860281"/>
            <a:ext cx="2332054" cy="1982083"/>
          </a:xfrm>
          <a:prstGeom prst="rect">
            <a:avLst/>
          </a:prstGeom>
        </p:spPr>
      </p:pic>
      <p:grpSp>
        <p:nvGrpSpPr>
          <p:cNvPr id="18" name="组合 1">
            <a:extLst>
              <a:ext uri="{FF2B5EF4-FFF2-40B4-BE49-F238E27FC236}">
                <a16:creationId xmlns:a16="http://schemas.microsoft.com/office/drawing/2014/main" id="{B5137B5F-C036-4DCB-8CFC-3985B9D0AD6B}"/>
              </a:ext>
            </a:extLst>
          </p:cNvPr>
          <p:cNvGrpSpPr/>
          <p:nvPr/>
        </p:nvGrpSpPr>
        <p:grpSpPr>
          <a:xfrm>
            <a:off x="0" y="4786333"/>
            <a:ext cx="12192000" cy="2256061"/>
            <a:chOff x="0" y="4332156"/>
            <a:chExt cx="12292858" cy="2554224"/>
          </a:xfrm>
        </p:grpSpPr>
        <p:pic>
          <p:nvPicPr>
            <p:cNvPr id="21" name="图片 19">
              <a:extLst>
                <a:ext uri="{FF2B5EF4-FFF2-40B4-BE49-F238E27FC236}">
                  <a16:creationId xmlns:a16="http://schemas.microsoft.com/office/drawing/2014/main" id="{0BC31690-E0B7-4B3E-87E2-17CCBE70FE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22" name="图片 11">
              <a:extLst>
                <a:ext uri="{FF2B5EF4-FFF2-40B4-BE49-F238E27FC236}">
                  <a16:creationId xmlns:a16="http://schemas.microsoft.com/office/drawing/2014/main" id="{073FE923-AFF7-4D0A-AACB-3A6AE95D3B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2" name="Picture 1">
            <a:extLst>
              <a:ext uri="{FF2B5EF4-FFF2-40B4-BE49-F238E27FC236}">
                <a16:creationId xmlns:a16="http://schemas.microsoft.com/office/drawing/2014/main" id="{42025681-7007-4D77-A313-01B06B63A7AB}"/>
              </a:ext>
            </a:extLst>
          </p:cNvPr>
          <p:cNvPicPr>
            <a:picLocks noChangeAspect="1"/>
          </p:cNvPicPr>
          <p:nvPr/>
        </p:nvPicPr>
        <p:blipFill>
          <a:blip r:embed="rId7"/>
          <a:stretch>
            <a:fillRect/>
          </a:stretch>
        </p:blipFill>
        <p:spPr>
          <a:xfrm>
            <a:off x="3507773" y="1632209"/>
            <a:ext cx="6305530" cy="4395108"/>
          </a:xfrm>
          <a:prstGeom prst="rect">
            <a:avLst/>
          </a:prstGeom>
        </p:spPr>
      </p:pic>
      <p:pic>
        <p:nvPicPr>
          <p:cNvPr id="30" name="Picture 29" descr="A couple of kids wearing traditional clothing&#10;&#10;Description automatically generated">
            <a:extLst>
              <a:ext uri="{FF2B5EF4-FFF2-40B4-BE49-F238E27FC236}">
                <a16:creationId xmlns:a16="http://schemas.microsoft.com/office/drawing/2014/main" id="{9B607307-5087-467C-9992-AA8D0638EECB}"/>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358" y="3051677"/>
            <a:ext cx="4211658" cy="3906378"/>
          </a:xfrm>
          <a:prstGeom prst="rect">
            <a:avLst/>
          </a:prstGeom>
        </p:spPr>
      </p:pic>
    </p:spTree>
    <p:custDataLst>
      <p:tags r:id="rId1"/>
    </p:custDataLst>
    <p:extLst>
      <p:ext uri="{BB962C8B-B14F-4D97-AF65-F5344CB8AC3E}">
        <p14:creationId xmlns:p14="http://schemas.microsoft.com/office/powerpoint/2010/main" val="8647974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38773E5-1BC9-4565-B157-21234BF5BEFF}"/>
              </a:ext>
            </a:extLst>
          </p:cNvPr>
          <p:cNvSpPr/>
          <p:nvPr/>
        </p:nvSpPr>
        <p:spPr>
          <a:xfrm>
            <a:off x="3088887" y="635620"/>
            <a:ext cx="8731171" cy="4360127"/>
          </a:xfrm>
          <a:prstGeom prst="roundRect">
            <a:avLst>
              <a:gd name="adj" fmla="val 31772"/>
            </a:avLst>
          </a:prstGeom>
          <a:solidFill>
            <a:srgbClr val="E9C8E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思源黑体 CN"/>
              <a:cs typeface="Times New Roman" panose="02020603050405020304" pitchFamily="18" charset="0"/>
            </a:endParaRPr>
          </a:p>
        </p:txBody>
      </p:sp>
      <p:sp>
        <p:nvSpPr>
          <p:cNvPr id="3" name="TextBox 2">
            <a:extLst>
              <a:ext uri="{FF2B5EF4-FFF2-40B4-BE49-F238E27FC236}">
                <a16:creationId xmlns:a16="http://schemas.microsoft.com/office/drawing/2014/main" id="{811B2CEF-60CC-425A-B873-25FAE72AABD0}"/>
              </a:ext>
            </a:extLst>
          </p:cNvPr>
          <p:cNvSpPr txBox="1"/>
          <p:nvPr/>
        </p:nvSpPr>
        <p:spPr>
          <a:xfrm>
            <a:off x="3208587" y="1000748"/>
            <a:ext cx="8218216" cy="3477875"/>
          </a:xfrm>
          <a:prstGeom prst="rect">
            <a:avLst/>
          </a:prstGeom>
          <a:noFill/>
        </p:spPr>
        <p:txBody>
          <a:bodyPr wrap="square">
            <a:spAutoFit/>
          </a:bodyPr>
          <a:lstStyle/>
          <a:p>
            <a:pPr algn="just"/>
            <a:r>
              <a:rPr lang="en-US" sz="5500" b="1" dirty="0">
                <a:effectLst/>
                <a:latin typeface="Cambria" panose="02040503050406030204" pitchFamily="18" charset="0"/>
                <a:ea typeface="Cambria" panose="02040503050406030204" pitchFamily="18" charset="0"/>
              </a:rPr>
              <a:t>     </a:t>
            </a:r>
            <a:r>
              <a:rPr lang="vi-VN" sz="5500" b="1" dirty="0">
                <a:effectLst/>
                <a:latin typeface="Cambria" panose="02040503050406030204" pitchFamily="18" charset="0"/>
                <a:ea typeface="Cambria" panose="02040503050406030204" pitchFamily="18" charset="0"/>
              </a:rPr>
              <a:t>Theo em, cần làm gì để giữ gìn và phát huy truyền thống văn hóa của Thăng Long - Hà Nội? </a:t>
            </a:r>
            <a:endParaRPr lang="en-SG" sz="5500" b="1" dirty="0">
              <a:latin typeface="Cambria" panose="02040503050406030204" pitchFamily="18" charset="0"/>
              <a:ea typeface="Cambria" panose="02040503050406030204" pitchFamily="18" charset="0"/>
            </a:endParaRPr>
          </a:p>
        </p:txBody>
      </p:sp>
      <p:pic>
        <p:nvPicPr>
          <p:cNvPr id="4" name="Picture 3" descr="A couple of kids wearing traditional clothing&#10;&#10;Description automatically generated">
            <a:extLst>
              <a:ext uri="{FF2B5EF4-FFF2-40B4-BE49-F238E27FC236}">
                <a16:creationId xmlns:a16="http://schemas.microsoft.com/office/drawing/2014/main" id="{9F5B6BA7-1FFF-4B47-BDD4-2979799A6720}"/>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82009" y="3758786"/>
            <a:ext cx="3341415" cy="3099214"/>
          </a:xfrm>
          <a:prstGeom prst="rect">
            <a:avLst/>
          </a:prstGeom>
        </p:spPr>
      </p:pic>
      <p:grpSp>
        <p:nvGrpSpPr>
          <p:cNvPr id="6" name="组合 1">
            <a:extLst>
              <a:ext uri="{FF2B5EF4-FFF2-40B4-BE49-F238E27FC236}">
                <a16:creationId xmlns:a16="http://schemas.microsoft.com/office/drawing/2014/main" id="{CCA3185A-EA65-418B-8136-08F2A09A87C5}"/>
              </a:ext>
            </a:extLst>
          </p:cNvPr>
          <p:cNvGrpSpPr/>
          <p:nvPr/>
        </p:nvGrpSpPr>
        <p:grpSpPr>
          <a:xfrm>
            <a:off x="0" y="4601939"/>
            <a:ext cx="12192000" cy="2256061"/>
            <a:chOff x="0" y="4332156"/>
            <a:chExt cx="12292858" cy="2554224"/>
          </a:xfrm>
        </p:grpSpPr>
        <p:pic>
          <p:nvPicPr>
            <p:cNvPr id="7" name="图片 19">
              <a:extLst>
                <a:ext uri="{FF2B5EF4-FFF2-40B4-BE49-F238E27FC236}">
                  <a16:creationId xmlns:a16="http://schemas.microsoft.com/office/drawing/2014/main" id="{1EB4B3AF-940E-4BE3-821C-5EF8B5B430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8" name="图片 11">
              <a:extLst>
                <a:ext uri="{FF2B5EF4-FFF2-40B4-BE49-F238E27FC236}">
                  <a16:creationId xmlns:a16="http://schemas.microsoft.com/office/drawing/2014/main" id="{BC9EED4A-24E2-4E6F-BCFA-F841042927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spTree>
    <p:extLst>
      <p:ext uri="{BB962C8B-B14F-4D97-AF65-F5344CB8AC3E}">
        <p14:creationId xmlns:p14="http://schemas.microsoft.com/office/powerpoint/2010/main" val="2034521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30">
            <a:extLst>
              <a:ext uri="{FF2B5EF4-FFF2-40B4-BE49-F238E27FC236}">
                <a16:creationId xmlns:a16="http://schemas.microsoft.com/office/drawing/2014/main" id="{C8FE04D4-96AB-4D4C-A62D-6BB8C5E3BAE2}"/>
              </a:ext>
            </a:extLst>
          </p:cNvPr>
          <p:cNvGrpSpPr/>
          <p:nvPr/>
        </p:nvGrpSpPr>
        <p:grpSpPr>
          <a:xfrm>
            <a:off x="3696768" y="6207909"/>
            <a:ext cx="4372316" cy="552889"/>
            <a:chOff x="1346200" y="3302000"/>
            <a:chExt cx="2413000" cy="990600"/>
          </a:xfrm>
          <a:effectLst>
            <a:outerShdw blurRad="254000" sx="102000" sy="102000" algn="ctr" rotWithShape="0">
              <a:prstClr val="black">
                <a:alpha val="25000"/>
              </a:prstClr>
            </a:outerShdw>
          </a:effectLst>
        </p:grpSpPr>
        <p:sp>
          <p:nvSpPr>
            <p:cNvPr id="12" name="圆角矩形 27">
              <a:extLst>
                <a:ext uri="{FF2B5EF4-FFF2-40B4-BE49-F238E27FC236}">
                  <a16:creationId xmlns:a16="http://schemas.microsoft.com/office/drawing/2014/main" id="{BB3F408F-EF0D-4764-91CC-6AFE2D7E90CF}"/>
                </a:ext>
              </a:extLst>
            </p:cNvPr>
            <p:cNvSpPr/>
            <p:nvPr/>
          </p:nvSpPr>
          <p:spPr>
            <a:xfrm>
              <a:off x="1346200" y="3302000"/>
              <a:ext cx="2413000" cy="990600"/>
            </a:xfrm>
            <a:prstGeom prst="roundRect">
              <a:avLst>
                <a:gd name="adj" fmla="val 3138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13" name="圆角矩形 28">
              <a:extLst>
                <a:ext uri="{FF2B5EF4-FFF2-40B4-BE49-F238E27FC236}">
                  <a16:creationId xmlns:a16="http://schemas.microsoft.com/office/drawing/2014/main" id="{6AA25D1B-8AD8-4BCC-86AE-63644BFFA28D}"/>
                </a:ext>
              </a:extLst>
            </p:cNvPr>
            <p:cNvSpPr/>
            <p:nvPr/>
          </p:nvSpPr>
          <p:spPr>
            <a:xfrm>
              <a:off x="1415668" y="3339776"/>
              <a:ext cx="2265869" cy="910464"/>
            </a:xfrm>
            <a:prstGeom prst="roundRect">
              <a:avLst>
                <a:gd name="adj" fmla="val 30295"/>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C3326AF2-11D5-4D8B-A716-EFA21E3C6704}"/>
              </a:ext>
            </a:extLst>
          </p:cNvPr>
          <p:cNvSpPr txBox="1"/>
          <p:nvPr/>
        </p:nvSpPr>
        <p:spPr>
          <a:xfrm>
            <a:off x="716671" y="3341619"/>
            <a:ext cx="3906811" cy="477054"/>
          </a:xfrm>
          <a:prstGeom prst="rect">
            <a:avLst/>
          </a:prstGeom>
          <a:noFill/>
        </p:spPr>
        <p:txBody>
          <a:bodyPr wrap="square">
            <a:spAutoFit/>
          </a:bodyPr>
          <a:lstStyle/>
          <a:p>
            <a:pPr algn="just"/>
            <a:r>
              <a:rPr lang="en-SG" sz="2500" b="1" i="0" dirty="0" err="1">
                <a:solidFill>
                  <a:srgbClr val="002060"/>
                </a:solidFill>
                <a:effectLst/>
                <a:latin typeface="Cambria" panose="02040503050406030204" pitchFamily="18" charset="0"/>
                <a:ea typeface="Cambria" panose="02040503050406030204" pitchFamily="18" charset="0"/>
              </a:rPr>
              <a:t>Tham</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quan</a:t>
            </a:r>
            <a:r>
              <a:rPr lang="en-SG" sz="2500" b="1" i="0" dirty="0">
                <a:solidFill>
                  <a:srgbClr val="002060"/>
                </a:solidFill>
                <a:effectLst/>
                <a:latin typeface="Cambria" panose="02040503050406030204" pitchFamily="18" charset="0"/>
                <a:ea typeface="Cambria" panose="02040503050406030204" pitchFamily="18" charset="0"/>
              </a:rPr>
              <a:t> di </a:t>
            </a:r>
            <a:r>
              <a:rPr lang="en-SG" sz="2500" b="1" i="0" dirty="0" err="1">
                <a:solidFill>
                  <a:srgbClr val="002060"/>
                </a:solidFill>
                <a:effectLst/>
                <a:latin typeface="Cambria" panose="02040503050406030204" pitchFamily="18" charset="0"/>
                <a:ea typeface="Cambria" panose="02040503050406030204" pitchFamily="18" charset="0"/>
              </a:rPr>
              <a:t>tích</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lịch</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sử</a:t>
            </a:r>
            <a:endParaRPr lang="en-SG" sz="2500" b="1" i="0" dirty="0">
              <a:solidFill>
                <a:srgbClr val="002060"/>
              </a:solidFill>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3CB1728E-8CCD-4C54-A563-3DAE86D89F2F}"/>
              </a:ext>
            </a:extLst>
          </p:cNvPr>
          <p:cNvPicPr>
            <a:picLocks noChangeAspect="1"/>
          </p:cNvPicPr>
          <p:nvPr/>
        </p:nvPicPr>
        <p:blipFill rotWithShape="1">
          <a:blip r:embed="rId2"/>
          <a:srcRect l="66624"/>
          <a:stretch/>
        </p:blipFill>
        <p:spPr>
          <a:xfrm>
            <a:off x="4000596" y="3749108"/>
            <a:ext cx="3764658" cy="2445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7C2ECCB4-126D-4EC2-AA8F-4E7AED440B7F}"/>
              </a:ext>
            </a:extLst>
          </p:cNvPr>
          <p:cNvPicPr>
            <a:picLocks noChangeAspect="1"/>
          </p:cNvPicPr>
          <p:nvPr/>
        </p:nvPicPr>
        <p:blipFill rotWithShape="1">
          <a:blip r:embed="rId3"/>
          <a:srcRect r="67464"/>
          <a:stretch/>
        </p:blipFill>
        <p:spPr>
          <a:xfrm>
            <a:off x="406456" y="465201"/>
            <a:ext cx="4527242" cy="3023860"/>
          </a:xfrm>
          <a:prstGeom prst="rect">
            <a:avLst/>
          </a:prstGeom>
          <a:ln>
            <a:noFill/>
          </a:ln>
          <a:effectLst>
            <a:softEdge rad="112500"/>
          </a:effectLst>
        </p:spPr>
      </p:pic>
      <p:pic>
        <p:nvPicPr>
          <p:cNvPr id="6" name="Picture 5">
            <a:extLst>
              <a:ext uri="{FF2B5EF4-FFF2-40B4-BE49-F238E27FC236}">
                <a16:creationId xmlns:a16="http://schemas.microsoft.com/office/drawing/2014/main" id="{33EE770A-F287-4B8A-A53C-9542871BD479}"/>
              </a:ext>
            </a:extLst>
          </p:cNvPr>
          <p:cNvPicPr>
            <a:picLocks noChangeAspect="1"/>
          </p:cNvPicPr>
          <p:nvPr/>
        </p:nvPicPr>
        <p:blipFill rotWithShape="1">
          <a:blip r:embed="rId4"/>
          <a:srcRect l="1420" t="1" r="52117" b="228"/>
          <a:stretch/>
        </p:blipFill>
        <p:spPr>
          <a:xfrm>
            <a:off x="6885134" y="376494"/>
            <a:ext cx="4527242" cy="3095669"/>
          </a:xfrm>
          <a:prstGeom prst="rect">
            <a:avLst/>
          </a:prstGeom>
        </p:spPr>
      </p:pic>
      <p:sp>
        <p:nvSpPr>
          <p:cNvPr id="8" name="TextBox 7">
            <a:extLst>
              <a:ext uri="{FF2B5EF4-FFF2-40B4-BE49-F238E27FC236}">
                <a16:creationId xmlns:a16="http://schemas.microsoft.com/office/drawing/2014/main" id="{07FD2FE6-9F86-4CC6-81C5-8DF572B6782C}"/>
              </a:ext>
            </a:extLst>
          </p:cNvPr>
          <p:cNvSpPr txBox="1"/>
          <p:nvPr/>
        </p:nvSpPr>
        <p:spPr>
          <a:xfrm>
            <a:off x="6885134" y="3351133"/>
            <a:ext cx="4675077" cy="477054"/>
          </a:xfrm>
          <a:prstGeom prst="rect">
            <a:avLst/>
          </a:prstGeom>
          <a:noFill/>
        </p:spPr>
        <p:txBody>
          <a:bodyPr wrap="square">
            <a:spAutoFit/>
          </a:bodyPr>
          <a:lstStyle/>
          <a:p>
            <a:pPr algn="just"/>
            <a:r>
              <a:rPr lang="en-SG" sz="2500" b="1" i="0" dirty="0" err="1">
                <a:solidFill>
                  <a:srgbClr val="002060"/>
                </a:solidFill>
                <a:effectLst/>
                <a:latin typeface="Cambria" panose="02040503050406030204" pitchFamily="18" charset="0"/>
                <a:ea typeface="Cambria" panose="02040503050406030204" pitchFamily="18" charset="0"/>
              </a:rPr>
              <a:t>Tìm</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hiểu</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văn</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hóa</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truyền</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thống</a:t>
            </a:r>
            <a:endParaRPr lang="en-SG" sz="2500" b="1" i="0" dirty="0">
              <a:solidFill>
                <a:srgbClr val="002060"/>
              </a:solidFill>
              <a:effectLst/>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C81EF6A5-DDBB-4F1A-AB3C-E21FECEB5661}"/>
              </a:ext>
            </a:extLst>
          </p:cNvPr>
          <p:cNvSpPr txBox="1"/>
          <p:nvPr/>
        </p:nvSpPr>
        <p:spPr>
          <a:xfrm>
            <a:off x="4210462" y="6205350"/>
            <a:ext cx="3344927" cy="477054"/>
          </a:xfrm>
          <a:prstGeom prst="rect">
            <a:avLst/>
          </a:prstGeom>
          <a:noFill/>
        </p:spPr>
        <p:txBody>
          <a:bodyPr wrap="square">
            <a:spAutoFit/>
          </a:bodyPr>
          <a:lstStyle/>
          <a:p>
            <a:pPr algn="just"/>
            <a:r>
              <a:rPr lang="en-SG" sz="2500" b="1" i="0" dirty="0" err="1">
                <a:solidFill>
                  <a:srgbClr val="002060"/>
                </a:solidFill>
                <a:effectLst/>
                <a:latin typeface="Cambria" panose="02040503050406030204" pitchFamily="18" charset="0"/>
                <a:ea typeface="Cambria" panose="02040503050406030204" pitchFamily="18" charset="0"/>
              </a:rPr>
              <a:t>Vẽ</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tranh</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tuyên</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truyền</a:t>
            </a:r>
            <a:endParaRPr lang="en-SG" sz="2500" b="1" i="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72464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E98C3A25-3A57-F73D-F728-005459E703CD}"/>
              </a:ext>
            </a:extLst>
          </p:cNvPr>
          <p:cNvSpPr/>
          <p:nvPr/>
        </p:nvSpPr>
        <p:spPr>
          <a:xfrm>
            <a:off x="512957" y="1747062"/>
            <a:ext cx="7843643" cy="4065448"/>
          </a:xfrm>
          <a:prstGeom prst="roundRect">
            <a:avLst>
              <a:gd name="adj" fmla="val 7452"/>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a:extLst>
              <a:ext uri="{FF2B5EF4-FFF2-40B4-BE49-F238E27FC236}">
                <a16:creationId xmlns:a16="http://schemas.microsoft.com/office/drawing/2014/main" id="{21CEDBE8-7D6D-458F-9102-8A78B7552B0C}"/>
              </a:ext>
            </a:extLst>
          </p:cNvPr>
          <p:cNvSpPr txBox="1"/>
          <p:nvPr/>
        </p:nvSpPr>
        <p:spPr>
          <a:xfrm>
            <a:off x="621383" y="2010071"/>
            <a:ext cx="7626789" cy="3539430"/>
          </a:xfrm>
          <a:prstGeom prst="rect">
            <a:avLst/>
          </a:prstGeom>
          <a:noFill/>
        </p:spPr>
        <p:txBody>
          <a:bodyPr wrap="square">
            <a:spAutoFit/>
          </a:bodyPr>
          <a:lstStyle/>
          <a:p>
            <a:r>
              <a:rPr lang="en-SG" sz="5600" b="1" dirty="0" err="1">
                <a:latin typeface="Cambria" panose="02040503050406030204" pitchFamily="18" charset="0"/>
                <a:ea typeface="Cambria" panose="02040503050406030204" pitchFamily="18" charset="0"/>
              </a:rPr>
              <a:t>Ngày</a:t>
            </a:r>
            <a:r>
              <a:rPr lang="en-SG" sz="5600" b="1" dirty="0">
                <a:latin typeface="Cambria" panose="02040503050406030204" pitchFamily="18" charset="0"/>
                <a:ea typeface="Cambria" panose="02040503050406030204" pitchFamily="18" charset="0"/>
              </a:rPr>
              <a:t> 16 – 7 – 1999, </a:t>
            </a:r>
            <a:r>
              <a:rPr lang="en-SG" sz="5600" b="1" dirty="0" err="1">
                <a:latin typeface="Cambria" panose="02040503050406030204" pitchFamily="18" charset="0"/>
                <a:ea typeface="Cambria" panose="02040503050406030204" pitchFamily="18" charset="0"/>
              </a:rPr>
              <a:t>Hà</a:t>
            </a:r>
            <a:r>
              <a:rPr lang="en-SG" sz="5600" b="1" dirty="0">
                <a:latin typeface="Cambria" panose="02040503050406030204" pitchFamily="18" charset="0"/>
                <a:ea typeface="Cambria" panose="02040503050406030204" pitchFamily="18" charset="0"/>
              </a:rPr>
              <a:t> </a:t>
            </a:r>
            <a:r>
              <a:rPr lang="en-SG" sz="5600" b="1" dirty="0" err="1">
                <a:latin typeface="Cambria" panose="02040503050406030204" pitchFamily="18" charset="0"/>
                <a:ea typeface="Cambria" panose="02040503050406030204" pitchFamily="18" charset="0"/>
              </a:rPr>
              <a:t>Nội</a:t>
            </a:r>
            <a:r>
              <a:rPr lang="en-SG" sz="5600" b="1" dirty="0">
                <a:latin typeface="Cambria" panose="02040503050406030204" pitchFamily="18" charset="0"/>
                <a:ea typeface="Cambria" panose="02040503050406030204" pitchFamily="18" charset="0"/>
              </a:rPr>
              <a:t> </a:t>
            </a:r>
            <a:r>
              <a:rPr lang="en-SG" sz="5600" b="1" dirty="0" err="1">
                <a:latin typeface="Cambria" panose="02040503050406030204" pitchFamily="18" charset="0"/>
                <a:ea typeface="Cambria" panose="02040503050406030204" pitchFamily="18" charset="0"/>
              </a:rPr>
              <a:t>được</a:t>
            </a:r>
            <a:r>
              <a:rPr lang="en-SG" sz="5600" b="1" dirty="0">
                <a:latin typeface="Cambria" panose="02040503050406030204" pitchFamily="18" charset="0"/>
                <a:ea typeface="Cambria" panose="02040503050406030204" pitchFamily="18" charset="0"/>
              </a:rPr>
              <a:t> UNESCO </a:t>
            </a:r>
            <a:r>
              <a:rPr lang="en-SG" sz="5600" b="1" dirty="0" err="1">
                <a:latin typeface="Cambria" panose="02040503050406030204" pitchFamily="18" charset="0"/>
                <a:ea typeface="Cambria" panose="02040503050406030204" pitchFamily="18" charset="0"/>
              </a:rPr>
              <a:t>trao</a:t>
            </a:r>
            <a:r>
              <a:rPr lang="en-SG" sz="5600" b="1" dirty="0">
                <a:latin typeface="Cambria" panose="02040503050406030204" pitchFamily="18" charset="0"/>
                <a:ea typeface="Cambria" panose="02040503050406030204" pitchFamily="18" charset="0"/>
              </a:rPr>
              <a:t> </a:t>
            </a:r>
            <a:r>
              <a:rPr lang="en-SG" sz="5600" b="1" dirty="0" err="1">
                <a:latin typeface="Cambria" panose="02040503050406030204" pitchFamily="18" charset="0"/>
                <a:ea typeface="Cambria" panose="02040503050406030204" pitchFamily="18" charset="0"/>
              </a:rPr>
              <a:t>tặng</a:t>
            </a:r>
            <a:r>
              <a:rPr lang="en-SG" sz="5600" b="1" dirty="0">
                <a:latin typeface="Cambria" panose="02040503050406030204" pitchFamily="18" charset="0"/>
                <a:ea typeface="Cambria" panose="02040503050406030204" pitchFamily="18" charset="0"/>
              </a:rPr>
              <a:t> </a:t>
            </a:r>
            <a:r>
              <a:rPr lang="en-SG" sz="5600" b="1" dirty="0" err="1">
                <a:latin typeface="Cambria" panose="02040503050406030204" pitchFamily="18" charset="0"/>
                <a:ea typeface="Cambria" panose="02040503050406030204" pitchFamily="18" charset="0"/>
              </a:rPr>
              <a:t>danh</a:t>
            </a:r>
            <a:r>
              <a:rPr lang="en-SG" sz="5600" b="1" dirty="0">
                <a:latin typeface="Cambria" panose="02040503050406030204" pitchFamily="18" charset="0"/>
                <a:ea typeface="Cambria" panose="02040503050406030204" pitchFamily="18" charset="0"/>
              </a:rPr>
              <a:t> </a:t>
            </a:r>
            <a:r>
              <a:rPr lang="en-SG" sz="5600" b="1" dirty="0" err="1">
                <a:latin typeface="Cambria" panose="02040503050406030204" pitchFamily="18" charset="0"/>
                <a:ea typeface="Cambria" panose="02040503050406030204" pitchFamily="18" charset="0"/>
              </a:rPr>
              <a:t>hiệu</a:t>
            </a:r>
            <a:r>
              <a:rPr lang="en-SG" sz="5600" b="1" dirty="0">
                <a:latin typeface="Cambria" panose="02040503050406030204" pitchFamily="18" charset="0"/>
                <a:ea typeface="Cambria" panose="02040503050406030204" pitchFamily="18" charset="0"/>
              </a:rPr>
              <a:t> </a:t>
            </a:r>
            <a:r>
              <a:rPr lang="en-SG" sz="5600" b="1" dirty="0" err="1">
                <a:latin typeface="Cambria" panose="02040503050406030204" pitchFamily="18" charset="0"/>
                <a:ea typeface="Cambria" panose="02040503050406030204" pitchFamily="18" charset="0"/>
              </a:rPr>
              <a:t>Thành</a:t>
            </a:r>
            <a:r>
              <a:rPr lang="en-SG" sz="5600" b="1" dirty="0">
                <a:latin typeface="Cambria" panose="02040503050406030204" pitchFamily="18" charset="0"/>
                <a:ea typeface="Cambria" panose="02040503050406030204" pitchFamily="18" charset="0"/>
              </a:rPr>
              <a:t> </a:t>
            </a:r>
            <a:r>
              <a:rPr lang="en-SG" sz="5600" b="1" dirty="0" err="1">
                <a:latin typeface="Cambria" panose="02040503050406030204" pitchFamily="18" charset="0"/>
                <a:ea typeface="Cambria" panose="02040503050406030204" pitchFamily="18" charset="0"/>
              </a:rPr>
              <a:t>phố</a:t>
            </a:r>
            <a:r>
              <a:rPr lang="en-SG" sz="5600" b="1" dirty="0">
                <a:latin typeface="Cambria" panose="02040503050406030204" pitchFamily="18" charset="0"/>
                <a:ea typeface="Cambria" panose="02040503050406030204" pitchFamily="18" charset="0"/>
              </a:rPr>
              <a:t> </a:t>
            </a:r>
            <a:r>
              <a:rPr lang="en-SG" sz="5600" b="1" dirty="0" err="1">
                <a:latin typeface="Cambria" panose="02040503050406030204" pitchFamily="18" charset="0"/>
                <a:ea typeface="Cambria" panose="02040503050406030204" pitchFamily="18" charset="0"/>
              </a:rPr>
              <a:t>vì</a:t>
            </a:r>
            <a:r>
              <a:rPr lang="en-SG" sz="5600" b="1" dirty="0">
                <a:latin typeface="Cambria" panose="02040503050406030204" pitchFamily="18" charset="0"/>
                <a:ea typeface="Cambria" panose="02040503050406030204" pitchFamily="18" charset="0"/>
              </a:rPr>
              <a:t> </a:t>
            </a:r>
            <a:r>
              <a:rPr lang="en-SG" sz="5600" b="1" dirty="0" err="1">
                <a:latin typeface="Cambria" panose="02040503050406030204" pitchFamily="18" charset="0"/>
                <a:ea typeface="Cambria" panose="02040503050406030204" pitchFamily="18" charset="0"/>
              </a:rPr>
              <a:t>hoà</a:t>
            </a:r>
            <a:r>
              <a:rPr lang="en-SG" sz="5600" b="1" dirty="0">
                <a:latin typeface="Cambria" panose="02040503050406030204" pitchFamily="18" charset="0"/>
                <a:ea typeface="Cambria" panose="02040503050406030204" pitchFamily="18" charset="0"/>
              </a:rPr>
              <a:t> </a:t>
            </a:r>
            <a:r>
              <a:rPr lang="vi-VN" sz="5600" b="1" dirty="0">
                <a:latin typeface="Cambria" panose="02040503050406030204" pitchFamily="18" charset="0"/>
                <a:ea typeface="Cambria" panose="02040503050406030204" pitchFamily="18" charset="0"/>
              </a:rPr>
              <a:t>bình.</a:t>
            </a:r>
            <a:endParaRPr lang="en-SG" sz="5600" b="1" dirty="0">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85C051FE-0921-467B-B439-1560F333DFB1}"/>
              </a:ext>
            </a:extLst>
          </p:cNvPr>
          <p:cNvPicPr>
            <a:picLocks noChangeAspect="1"/>
          </p:cNvPicPr>
          <p:nvPr/>
        </p:nvPicPr>
        <p:blipFill rotWithShape="1">
          <a:blip r:embed="rId2">
            <a:extLst>
              <a:ext uri="{28A0092B-C50C-407E-A947-70E740481C1C}">
                <a14:useLocalDpi xmlns:a14="http://schemas.microsoft.com/office/drawing/2010/main" val="0"/>
              </a:ext>
            </a:extLst>
          </a:blip>
          <a:srcRect t="-4095" r="83764" b="37529"/>
          <a:stretch/>
        </p:blipFill>
        <p:spPr>
          <a:xfrm>
            <a:off x="8619893" y="2302218"/>
            <a:ext cx="3536065" cy="4065449"/>
          </a:xfrm>
          <a:prstGeom prst="rect">
            <a:avLst/>
          </a:prstGeom>
        </p:spPr>
      </p:pic>
      <p:pic>
        <p:nvPicPr>
          <p:cNvPr id="2" name="Picture 1"/>
          <p:cNvPicPr>
            <a:picLocks noChangeAspect="1"/>
          </p:cNvPicPr>
          <p:nvPr/>
        </p:nvPicPr>
        <p:blipFill>
          <a:blip r:embed="rId3"/>
          <a:stretch>
            <a:fillRect/>
          </a:stretch>
        </p:blipFill>
        <p:spPr>
          <a:xfrm>
            <a:off x="843329" y="0"/>
            <a:ext cx="5389331" cy="2566638"/>
          </a:xfrm>
          <a:prstGeom prst="rect">
            <a:avLst/>
          </a:prstGeom>
        </p:spPr>
      </p:pic>
    </p:spTree>
    <p:extLst>
      <p:ext uri="{BB962C8B-B14F-4D97-AF65-F5344CB8AC3E}">
        <p14:creationId xmlns:p14="http://schemas.microsoft.com/office/powerpoint/2010/main" val="793361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13" name="组合 12">
            <a:extLst>
              <a:ext uri="{FF2B5EF4-FFF2-40B4-BE49-F238E27FC236}">
                <a16:creationId xmlns:a16="http://schemas.microsoft.com/office/drawing/2014/main" id="{3B9315E3-F58E-220C-19A6-BD0373C7F581}"/>
              </a:ext>
            </a:extLst>
          </p:cNvPr>
          <p:cNvGrpSpPr/>
          <p:nvPr/>
        </p:nvGrpSpPr>
        <p:grpSpPr>
          <a:xfrm>
            <a:off x="1402489" y="134851"/>
            <a:ext cx="8942905" cy="6199041"/>
            <a:chOff x="4611444" y="1188720"/>
            <a:chExt cx="6902598"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4611444" y="2362200"/>
              <a:ext cx="6902598"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5458419" y="11887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1" name="图片 10">
            <a:extLst>
              <a:ext uri="{FF2B5EF4-FFF2-40B4-BE49-F238E27FC236}">
                <a16:creationId xmlns:a16="http://schemas.microsoft.com/office/drawing/2014/main" id="{224D4FD1-7452-98FF-9F92-1FEB41F023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0967" y="4860281"/>
            <a:ext cx="2332054" cy="1982083"/>
          </a:xfrm>
          <a:prstGeom prst="rect">
            <a:avLst/>
          </a:prstGeom>
        </p:spPr>
      </p:pic>
      <p:grpSp>
        <p:nvGrpSpPr>
          <p:cNvPr id="18" name="组合 1">
            <a:extLst>
              <a:ext uri="{FF2B5EF4-FFF2-40B4-BE49-F238E27FC236}">
                <a16:creationId xmlns:a16="http://schemas.microsoft.com/office/drawing/2014/main" id="{B5AE3166-00FB-464E-8130-6277DCABE023}"/>
              </a:ext>
            </a:extLst>
          </p:cNvPr>
          <p:cNvGrpSpPr/>
          <p:nvPr/>
        </p:nvGrpSpPr>
        <p:grpSpPr>
          <a:xfrm>
            <a:off x="0" y="4786333"/>
            <a:ext cx="12192000" cy="2256061"/>
            <a:chOff x="0" y="4332156"/>
            <a:chExt cx="12292858" cy="2554224"/>
          </a:xfrm>
        </p:grpSpPr>
        <p:pic>
          <p:nvPicPr>
            <p:cNvPr id="21" name="图片 19">
              <a:extLst>
                <a:ext uri="{FF2B5EF4-FFF2-40B4-BE49-F238E27FC236}">
                  <a16:creationId xmlns:a16="http://schemas.microsoft.com/office/drawing/2014/main" id="{7152C7F2-64EB-4DE8-BE02-1EB0F4E48F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22" name="图片 11">
              <a:extLst>
                <a:ext uri="{FF2B5EF4-FFF2-40B4-BE49-F238E27FC236}">
                  <a16:creationId xmlns:a16="http://schemas.microsoft.com/office/drawing/2014/main" id="{2871BB93-B25B-4785-AE4E-B83DB88A10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25" name="图片 7">
            <a:extLst>
              <a:ext uri="{FF2B5EF4-FFF2-40B4-BE49-F238E27FC236}">
                <a16:creationId xmlns:a16="http://schemas.microsoft.com/office/drawing/2014/main" id="{98418DF1-39A6-4DB5-88DF-2502B20D68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212400" y="659588"/>
            <a:ext cx="11767200" cy="2506408"/>
          </a:xfrm>
          <a:prstGeom prst="rect">
            <a:avLst/>
          </a:prstGeom>
        </p:spPr>
      </p:pic>
      <p:pic>
        <p:nvPicPr>
          <p:cNvPr id="2" name="Picture 1">
            <a:extLst>
              <a:ext uri="{FF2B5EF4-FFF2-40B4-BE49-F238E27FC236}">
                <a16:creationId xmlns:a16="http://schemas.microsoft.com/office/drawing/2014/main" id="{172DD0EC-0835-4FBB-8D8F-EA5CD74344CA}"/>
              </a:ext>
            </a:extLst>
          </p:cNvPr>
          <p:cNvPicPr>
            <a:picLocks noChangeAspect="1"/>
          </p:cNvPicPr>
          <p:nvPr/>
        </p:nvPicPr>
        <p:blipFill>
          <a:blip r:embed="rId8"/>
          <a:stretch>
            <a:fillRect/>
          </a:stretch>
        </p:blipFill>
        <p:spPr>
          <a:xfrm>
            <a:off x="3218726" y="1639856"/>
            <a:ext cx="6761050" cy="4706520"/>
          </a:xfrm>
          <a:prstGeom prst="rect">
            <a:avLst/>
          </a:prstGeom>
        </p:spPr>
      </p:pic>
      <p:pic>
        <p:nvPicPr>
          <p:cNvPr id="27" name="Picture 26" descr="A couple of kids wearing traditional clothing&#10;&#10;Description automatically generated">
            <a:extLst>
              <a:ext uri="{FF2B5EF4-FFF2-40B4-BE49-F238E27FC236}">
                <a16:creationId xmlns:a16="http://schemas.microsoft.com/office/drawing/2014/main" id="{1C946F88-F028-4DB1-A362-D3AC85D475B0}"/>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110800" y="3000386"/>
            <a:ext cx="4323170" cy="4009807"/>
          </a:xfrm>
          <a:prstGeom prst="rect">
            <a:avLst/>
          </a:prstGeom>
        </p:spPr>
      </p:pic>
    </p:spTree>
    <p:custDataLst>
      <p:tags r:id="rId1"/>
    </p:custDataLst>
    <p:extLst>
      <p:ext uri="{BB962C8B-B14F-4D97-AF65-F5344CB8AC3E}">
        <p14:creationId xmlns:p14="http://schemas.microsoft.com/office/powerpoint/2010/main" val="701256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98695A-04AE-4303-A946-5D3A36EF70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095" r="83764" b="37529"/>
          <a:stretch/>
        </p:blipFill>
        <p:spPr>
          <a:xfrm flipH="1">
            <a:off x="-167084" y="3649782"/>
            <a:ext cx="2363688" cy="2753306"/>
          </a:xfrm>
          <a:prstGeom prst="rect">
            <a:avLst/>
          </a:prstGeom>
        </p:spPr>
      </p:pic>
      <p:sp>
        <p:nvSpPr>
          <p:cNvPr id="2" name="TextBox 1">
            <a:extLst>
              <a:ext uri="{FF2B5EF4-FFF2-40B4-BE49-F238E27FC236}">
                <a16:creationId xmlns:a16="http://schemas.microsoft.com/office/drawing/2014/main" id="{CD83AF9A-5FC6-48D9-9E6A-1C6EA7F8ECF3}"/>
              </a:ext>
            </a:extLst>
          </p:cNvPr>
          <p:cNvSpPr txBox="1"/>
          <p:nvPr/>
        </p:nvSpPr>
        <p:spPr>
          <a:xfrm>
            <a:off x="1014760" y="829872"/>
            <a:ext cx="10884119" cy="3785652"/>
          </a:xfrm>
          <a:prstGeom prst="rect">
            <a:avLst/>
          </a:prstGeom>
          <a:noFill/>
        </p:spPr>
        <p:txBody>
          <a:bodyPr wrap="square" rtlCol="0">
            <a:spAutoFit/>
          </a:bodyPr>
          <a:lstStyle/>
          <a:p>
            <a:pPr algn="ctr"/>
            <a:r>
              <a:rPr lang="vi-VN" sz="8000" b="1" i="0" dirty="0">
                <a:solidFill>
                  <a:srgbClr val="002060"/>
                </a:solidFill>
                <a:effectLst/>
                <a:latin typeface="Cambria" panose="02040503050406030204" pitchFamily="18" charset="0"/>
                <a:ea typeface="Cambria" panose="02040503050406030204" pitchFamily="18" charset="0"/>
              </a:rPr>
              <a:t>1. </a:t>
            </a:r>
            <a:r>
              <a:rPr lang="en-SG" sz="8000" b="1" i="0" dirty="0" err="1">
                <a:solidFill>
                  <a:srgbClr val="002060"/>
                </a:solidFill>
                <a:effectLst/>
                <a:latin typeface="Cambria" panose="02040503050406030204" pitchFamily="18" charset="0"/>
                <a:ea typeface="Cambria" panose="02040503050406030204" pitchFamily="18" charset="0"/>
              </a:rPr>
              <a:t>Kể</a:t>
            </a:r>
            <a:r>
              <a:rPr lang="en-SG" sz="8000" b="1" i="0" dirty="0">
                <a:solidFill>
                  <a:srgbClr val="002060"/>
                </a:solidFill>
                <a:effectLst/>
                <a:latin typeface="Cambria" panose="02040503050406030204" pitchFamily="18" charset="0"/>
                <a:ea typeface="Cambria" panose="02040503050406030204" pitchFamily="18" charset="0"/>
              </a:rPr>
              <a:t> </a:t>
            </a:r>
            <a:r>
              <a:rPr lang="en-SG" sz="8000" b="1" i="0" dirty="0" err="1">
                <a:solidFill>
                  <a:srgbClr val="002060"/>
                </a:solidFill>
                <a:effectLst/>
                <a:latin typeface="Cambria" panose="02040503050406030204" pitchFamily="18" charset="0"/>
                <a:ea typeface="Cambria" panose="02040503050406030204" pitchFamily="18" charset="0"/>
              </a:rPr>
              <a:t>lại</a:t>
            </a:r>
            <a:r>
              <a:rPr lang="en-SG" sz="8000" b="1" i="0" dirty="0">
                <a:solidFill>
                  <a:srgbClr val="002060"/>
                </a:solidFill>
                <a:effectLst/>
                <a:latin typeface="Cambria" panose="02040503050406030204" pitchFamily="18" charset="0"/>
                <a:ea typeface="Cambria" panose="02040503050406030204" pitchFamily="18" charset="0"/>
              </a:rPr>
              <a:t> </a:t>
            </a:r>
            <a:r>
              <a:rPr lang="en-SG" sz="8000" b="1" i="0" dirty="0" err="1">
                <a:solidFill>
                  <a:srgbClr val="002060"/>
                </a:solidFill>
                <a:effectLst/>
                <a:latin typeface="Cambria" panose="02040503050406030204" pitchFamily="18" charset="0"/>
                <a:ea typeface="Cambria" panose="02040503050406030204" pitchFamily="18" charset="0"/>
              </a:rPr>
              <a:t>một</a:t>
            </a:r>
            <a:r>
              <a:rPr lang="en-SG" sz="8000" b="1" i="0" dirty="0">
                <a:solidFill>
                  <a:srgbClr val="002060"/>
                </a:solidFill>
                <a:effectLst/>
                <a:latin typeface="Cambria" panose="02040503050406030204" pitchFamily="18" charset="0"/>
                <a:ea typeface="Cambria" panose="02040503050406030204" pitchFamily="18" charset="0"/>
              </a:rPr>
              <a:t> </a:t>
            </a:r>
            <a:r>
              <a:rPr lang="en-SG" sz="8000" b="1" i="0" dirty="0" err="1">
                <a:solidFill>
                  <a:srgbClr val="002060"/>
                </a:solidFill>
                <a:effectLst/>
                <a:latin typeface="Cambria" panose="02040503050406030204" pitchFamily="18" charset="0"/>
                <a:ea typeface="Cambria" panose="02040503050406030204" pitchFamily="18" charset="0"/>
              </a:rPr>
              <a:t>câu</a:t>
            </a:r>
            <a:r>
              <a:rPr lang="en-SG" sz="8000" b="1" i="0" dirty="0">
                <a:solidFill>
                  <a:srgbClr val="002060"/>
                </a:solidFill>
                <a:effectLst/>
                <a:latin typeface="Cambria" panose="02040503050406030204" pitchFamily="18" charset="0"/>
                <a:ea typeface="Cambria" panose="02040503050406030204" pitchFamily="18" charset="0"/>
              </a:rPr>
              <a:t> </a:t>
            </a:r>
            <a:r>
              <a:rPr lang="en-SG" sz="8000" b="1" i="0" dirty="0" err="1">
                <a:solidFill>
                  <a:srgbClr val="002060"/>
                </a:solidFill>
                <a:effectLst/>
                <a:latin typeface="Cambria" panose="02040503050406030204" pitchFamily="18" charset="0"/>
                <a:ea typeface="Cambria" panose="02040503050406030204" pitchFamily="18" charset="0"/>
              </a:rPr>
              <a:t>chuyện</a:t>
            </a:r>
            <a:r>
              <a:rPr lang="en-SG" sz="8000" b="1" i="0" dirty="0">
                <a:solidFill>
                  <a:srgbClr val="002060"/>
                </a:solidFill>
                <a:effectLst/>
                <a:latin typeface="Cambria" panose="02040503050406030204" pitchFamily="18" charset="0"/>
                <a:ea typeface="Cambria" panose="02040503050406030204" pitchFamily="18" charset="0"/>
              </a:rPr>
              <a:t> </a:t>
            </a:r>
            <a:r>
              <a:rPr lang="en-SG" sz="8000" b="1" i="0" dirty="0" err="1">
                <a:solidFill>
                  <a:srgbClr val="002060"/>
                </a:solidFill>
                <a:effectLst/>
                <a:latin typeface="Cambria" panose="02040503050406030204" pitchFamily="18" charset="0"/>
                <a:ea typeface="Cambria" panose="02040503050406030204" pitchFamily="18" charset="0"/>
              </a:rPr>
              <a:t>về</a:t>
            </a:r>
            <a:r>
              <a:rPr lang="en-SG" sz="8000" b="1" i="0" dirty="0">
                <a:solidFill>
                  <a:srgbClr val="002060"/>
                </a:solidFill>
                <a:effectLst/>
                <a:latin typeface="Cambria" panose="02040503050406030204" pitchFamily="18" charset="0"/>
                <a:ea typeface="Cambria" panose="02040503050406030204" pitchFamily="18" charset="0"/>
              </a:rPr>
              <a:t> </a:t>
            </a:r>
            <a:r>
              <a:rPr lang="en-SG" sz="8000" b="1" i="0" dirty="0" err="1">
                <a:solidFill>
                  <a:srgbClr val="002060"/>
                </a:solidFill>
                <a:effectLst/>
                <a:latin typeface="Cambria" panose="02040503050406030204" pitchFamily="18" charset="0"/>
                <a:ea typeface="Cambria" panose="02040503050406030204" pitchFamily="18" charset="0"/>
              </a:rPr>
              <a:t>lịch</a:t>
            </a:r>
            <a:r>
              <a:rPr lang="en-SG" sz="8000" b="1" i="0" dirty="0">
                <a:solidFill>
                  <a:srgbClr val="002060"/>
                </a:solidFill>
                <a:effectLst/>
                <a:latin typeface="Cambria" panose="02040503050406030204" pitchFamily="18" charset="0"/>
                <a:ea typeface="Cambria" panose="02040503050406030204" pitchFamily="18" charset="0"/>
              </a:rPr>
              <a:t> </a:t>
            </a:r>
            <a:r>
              <a:rPr lang="en-SG" sz="8000" b="1" i="0" dirty="0" err="1">
                <a:solidFill>
                  <a:srgbClr val="002060"/>
                </a:solidFill>
                <a:effectLst/>
                <a:latin typeface="Cambria" panose="02040503050406030204" pitchFamily="18" charset="0"/>
                <a:ea typeface="Cambria" panose="02040503050406030204" pitchFamily="18" charset="0"/>
              </a:rPr>
              <a:t>sử</a:t>
            </a:r>
            <a:r>
              <a:rPr lang="en-SG" sz="8000" b="1" i="0" dirty="0">
                <a:solidFill>
                  <a:srgbClr val="002060"/>
                </a:solidFill>
                <a:effectLst/>
                <a:latin typeface="Cambria" panose="02040503050406030204" pitchFamily="18" charset="0"/>
                <a:ea typeface="Cambria" panose="02040503050406030204" pitchFamily="18" charset="0"/>
              </a:rPr>
              <a:t> </a:t>
            </a:r>
            <a:endParaRPr lang="vi-VN" sz="8000" b="1" i="0" dirty="0">
              <a:solidFill>
                <a:srgbClr val="002060"/>
              </a:solidFill>
              <a:effectLst/>
              <a:latin typeface="Cambria" panose="02040503050406030204" pitchFamily="18" charset="0"/>
              <a:ea typeface="Cambria" panose="02040503050406030204" pitchFamily="18" charset="0"/>
            </a:endParaRPr>
          </a:p>
          <a:p>
            <a:pPr algn="ctr"/>
            <a:r>
              <a:rPr lang="en-SG" sz="8000" b="1" i="0" dirty="0" err="1">
                <a:solidFill>
                  <a:srgbClr val="002060"/>
                </a:solidFill>
                <a:effectLst/>
                <a:latin typeface="Cambria" panose="02040503050406030204" pitchFamily="18" charset="0"/>
                <a:ea typeface="Cambria" panose="02040503050406030204" pitchFamily="18" charset="0"/>
              </a:rPr>
              <a:t>Thăng</a:t>
            </a:r>
            <a:r>
              <a:rPr lang="en-SG" sz="8000" b="1" i="0" dirty="0">
                <a:solidFill>
                  <a:srgbClr val="002060"/>
                </a:solidFill>
                <a:effectLst/>
                <a:latin typeface="Cambria" panose="02040503050406030204" pitchFamily="18" charset="0"/>
                <a:ea typeface="Cambria" panose="02040503050406030204" pitchFamily="18" charset="0"/>
              </a:rPr>
              <a:t> Long- </a:t>
            </a:r>
            <a:r>
              <a:rPr lang="en-SG" sz="8000" b="1" i="0" dirty="0" err="1">
                <a:solidFill>
                  <a:srgbClr val="002060"/>
                </a:solidFill>
                <a:effectLst/>
                <a:latin typeface="Cambria" panose="02040503050406030204" pitchFamily="18" charset="0"/>
                <a:ea typeface="Cambria" panose="02040503050406030204" pitchFamily="18" charset="0"/>
              </a:rPr>
              <a:t>Hà</a:t>
            </a:r>
            <a:r>
              <a:rPr lang="en-SG" sz="8000" b="1" i="0" dirty="0">
                <a:solidFill>
                  <a:srgbClr val="002060"/>
                </a:solidFill>
                <a:effectLst/>
                <a:latin typeface="Cambria" panose="02040503050406030204" pitchFamily="18" charset="0"/>
                <a:ea typeface="Cambria" panose="02040503050406030204" pitchFamily="18" charset="0"/>
              </a:rPr>
              <a:t> </a:t>
            </a:r>
            <a:r>
              <a:rPr lang="vi-VN" sz="8000" b="1" i="0" dirty="0">
                <a:solidFill>
                  <a:srgbClr val="002060"/>
                </a:solidFill>
                <a:effectLst/>
                <a:latin typeface="Cambria" panose="02040503050406030204" pitchFamily="18" charset="0"/>
                <a:ea typeface="Cambria" panose="02040503050406030204" pitchFamily="18" charset="0"/>
              </a:rPr>
              <a:t>Nội.</a:t>
            </a:r>
            <a:endParaRPr lang="en-SG" sz="8000" b="1" dirty="0">
              <a:solidFill>
                <a:srgbClr val="002060"/>
              </a:solidFill>
              <a:latin typeface="Cambria" panose="02040503050406030204" pitchFamily="18" charset="0"/>
              <a:ea typeface="Cambria" panose="02040503050406030204" pitchFamily="18" charset="0"/>
            </a:endParaRPr>
          </a:p>
        </p:txBody>
      </p:sp>
      <p:grpSp>
        <p:nvGrpSpPr>
          <p:cNvPr id="4" name="组合 1">
            <a:extLst>
              <a:ext uri="{FF2B5EF4-FFF2-40B4-BE49-F238E27FC236}">
                <a16:creationId xmlns:a16="http://schemas.microsoft.com/office/drawing/2014/main" id="{475C5615-B1A5-4915-B75A-5F04227AD12B}"/>
              </a:ext>
            </a:extLst>
          </p:cNvPr>
          <p:cNvGrpSpPr/>
          <p:nvPr/>
        </p:nvGrpSpPr>
        <p:grpSpPr>
          <a:xfrm>
            <a:off x="0" y="4786333"/>
            <a:ext cx="12192000" cy="2256061"/>
            <a:chOff x="0" y="4332156"/>
            <a:chExt cx="12292858" cy="2554224"/>
          </a:xfrm>
        </p:grpSpPr>
        <p:pic>
          <p:nvPicPr>
            <p:cNvPr id="5" name="图片 19">
              <a:extLst>
                <a:ext uri="{FF2B5EF4-FFF2-40B4-BE49-F238E27FC236}">
                  <a16:creationId xmlns:a16="http://schemas.microsoft.com/office/drawing/2014/main" id="{FED4C820-F343-44F8-A934-96E83B724C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7" name="图片 11">
              <a:extLst>
                <a:ext uri="{FF2B5EF4-FFF2-40B4-BE49-F238E27FC236}">
                  <a16:creationId xmlns:a16="http://schemas.microsoft.com/office/drawing/2014/main" id="{9EB78F6D-5126-41CD-A8BA-E66B3DA700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spTree>
    <p:extLst>
      <p:ext uri="{BB962C8B-B14F-4D97-AF65-F5344CB8AC3E}">
        <p14:creationId xmlns:p14="http://schemas.microsoft.com/office/powerpoint/2010/main" val="23996206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386872" y="555586"/>
            <a:ext cx="9751502" cy="1077219"/>
            <a:chOff x="1433170" y="0"/>
            <a:chExt cx="9751502" cy="1077219"/>
          </a:xfrm>
        </p:grpSpPr>
        <p:sp>
          <p:nvSpPr>
            <p:cNvPr id="4" name="矩形: 圆角 3">
              <a:extLst>
                <a:ext uri="{FF2B5EF4-FFF2-40B4-BE49-F238E27FC236}">
                  <a16:creationId xmlns:a16="http://schemas.microsoft.com/office/drawing/2014/main" id="{F0ABD0A0-BBD9-4209-9673-A5BB6B42DAE3}"/>
                </a:ext>
              </a:extLst>
            </p:cNvPr>
            <p:cNvSpPr/>
            <p:nvPr/>
          </p:nvSpPr>
          <p:spPr>
            <a:xfrm>
              <a:off x="1433170" y="1"/>
              <a:ext cx="9751502" cy="1077218"/>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bg1"/>
                </a:solidFill>
                <a:latin typeface="+mn-ea"/>
              </a:endParaRPr>
            </a:p>
          </p:txBody>
        </p:sp>
        <p:sp>
          <p:nvSpPr>
            <p:cNvPr id="3" name="TextBox 2">
              <a:extLst>
                <a:ext uri="{FF2B5EF4-FFF2-40B4-BE49-F238E27FC236}">
                  <a16:creationId xmlns:a16="http://schemas.microsoft.com/office/drawing/2014/main" id="{5BFB399A-554D-4097-9475-9B024F72ED5B}"/>
                </a:ext>
              </a:extLst>
            </p:cNvPr>
            <p:cNvSpPr txBox="1"/>
            <p:nvPr/>
          </p:nvSpPr>
          <p:spPr>
            <a:xfrm>
              <a:off x="1554552" y="0"/>
              <a:ext cx="9508738" cy="1077218"/>
            </a:xfrm>
            <a:prstGeom prst="rect">
              <a:avLst/>
            </a:prstGeom>
            <a:noFill/>
          </p:spPr>
          <p:txBody>
            <a:bodyPr wrap="square">
              <a:spAutoFit/>
            </a:bodyPr>
            <a:lstStyle/>
            <a:p>
              <a:pPr algn="ctr"/>
              <a:r>
                <a:rPr lang="vi-VN" sz="3200" b="1" i="0" dirty="0">
                  <a:solidFill>
                    <a:schemeClr val="bg1"/>
                  </a:solidFill>
                  <a:effectLst/>
                  <a:latin typeface="Cambria" panose="02040503050406030204" pitchFamily="18" charset="0"/>
                  <a:ea typeface="Cambria" panose="02040503050406030204" pitchFamily="18" charset="0"/>
                </a:rPr>
                <a:t>2. Vì sao nói Hà Nội là trung tâm chính trị, kinh tế, văn hóa, giáo dục của đất nước?</a:t>
              </a:r>
              <a:endParaRPr lang="en-SG" sz="3200" b="1" dirty="0">
                <a:solidFill>
                  <a:schemeClr val="bg1"/>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B4964E86-D06A-41DB-B06D-697CBB5F8469}"/>
              </a:ext>
            </a:extLst>
          </p:cNvPr>
          <p:cNvSpPr txBox="1"/>
          <p:nvPr/>
        </p:nvSpPr>
        <p:spPr>
          <a:xfrm>
            <a:off x="593885" y="1701760"/>
            <a:ext cx="11080596" cy="4708981"/>
          </a:xfrm>
          <a:prstGeom prst="rect">
            <a:avLst/>
          </a:prstGeom>
          <a:noFill/>
        </p:spPr>
        <p:txBody>
          <a:bodyPr wrap="square">
            <a:spAutoFit/>
          </a:bodyPr>
          <a:lstStyle/>
          <a:p>
            <a:pPr algn="just"/>
            <a:r>
              <a:rPr lang="vi-VN" sz="3000" b="1" i="0" dirty="0">
                <a:solidFill>
                  <a:srgbClr val="002060"/>
                </a:solidFill>
                <a:effectLst/>
                <a:latin typeface="Cambria" panose="02040503050406030204" pitchFamily="18" charset="0"/>
                <a:ea typeface="Cambria" panose="02040503050406030204" pitchFamily="18" charset="0"/>
              </a:rPr>
              <a:t>+ Hà Nội là thủ đô của nước ta. Đây là nơi làm việc của các cơ quan lãnh đạo cao nhất của đất nước.</a:t>
            </a:r>
          </a:p>
          <a:p>
            <a:pPr algn="just"/>
            <a:r>
              <a:rPr lang="vi-VN" sz="3000" b="1" i="0" dirty="0">
                <a:solidFill>
                  <a:srgbClr val="002060"/>
                </a:solidFill>
                <a:effectLst/>
                <a:latin typeface="Cambria" panose="02040503050406030204" pitchFamily="18" charset="0"/>
                <a:ea typeface="Cambria" panose="02040503050406030204" pitchFamily="18" charset="0"/>
              </a:rPr>
              <a:t>+ Quốc Tử Giám ở Hà Nội là trường đại học đầu tiên của nước ta. Ngày nay, Hà Nội là nơi tập trung nhiều viện nghiên cứu, trường đại học, bảo tàng, thư viện hàng đầu của cả nước.</a:t>
            </a:r>
          </a:p>
          <a:p>
            <a:pPr algn="just"/>
            <a:r>
              <a:rPr lang="vi-VN" sz="3000" b="1" i="0" dirty="0">
                <a:solidFill>
                  <a:srgbClr val="002060"/>
                </a:solidFill>
                <a:effectLst/>
                <a:latin typeface="Cambria" panose="02040503050406030204" pitchFamily="18" charset="0"/>
                <a:ea typeface="Cambria" panose="02040503050406030204" pitchFamily="18" charset="0"/>
              </a:rPr>
              <a:t>+ Hà Nội còn có các nhà máy, khu công nghệ cao, làng nghề,... làm ra nhiều sản phẩm phục vụ cho nhu cầu trong nước và xuất khẩu. Nhiều trung tâm thương mại, giao dịch trong và ngoài nước đặt tại Hà Nội: như các chợ lớn, siêu thị, hệ thống ngân hàng, bưu điện,...</a:t>
            </a:r>
          </a:p>
        </p:txBody>
      </p:sp>
    </p:spTree>
    <p:extLst>
      <p:ext uri="{BB962C8B-B14F-4D97-AF65-F5344CB8AC3E}">
        <p14:creationId xmlns:p14="http://schemas.microsoft.com/office/powerpoint/2010/main" val="2491327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13" name="组合 12">
            <a:extLst>
              <a:ext uri="{FF2B5EF4-FFF2-40B4-BE49-F238E27FC236}">
                <a16:creationId xmlns:a16="http://schemas.microsoft.com/office/drawing/2014/main" id="{3B9315E3-F58E-220C-19A6-BD0373C7F581}"/>
              </a:ext>
            </a:extLst>
          </p:cNvPr>
          <p:cNvGrpSpPr/>
          <p:nvPr/>
        </p:nvGrpSpPr>
        <p:grpSpPr>
          <a:xfrm>
            <a:off x="1744089" y="104678"/>
            <a:ext cx="8942905" cy="6199041"/>
            <a:chOff x="4611444" y="1188720"/>
            <a:chExt cx="6902598"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4611444" y="2362200"/>
              <a:ext cx="6902598"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5458419" y="11887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1" name="图片 10">
            <a:extLst>
              <a:ext uri="{FF2B5EF4-FFF2-40B4-BE49-F238E27FC236}">
                <a16:creationId xmlns:a16="http://schemas.microsoft.com/office/drawing/2014/main" id="{224D4FD1-7452-98FF-9F92-1FEB41F023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0967" y="4860281"/>
            <a:ext cx="2332054" cy="1982083"/>
          </a:xfrm>
          <a:prstGeom prst="rect">
            <a:avLst/>
          </a:prstGeom>
        </p:spPr>
      </p:pic>
      <p:sp>
        <p:nvSpPr>
          <p:cNvPr id="24" name="Title 1">
            <a:extLst>
              <a:ext uri="{FF2B5EF4-FFF2-40B4-BE49-F238E27FC236}">
                <a16:creationId xmlns:a16="http://schemas.microsoft.com/office/drawing/2014/main" id="{F56CBAEE-02B0-484D-8CEA-4F2D67256939}"/>
              </a:ext>
            </a:extLst>
          </p:cNvPr>
          <p:cNvSpPr txBox="1">
            <a:spLocks/>
          </p:cNvSpPr>
          <p:nvPr/>
        </p:nvSpPr>
        <p:spPr>
          <a:xfrm>
            <a:off x="1846606" y="6275268"/>
            <a:ext cx="7697370" cy="590550"/>
          </a:xfrm>
          <a:prstGeom prst="rect">
            <a:avLst/>
          </a:prstGeom>
        </p:spPr>
        <p:txBody>
          <a:bodyPr vert="horz" lIns="54423" tIns="27212" rIns="54423" bIns="27212"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544282" rtl="0" eaLnBrk="1" fontAlgn="auto" latinLnBrk="0" hangingPunct="1">
              <a:lnSpc>
                <a:spcPct val="90000"/>
              </a:lnSpc>
              <a:spcBef>
                <a:spcPct val="0"/>
              </a:spcBef>
              <a:spcAft>
                <a:spcPts val="0"/>
              </a:spcAft>
              <a:buClrTx/>
              <a:buSzTx/>
              <a:buFontTx/>
              <a:buNone/>
              <a:tabLst/>
              <a:defRPr/>
            </a:pPr>
            <a:endParaRPr kumimoji="0" lang="en-US" sz="18000" b="1"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grpSp>
        <p:nvGrpSpPr>
          <p:cNvPr id="21" name="组合 1">
            <a:extLst>
              <a:ext uri="{FF2B5EF4-FFF2-40B4-BE49-F238E27FC236}">
                <a16:creationId xmlns:a16="http://schemas.microsoft.com/office/drawing/2014/main" id="{F154F8DB-207A-4DCB-A455-2B87C035351A}"/>
              </a:ext>
            </a:extLst>
          </p:cNvPr>
          <p:cNvGrpSpPr/>
          <p:nvPr/>
        </p:nvGrpSpPr>
        <p:grpSpPr>
          <a:xfrm>
            <a:off x="0" y="4630318"/>
            <a:ext cx="12192000" cy="2256061"/>
            <a:chOff x="0" y="4332156"/>
            <a:chExt cx="12292858" cy="2554224"/>
          </a:xfrm>
        </p:grpSpPr>
        <p:pic>
          <p:nvPicPr>
            <p:cNvPr id="22" name="图片 19">
              <a:extLst>
                <a:ext uri="{FF2B5EF4-FFF2-40B4-BE49-F238E27FC236}">
                  <a16:creationId xmlns:a16="http://schemas.microsoft.com/office/drawing/2014/main" id="{F09640D7-FABD-4B48-8FAE-0FC0381B8C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23" name="图片 11">
              <a:extLst>
                <a:ext uri="{FF2B5EF4-FFF2-40B4-BE49-F238E27FC236}">
                  <a16:creationId xmlns:a16="http://schemas.microsoft.com/office/drawing/2014/main" id="{C699E90B-6FC2-4293-92AA-934D281525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2" name="Picture 1">
            <a:extLst>
              <a:ext uri="{FF2B5EF4-FFF2-40B4-BE49-F238E27FC236}">
                <a16:creationId xmlns:a16="http://schemas.microsoft.com/office/drawing/2014/main" id="{64865CD7-FAF7-4CBE-9F68-D887FED275A5}"/>
              </a:ext>
            </a:extLst>
          </p:cNvPr>
          <p:cNvPicPr>
            <a:picLocks noChangeAspect="1"/>
          </p:cNvPicPr>
          <p:nvPr/>
        </p:nvPicPr>
        <p:blipFill>
          <a:blip r:embed="rId7"/>
          <a:stretch>
            <a:fillRect/>
          </a:stretch>
        </p:blipFill>
        <p:spPr>
          <a:xfrm>
            <a:off x="1261401" y="1979282"/>
            <a:ext cx="9908281" cy="3839275"/>
          </a:xfrm>
          <a:prstGeom prst="rect">
            <a:avLst/>
          </a:prstGeom>
        </p:spPr>
      </p:pic>
      <p:pic>
        <p:nvPicPr>
          <p:cNvPr id="26" name="Picture 25" descr="A couple of kids wearing traditional clothing&#10;&#10;Description automatically generated">
            <a:extLst>
              <a:ext uri="{FF2B5EF4-FFF2-40B4-BE49-F238E27FC236}">
                <a16:creationId xmlns:a16="http://schemas.microsoft.com/office/drawing/2014/main" id="{963E41C3-682C-433B-A570-314937AB3EAA}"/>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57136" y="4058091"/>
            <a:ext cx="3024522" cy="2805291"/>
          </a:xfrm>
          <a:prstGeom prst="rect">
            <a:avLst/>
          </a:prstGeom>
        </p:spPr>
      </p:pic>
    </p:spTree>
    <p:custDataLst>
      <p:tags r:id="rId1"/>
    </p:custDataLst>
    <p:extLst>
      <p:ext uri="{BB962C8B-B14F-4D97-AF65-F5344CB8AC3E}">
        <p14:creationId xmlns:p14="http://schemas.microsoft.com/office/powerpoint/2010/main" val="24083702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2729" y="883919"/>
            <a:ext cx="2857500" cy="285750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315850" y="1379218"/>
            <a:ext cx="2740154" cy="2362201"/>
          </a:xfrm>
          <a:prstGeom prst="hexagon">
            <a:avLst/>
          </a:prstGeom>
          <a:solidFill>
            <a:srgbClr val="FECC0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9Slide03 AmpleSoft Bold" panose="02000000000000000000" pitchFamily="2" charset="0"/>
                <a:ea typeface="+mn-ea"/>
                <a:cs typeface="+mn-cs"/>
              </a:rPr>
              <a:t>Ong</a:t>
            </a:r>
            <a:endParaRPr kumimoji="0" lang="en-US" sz="6600" b="0"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endParaRPr>
          </a:p>
        </p:txBody>
      </p:sp>
      <p:sp>
        <p:nvSpPr>
          <p:cNvPr id="9" name="Hexagon 8">
            <a:extLst>
              <a:ext uri="{FF2B5EF4-FFF2-40B4-BE49-F238E27FC236}">
                <a16:creationId xmlns:a16="http://schemas.microsoft.com/office/drawing/2014/main" id="{ECB32C92-7DDE-4979-AB3A-808B65CBF3F1}"/>
              </a:ext>
            </a:extLst>
          </p:cNvPr>
          <p:cNvSpPr/>
          <p:nvPr/>
        </p:nvSpPr>
        <p:spPr>
          <a:xfrm>
            <a:off x="2471927" y="198118"/>
            <a:ext cx="2740154" cy="2362201"/>
          </a:xfrm>
          <a:prstGeom prst="hexagon">
            <a:avLst/>
          </a:prstGeom>
          <a:solidFill>
            <a:srgbClr val="FECC0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9Slide03 AmpleSoft Bold" panose="02000000000000000000" pitchFamily="2" charset="0"/>
                <a:ea typeface="+mn-ea"/>
                <a:cs typeface="+mn-cs"/>
              </a:rPr>
              <a:t>non</a:t>
            </a:r>
            <a:endParaRPr kumimoji="0" lang="en-US" sz="6600" b="0" i="0" u="none" strike="noStrike" kern="1200" cap="none" spc="0" normalizeH="0" baseline="0" noProof="0">
              <a:ln>
                <a:noFill/>
              </a:ln>
              <a:solidFill>
                <a:prstClr val="white"/>
              </a:solidFill>
              <a:effectLst/>
              <a:uLnTx/>
              <a:uFillTx/>
              <a:latin typeface="#9Slide03 AmpleSoft Bold" panose="02000000000000000000" pitchFamily="2" charset="0"/>
              <a:ea typeface="+mn-ea"/>
              <a:cs typeface="+mn-cs"/>
            </a:endParaRPr>
          </a:p>
        </p:txBody>
      </p:sp>
      <p:sp>
        <p:nvSpPr>
          <p:cNvPr id="10" name="Hexagon 9">
            <a:extLst>
              <a:ext uri="{FF2B5EF4-FFF2-40B4-BE49-F238E27FC236}">
                <a16:creationId xmlns:a16="http://schemas.microsoft.com/office/drawing/2014/main" id="{CABDF488-8BEB-4D77-A429-CFB91F278DD1}"/>
              </a:ext>
            </a:extLst>
          </p:cNvPr>
          <p:cNvSpPr/>
          <p:nvPr/>
        </p:nvSpPr>
        <p:spPr>
          <a:xfrm>
            <a:off x="6784081" y="2560318"/>
            <a:ext cx="2740154" cy="2362201"/>
          </a:xfrm>
          <a:prstGeom prst="hexagon">
            <a:avLst/>
          </a:prstGeom>
          <a:solidFill>
            <a:srgbClr val="FECC0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9Slide03 AmpleSoft Bold" panose="02000000000000000000" pitchFamily="2" charset="0"/>
                <a:ea typeface="+mn-ea"/>
                <a:cs typeface="+mn-cs"/>
              </a:rPr>
              <a:t>việc</a:t>
            </a:r>
          </a:p>
        </p:txBody>
      </p:sp>
      <p:sp>
        <p:nvSpPr>
          <p:cNvPr id="13" name="Hexagon 12">
            <a:extLst>
              <a:ext uri="{FF2B5EF4-FFF2-40B4-BE49-F238E27FC236}">
                <a16:creationId xmlns:a16="http://schemas.microsoft.com/office/drawing/2014/main" id="{199C24C2-6B91-4322-BDB4-819FF0CB9BE4}"/>
              </a:ext>
            </a:extLst>
          </p:cNvPr>
          <p:cNvSpPr/>
          <p:nvPr/>
        </p:nvSpPr>
        <p:spPr>
          <a:xfrm>
            <a:off x="4628004" y="1379218"/>
            <a:ext cx="2740154" cy="2362201"/>
          </a:xfrm>
          <a:prstGeom prst="hexagon">
            <a:avLst/>
          </a:prstGeom>
          <a:solidFill>
            <a:srgbClr val="FECC0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9Slide03 AmpleSoft Bold" panose="02000000000000000000" pitchFamily="2" charset="0"/>
                <a:ea typeface="+mn-ea"/>
                <a:cs typeface="+mn-cs"/>
              </a:rPr>
              <a:t>học</a:t>
            </a:r>
            <a:endParaRPr kumimoji="0" lang="en-US" sz="6600" b="0" i="0" u="none" strike="noStrike" kern="1200" cap="none" spc="0" normalizeH="0" baseline="0" noProof="0">
              <a:ln>
                <a:noFill/>
              </a:ln>
              <a:solidFill>
                <a:prstClr val="white"/>
              </a:solidFill>
              <a:effectLst/>
              <a:uLnTx/>
              <a:uFillTx/>
              <a:latin typeface="#9Slide03 AmpleSoft Bold" panose="02000000000000000000" pitchFamily="2" charset="0"/>
              <a:ea typeface="+mn-ea"/>
              <a:cs typeface="+mn-cs"/>
            </a:endParaRP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5952" y="3436622"/>
            <a:ext cx="2650039" cy="2661817"/>
          </a:xfrm>
          <a:prstGeom prst="rect">
            <a:avLst/>
          </a:prstGeom>
        </p:spPr>
      </p:pic>
      <p:sp>
        <p:nvSpPr>
          <p:cNvPr id="18" name="Rectangle 17">
            <a:extLst>
              <a:ext uri="{FF2B5EF4-FFF2-40B4-BE49-F238E27FC236}">
                <a16:creationId xmlns:a16="http://schemas.microsoft.com/office/drawing/2014/main" id="{EEA834E6-709B-490E-901D-06776B901B01}"/>
              </a:ext>
            </a:extLst>
          </p:cNvPr>
          <p:cNvSpPr/>
          <p:nvPr/>
        </p:nvSpPr>
        <p:spPr>
          <a:xfrm>
            <a:off x="4961728" y="5137102"/>
            <a:ext cx="4600940"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1" u="none" strike="noStrike" kern="1200" cap="none" spc="0" normalizeH="0" baseline="0" noProof="0" dirty="0">
                <a:ln w="28575">
                  <a:solidFill>
                    <a:prstClr val="white"/>
                  </a:solidFill>
                  <a:prstDash val="sysDash"/>
                </a:ln>
                <a:solidFill>
                  <a:srgbClr val="D4487D"/>
                </a:solidFill>
                <a:effectLst/>
                <a:uLnTx/>
                <a:uFillTx/>
                <a:latin typeface="#9Slide03 Arima Madurai ExtraBo" panose="00000900000000000000" pitchFamily="2" charset="0"/>
                <a:ea typeface="+mn-ea"/>
                <a:cs typeface="#9Slide03 Arima Madurai ExtraBo" panose="00000900000000000000" pitchFamily="2" charset="0"/>
              </a:rPr>
              <a:t>TRÒ CHƠI</a:t>
            </a:r>
          </a:p>
        </p:txBody>
      </p:sp>
    </p:spTree>
    <p:extLst>
      <p:ext uri="{BB962C8B-B14F-4D97-AF65-F5344CB8AC3E}">
        <p14:creationId xmlns:p14="http://schemas.microsoft.com/office/powerpoint/2010/main" val="201025840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par>
                          <p:cTn id="49" fill="hold">
                            <p:stCondLst>
                              <p:cond delay="3000"/>
                            </p:stCondLst>
                            <p:childTnLst>
                              <p:par>
                                <p:cTn id="50" presetID="2" presetClass="entr" presetSubtype="4"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ppt_x"/>
                                          </p:val>
                                        </p:tav>
                                        <p:tav tm="100000">
                                          <p:val>
                                            <p:strVal val="#ppt_x"/>
                                          </p:val>
                                        </p:tav>
                                      </p:tavLst>
                                    </p:anim>
                                    <p:anim calcmode="lin" valueType="num">
                                      <p:cBhvr additive="base">
                                        <p:cTn id="5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791" y="214844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68608" y="-140695"/>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073451" y="49652"/>
            <a:ext cx="7840345" cy="1607820"/>
          </a:xfrm>
          <a:prstGeom prst="wedgeRoundRectCallout">
            <a:avLst>
              <a:gd name="adj1" fmla="val 62786"/>
              <a:gd name="adj2" fmla="val 8254"/>
              <a:gd name="adj3" fmla="val 16667"/>
            </a:avLst>
          </a:prstGeom>
          <a:solidFill>
            <a:schemeClr val="accent2">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lvl="0" algn="ctr">
              <a:defRPr/>
            </a:pPr>
            <a:r>
              <a:rPr lang="vi-VN" sz="5000" b="1" dirty="0">
                <a:solidFill>
                  <a:srgbClr val="002060"/>
                </a:solidFill>
                <a:latin typeface="Cambria" panose="02040503050406030204" pitchFamily="18" charset="0"/>
                <a:ea typeface="Cambria" panose="02040503050406030204" pitchFamily="18" charset="0"/>
              </a:rPr>
              <a:t>Câu </a:t>
            </a:r>
            <a:r>
              <a:rPr lang="en-SG" sz="5000" b="1" dirty="0">
                <a:solidFill>
                  <a:srgbClr val="002060"/>
                </a:solidFill>
                <a:latin typeface="Cambria" panose="02040503050406030204" pitchFamily="18" charset="0"/>
                <a:ea typeface="Cambria" panose="02040503050406030204" pitchFamily="18" charset="0"/>
              </a:rPr>
              <a:t>1: </a:t>
            </a:r>
            <a:r>
              <a:rPr lang="en-SG" sz="5000" b="1" dirty="0" err="1">
                <a:solidFill>
                  <a:srgbClr val="002060"/>
                </a:solidFill>
                <a:latin typeface="Cambria" panose="02040503050406030204" pitchFamily="18" charset="0"/>
                <a:ea typeface="Cambria" panose="02040503050406030204" pitchFamily="18" charset="0"/>
              </a:rPr>
              <a:t>Năm</a:t>
            </a:r>
            <a:r>
              <a:rPr lang="en-SG" sz="5000" b="1" dirty="0">
                <a:solidFill>
                  <a:srgbClr val="002060"/>
                </a:solidFill>
                <a:latin typeface="Cambria" panose="02040503050406030204" pitchFamily="18" charset="0"/>
                <a:ea typeface="Cambria" panose="02040503050406030204" pitchFamily="18" charset="0"/>
              </a:rPr>
              <a:t> 1010, </a:t>
            </a:r>
            <a:r>
              <a:rPr lang="en-SG" sz="5000" b="1" dirty="0" err="1">
                <a:solidFill>
                  <a:srgbClr val="002060"/>
                </a:solidFill>
                <a:latin typeface="Cambria" panose="02040503050406030204" pitchFamily="18" charset="0"/>
                <a:ea typeface="Cambria" panose="02040503050406030204" pitchFamily="18" charset="0"/>
              </a:rPr>
              <a:t>vua</a:t>
            </a:r>
            <a:r>
              <a:rPr lang="en-SG" sz="5000" b="1" dirty="0">
                <a:solidFill>
                  <a:srgbClr val="002060"/>
                </a:solidFill>
                <a:latin typeface="Cambria" panose="02040503050406030204" pitchFamily="18" charset="0"/>
                <a:ea typeface="Cambria" panose="02040503050406030204" pitchFamily="18" charset="0"/>
              </a:rPr>
              <a:t> </a:t>
            </a:r>
            <a:endParaRPr lang="vi-VN" sz="5000" b="1" dirty="0">
              <a:solidFill>
                <a:srgbClr val="002060"/>
              </a:solidFill>
              <a:latin typeface="Cambria" panose="02040503050406030204" pitchFamily="18" charset="0"/>
              <a:ea typeface="Cambria" panose="02040503050406030204" pitchFamily="18" charset="0"/>
            </a:endParaRPr>
          </a:p>
          <a:p>
            <a:pPr lvl="0" algn="ctr">
              <a:defRPr/>
            </a:pPr>
            <a:r>
              <a:rPr lang="en-SG" sz="5000" b="1" dirty="0" err="1">
                <a:solidFill>
                  <a:srgbClr val="002060"/>
                </a:solidFill>
                <a:latin typeface="Cambria" panose="02040503050406030204" pitchFamily="18" charset="0"/>
                <a:ea typeface="Cambria" panose="02040503050406030204" pitchFamily="18" charset="0"/>
              </a:rPr>
              <a:t>Lý</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Thái</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Tổ</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dời</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đô</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về</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đâu</a:t>
            </a:r>
            <a:r>
              <a:rPr lang="en-SG" sz="5000" b="1" dirty="0">
                <a:solidFill>
                  <a:srgbClr val="002060"/>
                </a:solidFill>
                <a:latin typeface="Cambria" panose="02040503050406030204" pitchFamily="18" charset="0"/>
                <a:ea typeface="Cambria" panose="02040503050406030204" pitchFamily="18" charset="0"/>
              </a:rPr>
              <a:t>?</a:t>
            </a:r>
            <a:endParaRPr kumimoji="0" lang="en-US"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782" y="93879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68889" y="5006413"/>
            <a:ext cx="2934336" cy="1382512"/>
          </a:xfrm>
          <a:prstGeom prst="roundRect">
            <a:avLst/>
          </a:prstGeom>
          <a:solidFill>
            <a:schemeClr val="accent4"/>
          </a:solidFill>
          <a:ln/>
        </p:spPr>
        <p:style>
          <a:lnRef idx="3">
            <a:schemeClr val="lt1"/>
          </a:lnRef>
          <a:fillRef idx="1">
            <a:schemeClr val="accent5"/>
          </a:fillRef>
          <a:effectRef idx="1">
            <a:schemeClr val="accent5"/>
          </a:effectRef>
          <a:fontRef idx="minor">
            <a:schemeClr val="lt1"/>
          </a:fontRef>
        </p:style>
        <p:txBody>
          <a:bodyPr rtlCol="0" anchor="ctr"/>
          <a:lstStyle/>
          <a:p>
            <a:pPr algn="ctr">
              <a:defRPr/>
            </a:pPr>
            <a:r>
              <a:rPr lang="vi-VN" sz="4000" b="1" dirty="0">
                <a:solidFill>
                  <a:schemeClr val="bg1"/>
                </a:solidFill>
                <a:latin typeface="Cambria" panose="02040503050406030204" pitchFamily="18" charset="0"/>
                <a:ea typeface="Cambria" panose="02040503050406030204" pitchFamily="18" charset="0"/>
              </a:rPr>
              <a:t>A. </a:t>
            </a:r>
            <a:r>
              <a:rPr lang="en-SG" sz="4000" b="1" dirty="0" err="1">
                <a:solidFill>
                  <a:schemeClr val="bg1"/>
                </a:solidFill>
                <a:latin typeface="Cambria" panose="02040503050406030204" pitchFamily="18" charset="0"/>
                <a:ea typeface="Cambria" panose="02040503050406030204" pitchFamily="18" charset="0"/>
              </a:rPr>
              <a:t>Đại</a:t>
            </a:r>
            <a:r>
              <a:rPr lang="en-SG" sz="4000" b="1" dirty="0">
                <a:solidFill>
                  <a:schemeClr val="bg1"/>
                </a:solidFill>
                <a:latin typeface="Cambria" panose="02040503050406030204" pitchFamily="18" charset="0"/>
                <a:ea typeface="Cambria" panose="02040503050406030204" pitchFamily="18" charset="0"/>
              </a:rPr>
              <a:t> La </a:t>
            </a:r>
            <a:endParaRPr lang="vi-VN" sz="4000" b="1" dirty="0">
              <a:solidFill>
                <a:schemeClr val="bg1"/>
              </a:solidFill>
              <a:latin typeface="Cambria" panose="02040503050406030204" pitchFamily="18" charset="0"/>
              <a:ea typeface="Cambria" panose="02040503050406030204" pitchFamily="18" charset="0"/>
            </a:endParaRPr>
          </a:p>
          <a:p>
            <a:pPr algn="ctr">
              <a:defRPr/>
            </a:pPr>
            <a:r>
              <a:rPr lang="en-SG" sz="4000" b="1" dirty="0">
                <a:solidFill>
                  <a:schemeClr val="bg1"/>
                </a:solidFill>
                <a:latin typeface="Cambria" panose="02040503050406030204" pitchFamily="18" charset="0"/>
                <a:ea typeface="Cambria" panose="02040503050406030204" pitchFamily="18" charset="0"/>
              </a:rPr>
              <a:t>(</a:t>
            </a:r>
            <a:r>
              <a:rPr lang="en-SG" sz="4000" b="1" dirty="0" err="1">
                <a:solidFill>
                  <a:schemeClr val="bg1"/>
                </a:solidFill>
                <a:latin typeface="Cambria" panose="02040503050406030204" pitchFamily="18" charset="0"/>
                <a:ea typeface="Cambria" panose="02040503050406030204" pitchFamily="18" charset="0"/>
              </a:rPr>
              <a:t>Hà</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Nội</a:t>
            </a:r>
            <a:r>
              <a:rPr lang="en-SG" sz="4000" b="1" dirty="0">
                <a:solidFill>
                  <a:schemeClr val="bg1"/>
                </a:solidFill>
                <a:latin typeface="Cambria" panose="02040503050406030204" pitchFamily="18" charset="0"/>
                <a:ea typeface="Cambria" panose="02040503050406030204" pitchFamily="18" charset="0"/>
              </a:rPr>
              <a:t>)</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7086" y="2148441"/>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02098" y="5106666"/>
            <a:ext cx="3213024" cy="1306148"/>
          </a:xfrm>
          <a:prstGeom prst="roundRect">
            <a:avLst/>
          </a:prstGeom>
          <a:solidFill>
            <a:schemeClr val="accent4"/>
          </a:solidFill>
          <a:ln/>
        </p:spPr>
        <p:style>
          <a:lnRef idx="3">
            <a:schemeClr val="lt1"/>
          </a:lnRef>
          <a:fillRef idx="1">
            <a:schemeClr val="accent5"/>
          </a:fillRef>
          <a:effectRef idx="1">
            <a:schemeClr val="accent5"/>
          </a:effectRef>
          <a:fontRef idx="minor">
            <a:schemeClr val="lt1"/>
          </a:fontRef>
        </p:style>
        <p:txBody>
          <a:bodyPr rtlCol="0" anchor="ctr"/>
          <a:lstStyle/>
          <a:p>
            <a:pPr lvl="0" algn="ctr">
              <a:defRPr/>
            </a:pPr>
            <a:r>
              <a:rPr kumimoji="0" lang="en-US"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B. </a:t>
            </a:r>
            <a:r>
              <a:rPr lang="vi-VN" sz="4000" b="1" dirty="0">
                <a:solidFill>
                  <a:schemeClr val="bg1"/>
                </a:solidFill>
                <a:latin typeface="Cambria" panose="02040503050406030204" pitchFamily="18" charset="0"/>
                <a:ea typeface="Cambria" panose="02040503050406030204" pitchFamily="18" charset="0"/>
              </a:rPr>
              <a:t>Hoa Lư</a:t>
            </a:r>
          </a:p>
          <a:p>
            <a:pPr lvl="0" algn="ctr">
              <a:defRPr/>
            </a:pPr>
            <a:r>
              <a:rPr lang="vi-VN" sz="4000" b="1" dirty="0">
                <a:solidFill>
                  <a:schemeClr val="bg1"/>
                </a:solidFill>
                <a:latin typeface="Cambria" panose="02040503050406030204" pitchFamily="18" charset="0"/>
                <a:ea typeface="Cambria" panose="02040503050406030204" pitchFamily="18" charset="0"/>
              </a:rPr>
              <a:t>( Ninh Bình)</a:t>
            </a:r>
            <a:endParaRPr kumimoji="0" lang="en-US"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99381" y="2148441"/>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511487" y="5095067"/>
            <a:ext cx="2761540" cy="1354421"/>
          </a:xfrm>
          <a:prstGeom prst="roundRect">
            <a:avLst/>
          </a:prstGeom>
          <a:solidFill>
            <a:schemeClr val="accent4"/>
          </a:solidFill>
          <a:ln/>
        </p:spPr>
        <p:style>
          <a:lnRef idx="3">
            <a:schemeClr val="lt1"/>
          </a:lnRef>
          <a:fillRef idx="1">
            <a:schemeClr val="accent5"/>
          </a:fillRef>
          <a:effectRef idx="1">
            <a:schemeClr val="accent5"/>
          </a:effectRef>
          <a:fontRef idx="minor">
            <a:schemeClr val="lt1"/>
          </a:fontRef>
        </p:style>
        <p:txBody>
          <a:bodyPr rtlCol="0" anchor="ctr"/>
          <a:lstStyle/>
          <a:p>
            <a:pPr lvl="0" algn="ctr">
              <a:defRPr/>
            </a:pPr>
            <a:r>
              <a:rPr kumimoji="0" lang="en-US" sz="35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vi-VN" sz="35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Phú</a:t>
            </a:r>
            <a:r>
              <a:rPr kumimoji="0" lang="vi-VN" sz="35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35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Xuân (</a:t>
            </a:r>
            <a:r>
              <a:rPr lang="vi-VN" sz="3500" b="1" dirty="0">
                <a:solidFill>
                  <a:schemeClr val="bg1"/>
                </a:solidFill>
                <a:latin typeface="Cambria" panose="02040503050406030204" pitchFamily="18" charset="0"/>
                <a:ea typeface="Cambria" panose="02040503050406030204" pitchFamily="18" charset="0"/>
              </a:rPr>
              <a:t>Huế)</a:t>
            </a:r>
            <a:endParaRPr kumimoji="0" lang="en-US" sz="35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1676" y="2148441"/>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9410268" y="5152831"/>
            <a:ext cx="2774179" cy="1354421"/>
          </a:xfrm>
          <a:prstGeom prst="roundRect">
            <a:avLst/>
          </a:prstGeom>
          <a:solidFill>
            <a:schemeClr val="accent4"/>
          </a:solidFill>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D. </a:t>
            </a:r>
            <a:r>
              <a:rPr kumimoji="0" lang="vi-VN" sz="33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Tây Đô</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33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(Thanh Hóa)</a:t>
            </a:r>
            <a:endParaRPr kumimoji="0" lang="en-US" sz="33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404244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57" y="2857500"/>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866900" y="276565"/>
            <a:ext cx="8455726" cy="1607820"/>
          </a:xfrm>
          <a:prstGeom prst="wedgeRoundRectCallout">
            <a:avLst>
              <a:gd name="adj1" fmla="val 62786"/>
              <a:gd name="adj2" fmla="val 8254"/>
              <a:gd name="adj3" fmla="val 16667"/>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6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Câu 2. </a:t>
            </a:r>
            <a:r>
              <a:rPr lang="vi-VN" sz="6000" b="1" dirty="0">
                <a:solidFill>
                  <a:srgbClr val="002060"/>
                </a:solidFill>
                <a:latin typeface="Cambria" panose="02040503050406030204" pitchFamily="18" charset="0"/>
                <a:ea typeface="Cambria" panose="02040503050406030204" pitchFamily="18" charset="0"/>
              </a:rPr>
              <a:t>Tên gọi Hà Nội </a:t>
            </a:r>
          </a:p>
          <a:p>
            <a:pPr lvl="0" algn="ctr">
              <a:defRPr/>
            </a:pPr>
            <a:r>
              <a:rPr lang="vi-VN" sz="6000" b="1" dirty="0">
                <a:solidFill>
                  <a:srgbClr val="002060"/>
                </a:solidFill>
                <a:latin typeface="Cambria" panose="02040503050406030204" pitchFamily="18" charset="0"/>
                <a:ea typeface="Cambria" panose="02040503050406030204" pitchFamily="18" charset="0"/>
              </a:rPr>
              <a:t>được đổi và năm nào?</a:t>
            </a:r>
            <a:endPar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423698" y="5791836"/>
            <a:ext cx="2194336" cy="841829"/>
          </a:xfrm>
          <a:prstGeom prst="round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A. </a:t>
            </a:r>
            <a:r>
              <a:rPr lang="en-SG" sz="4000" b="1" dirty="0">
                <a:solidFill>
                  <a:schemeClr val="bg1"/>
                </a:solidFill>
                <a:latin typeface="Cambria" panose="02040503050406030204" pitchFamily="18" charset="0"/>
                <a:ea typeface="Cambria" panose="02040503050406030204" pitchFamily="18" charset="0"/>
              </a:rPr>
              <a:t>1010</a:t>
            </a:r>
            <a:endParaRPr kumimoji="0" lang="en-US"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5052" y="2857500"/>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55994" y="5739604"/>
            <a:ext cx="2194335" cy="841829"/>
          </a:xfrm>
          <a:prstGeom prst="round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US"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B. </a:t>
            </a:r>
            <a:r>
              <a:rPr lang="en-SG" sz="4000" b="1" dirty="0">
                <a:solidFill>
                  <a:schemeClr val="bg1"/>
                </a:solidFill>
                <a:latin typeface="Cambria" panose="02040503050406030204" pitchFamily="18" charset="0"/>
                <a:ea typeface="Cambria" panose="02040503050406030204" pitchFamily="18" charset="0"/>
              </a:rPr>
              <a:t>1831</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47347" y="2857500"/>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190330" y="5739603"/>
            <a:ext cx="2182491" cy="841829"/>
          </a:xfrm>
          <a:prstGeom prst="round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C. </a:t>
            </a:r>
            <a:r>
              <a:rPr lang="en-SG" sz="4000" b="1" dirty="0">
                <a:solidFill>
                  <a:schemeClr val="bg1"/>
                </a:solidFill>
                <a:latin typeface="Cambria" panose="02040503050406030204" pitchFamily="18" charset="0"/>
                <a:ea typeface="Cambria" panose="02040503050406030204" pitchFamily="18" charset="0"/>
              </a:rPr>
              <a:t>1397</a:t>
            </a:r>
            <a:endParaRPr kumimoji="0" lang="en-US"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64E2FA07-9E7B-4734-B2C5-08CD468F1C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33966" y="2857500"/>
            <a:ext cx="2934336" cy="2934336"/>
          </a:xfrm>
          <a:prstGeom prst="rect">
            <a:avLst/>
          </a:prstGeom>
        </p:spPr>
      </p:pic>
      <p:sp>
        <p:nvSpPr>
          <p:cNvPr id="12" name="Rectangle: Rounded Corners 11">
            <a:extLst>
              <a:ext uri="{FF2B5EF4-FFF2-40B4-BE49-F238E27FC236}">
                <a16:creationId xmlns:a16="http://schemas.microsoft.com/office/drawing/2014/main" id="{2117985D-DB81-4952-84FB-34B8633C4501}"/>
              </a:ext>
            </a:extLst>
          </p:cNvPr>
          <p:cNvSpPr/>
          <p:nvPr/>
        </p:nvSpPr>
        <p:spPr>
          <a:xfrm>
            <a:off x="9276948" y="5739603"/>
            <a:ext cx="2327704" cy="841829"/>
          </a:xfrm>
          <a:prstGeom prst="roundRect">
            <a:avLst/>
          </a:prstGeom>
          <a:solidFill>
            <a:schemeClr val="accent4"/>
          </a:solidFill>
          <a:ln/>
        </p:spPr>
        <p:style>
          <a:lnRef idx="3">
            <a:schemeClr val="lt1"/>
          </a:lnRef>
          <a:fillRef idx="1">
            <a:schemeClr val="accent5"/>
          </a:fillRef>
          <a:effectRef idx="1">
            <a:schemeClr val="accent5"/>
          </a:effectRef>
          <a:fontRef idx="minor">
            <a:schemeClr val="lt1"/>
          </a:fontRef>
        </p:style>
        <p:txBody>
          <a:bodyPr rtlCol="0" anchor="ctr"/>
          <a:lstStyle/>
          <a:p>
            <a:pPr lvl="0" algn="ctr">
              <a:defRPr/>
            </a:pPr>
            <a:r>
              <a:rPr lang="vi-VN" sz="4000" b="1" dirty="0">
                <a:solidFill>
                  <a:schemeClr val="bg1"/>
                </a:solidFill>
                <a:latin typeface="Cambria" panose="02040503050406030204" pitchFamily="18" charset="0"/>
                <a:ea typeface="Cambria" panose="02040503050406030204" pitchFamily="18" charset="0"/>
              </a:rPr>
              <a:t>D.</a:t>
            </a:r>
            <a:r>
              <a:rPr lang="en-SG" sz="4000" b="1" dirty="0">
                <a:solidFill>
                  <a:schemeClr val="bg1"/>
                </a:solidFill>
                <a:latin typeface="Cambria" panose="02040503050406030204" pitchFamily="18" charset="0"/>
                <a:ea typeface="Cambria" panose="02040503050406030204" pitchFamily="18" charset="0"/>
              </a:rPr>
              <a:t> 1430</a:t>
            </a:r>
            <a:endParaRPr kumimoji="0" lang="en-US"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704036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strVal val="#ppt_w+.3"/>
                                          </p:val>
                                        </p:tav>
                                        <p:tav tm="100000">
                                          <p:val>
                                            <p:strVal val="#ppt_w"/>
                                          </p:val>
                                        </p:tav>
                                      </p:tavLst>
                                    </p:anim>
                                    <p:anim calcmode="lin" valueType="num">
                                      <p:cBhvr>
                                        <p:cTn id="37" dur="500" fill="hold"/>
                                        <p:tgtEl>
                                          <p:spTgt spid="12"/>
                                        </p:tgtEl>
                                        <p:attrNameLst>
                                          <p:attrName>ppt_h</p:attrName>
                                        </p:attrNameLst>
                                      </p:cBhvr>
                                      <p:tavLst>
                                        <p:tav tm="0">
                                          <p:val>
                                            <p:strVal val="#ppt_h"/>
                                          </p:val>
                                        </p:tav>
                                        <p:tav tm="100000">
                                          <p:val>
                                            <p:strVal val="#ppt_h"/>
                                          </p:val>
                                        </p:tav>
                                      </p:tavLst>
                                    </p:anim>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00B0F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11"/>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11"/>
                                        </p:tgtEl>
                                      </p:cBhvr>
                                    </p:animEffect>
                                    <p:animScale>
                                      <p:cBhvr>
                                        <p:cTn id="77" dur="250" autoRev="1" fill="hold"/>
                                        <p:tgtEl>
                                          <p:spTgt spid="11"/>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12"/>
                                        </p:tgtEl>
                                        <p:attrNameLst>
                                          <p:attrName>fillcolor</p:attrName>
                                        </p:attrNameLst>
                                      </p:cBhvr>
                                      <p:to>
                                        <a:srgbClr val="FFFF00"/>
                                      </p:to>
                                    </p:animClr>
                                    <p:set>
                                      <p:cBhvr>
                                        <p:cTn id="81" dur="500" fill="hold"/>
                                        <p:tgtEl>
                                          <p:spTgt spid="12"/>
                                        </p:tgtEl>
                                        <p:attrNameLst>
                                          <p:attrName>fill.type</p:attrName>
                                        </p:attrNameLst>
                                      </p:cBhvr>
                                      <p:to>
                                        <p:strVal val="solid"/>
                                      </p:to>
                                    </p:set>
                                    <p:set>
                                      <p:cBhvr>
                                        <p:cTn id="82" dur="500" fill="hold"/>
                                        <p:tgtEl>
                                          <p:spTgt spid="12"/>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11"/>
                  </p:tgtEl>
                </p:cond>
              </p:nextCondLst>
            </p:seq>
          </p:childTnLst>
        </p:cTn>
      </p:par>
    </p:tnLst>
    <p:bldLst>
      <p:bldP spid="8" grpId="0" animBg="1"/>
      <p:bldP spid="19" grpId="0" animBg="1"/>
      <p:bldP spid="21" grpId="0" animBg="1"/>
      <p:bldP spid="23"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3789" y="2659526"/>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47893" y="-67773"/>
            <a:ext cx="2857500" cy="2857500"/>
          </a:xfrm>
          <a:prstGeom prst="rect">
            <a:avLst/>
          </a:prstGeom>
        </p:spPr>
      </p:pic>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81001" y="5755330"/>
            <a:ext cx="3159290" cy="1102670"/>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lvl="0" algn="ctr">
              <a:defRPr/>
            </a:pPr>
            <a:r>
              <a:rPr kumimoji="0" lang="en-US" sz="38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A. </a:t>
            </a:r>
            <a:r>
              <a:rPr lang="en-SG" sz="3800" b="1" dirty="0" err="1">
                <a:solidFill>
                  <a:schemeClr val="bg1"/>
                </a:solidFill>
                <a:latin typeface="Cambria" panose="02040503050406030204" pitchFamily="18" charset="0"/>
                <a:ea typeface="Cambria" panose="02040503050406030204" pitchFamily="18" charset="0"/>
              </a:rPr>
              <a:t>Rồng</a:t>
            </a:r>
            <a:r>
              <a:rPr lang="en-SG" sz="3800" b="1" dirty="0">
                <a:solidFill>
                  <a:schemeClr val="bg1"/>
                </a:solidFill>
                <a:latin typeface="Cambria" panose="02040503050406030204" pitchFamily="18" charset="0"/>
                <a:ea typeface="Cambria" panose="02040503050406030204" pitchFamily="18" charset="0"/>
              </a:rPr>
              <a:t> </a:t>
            </a:r>
            <a:r>
              <a:rPr lang="en-SG" sz="3800" b="1" dirty="0" err="1">
                <a:solidFill>
                  <a:schemeClr val="bg1"/>
                </a:solidFill>
                <a:latin typeface="Cambria" panose="02040503050406030204" pitchFamily="18" charset="0"/>
                <a:ea typeface="Cambria" panose="02040503050406030204" pitchFamily="18" charset="0"/>
              </a:rPr>
              <a:t>vàng</a:t>
            </a:r>
            <a:endParaRPr kumimoji="0" lang="en-US" sz="38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9817" y="2778453"/>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4017535" y="5834148"/>
            <a:ext cx="3585945" cy="945034"/>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lvl="0" algn="ctr">
              <a:defRPr/>
            </a:pPr>
            <a:r>
              <a:rPr kumimoji="0" lang="en-US" sz="38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B. </a:t>
            </a:r>
            <a:r>
              <a:rPr lang="vi-VN" sz="3800" b="1" dirty="0">
                <a:solidFill>
                  <a:schemeClr val="bg1"/>
                </a:solidFill>
                <a:latin typeface="Cambria" panose="02040503050406030204" pitchFamily="18" charset="0"/>
                <a:ea typeface="Cambria" panose="02040503050406030204" pitchFamily="18" charset="0"/>
              </a:rPr>
              <a:t>Rồng thánh</a:t>
            </a:r>
            <a:endParaRPr kumimoji="0" lang="en-US" sz="38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0725" y="2942166"/>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7804847" y="5768049"/>
            <a:ext cx="4387153" cy="945034"/>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vi-VN" sz="38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rPr>
              <a:t>Rồng bay lên</a:t>
            </a:r>
            <a:endParaRPr kumimoji="0" lang="en-US" sz="38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3" name="Speech Bubble: Rectangle with Corners Rounded 12">
            <a:extLst>
              <a:ext uri="{FF2B5EF4-FFF2-40B4-BE49-F238E27FC236}">
                <a16:creationId xmlns:a16="http://schemas.microsoft.com/office/drawing/2014/main" id="{0032F495-ABAE-4C23-BC2D-3A3479D4EEA9}"/>
              </a:ext>
            </a:extLst>
          </p:cNvPr>
          <p:cNvSpPr/>
          <p:nvPr/>
        </p:nvSpPr>
        <p:spPr>
          <a:xfrm>
            <a:off x="783788" y="319105"/>
            <a:ext cx="7903011" cy="1629663"/>
          </a:xfrm>
          <a:prstGeom prst="wedgeRoundRectCallout">
            <a:avLst>
              <a:gd name="adj1" fmla="val 62786"/>
              <a:gd name="adj2" fmla="val 8254"/>
              <a:gd name="adj3" fmla="val 16667"/>
            </a:avLst>
          </a:prstGeom>
          <a:ln/>
        </p:spPr>
        <p:style>
          <a:lnRef idx="3">
            <a:schemeClr val="lt1"/>
          </a:lnRef>
          <a:fillRef idx="1">
            <a:schemeClr val="accent4"/>
          </a:fillRef>
          <a:effectRef idx="1">
            <a:schemeClr val="accent4"/>
          </a:effectRef>
          <a:fontRef idx="minor">
            <a:schemeClr val="lt1"/>
          </a:fontRef>
        </p:style>
        <p:txBody>
          <a:bodyPr rtlCol="0" anchor="ctr"/>
          <a:lstStyle/>
          <a:p>
            <a:pPr lvl="0" algn="ctr">
              <a:defRPr/>
            </a:pPr>
            <a:r>
              <a:rPr kumimoji="0" lang="vi-VN" sz="5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Câu </a:t>
            </a:r>
            <a:r>
              <a:rPr kumimoji="0" lang="en-US" sz="5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lang="fr-FR" sz="5500" b="1" dirty="0" err="1">
                <a:solidFill>
                  <a:srgbClr val="002060"/>
                </a:solidFill>
                <a:latin typeface="Cambria" panose="02040503050406030204" pitchFamily="18" charset="0"/>
                <a:ea typeface="Cambria" panose="02040503050406030204" pitchFamily="18" charset="0"/>
              </a:rPr>
              <a:t>Thăng</a:t>
            </a:r>
            <a:r>
              <a:rPr lang="fr-FR" sz="5500" b="1" dirty="0">
                <a:solidFill>
                  <a:srgbClr val="002060"/>
                </a:solidFill>
                <a:latin typeface="Cambria" panose="02040503050406030204" pitchFamily="18" charset="0"/>
                <a:ea typeface="Cambria" panose="02040503050406030204" pitchFamily="18" charset="0"/>
              </a:rPr>
              <a:t> Long</a:t>
            </a:r>
            <a:endParaRPr lang="vi-VN" sz="5500" b="1" dirty="0">
              <a:solidFill>
                <a:srgbClr val="002060"/>
              </a:solidFill>
              <a:latin typeface="Cambria" panose="02040503050406030204" pitchFamily="18" charset="0"/>
              <a:ea typeface="Cambria" panose="02040503050406030204" pitchFamily="18" charset="0"/>
            </a:endParaRPr>
          </a:p>
          <a:p>
            <a:pPr lvl="0" algn="ctr">
              <a:defRPr/>
            </a:pPr>
            <a:r>
              <a:rPr lang="fr-FR" sz="5500" b="1" dirty="0">
                <a:solidFill>
                  <a:srgbClr val="002060"/>
                </a:solidFill>
                <a:latin typeface="Cambria" panose="02040503050406030204" pitchFamily="18" charset="0"/>
                <a:ea typeface="Cambria" panose="02040503050406030204" pitchFamily="18" charset="0"/>
              </a:rPr>
              <a:t> </a:t>
            </a:r>
            <a:r>
              <a:rPr lang="fr-FR" sz="5500" b="1" dirty="0" err="1">
                <a:solidFill>
                  <a:srgbClr val="002060"/>
                </a:solidFill>
                <a:latin typeface="Cambria" panose="02040503050406030204" pitchFamily="18" charset="0"/>
                <a:ea typeface="Cambria" panose="02040503050406030204" pitchFamily="18" charset="0"/>
              </a:rPr>
              <a:t>có</a:t>
            </a:r>
            <a:r>
              <a:rPr lang="fr-FR" sz="5500" b="1" dirty="0">
                <a:solidFill>
                  <a:srgbClr val="002060"/>
                </a:solidFill>
                <a:latin typeface="Cambria" panose="02040503050406030204" pitchFamily="18" charset="0"/>
                <a:ea typeface="Cambria" panose="02040503050406030204" pitchFamily="18" charset="0"/>
              </a:rPr>
              <a:t> </a:t>
            </a:r>
            <a:r>
              <a:rPr lang="fr-FR" sz="5500" b="1" dirty="0" err="1">
                <a:solidFill>
                  <a:srgbClr val="002060"/>
                </a:solidFill>
                <a:latin typeface="Cambria" panose="02040503050406030204" pitchFamily="18" charset="0"/>
                <a:ea typeface="Cambria" panose="02040503050406030204" pitchFamily="18" charset="0"/>
              </a:rPr>
              <a:t>nghĩa</a:t>
            </a:r>
            <a:r>
              <a:rPr lang="fr-FR" sz="5500" b="1" dirty="0">
                <a:solidFill>
                  <a:srgbClr val="002060"/>
                </a:solidFill>
                <a:latin typeface="Cambria" panose="02040503050406030204" pitchFamily="18" charset="0"/>
                <a:ea typeface="Cambria" panose="02040503050406030204" pitchFamily="18" charset="0"/>
              </a:rPr>
              <a:t> </a:t>
            </a:r>
            <a:r>
              <a:rPr lang="vi-VN" sz="5500" b="1" dirty="0">
                <a:solidFill>
                  <a:srgbClr val="002060"/>
                </a:solidFill>
                <a:latin typeface="Cambria" panose="02040503050406030204" pitchFamily="18" charset="0"/>
                <a:ea typeface="Cambria" panose="02040503050406030204" pitchFamily="18" charset="0"/>
              </a:rPr>
              <a:t>là?</a:t>
            </a:r>
            <a:endParaRPr kumimoji="0" lang="en-US" sz="5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3792357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strVal val="#ppt_w+.3"/>
                                          </p:val>
                                        </p:tav>
                                        <p:tav tm="100000">
                                          <p:val>
                                            <p:strVal val="#ppt_w"/>
                                          </p:val>
                                        </p:tav>
                                      </p:tavLst>
                                    </p:anim>
                                    <p:anim calcmode="lin" valueType="num">
                                      <p:cBhvr>
                                        <p:cTn id="13" dur="500" fill="hold"/>
                                        <p:tgtEl>
                                          <p:spTgt spid="19"/>
                                        </p:tgtEl>
                                        <p:attrNameLst>
                                          <p:attrName>ppt_h</p:attrName>
                                        </p:attrNameLst>
                                      </p:cBhvr>
                                      <p:tavLst>
                                        <p:tav tm="0">
                                          <p:val>
                                            <p:strVal val="#ppt_h"/>
                                          </p:val>
                                        </p:tav>
                                        <p:tav tm="100000">
                                          <p:val>
                                            <p:strVal val="#ppt_h"/>
                                          </p:val>
                                        </p:tav>
                                      </p:tavLst>
                                    </p:anim>
                                    <p:animEffect transition="in" filter="fade">
                                      <p:cBhvr>
                                        <p:cTn id="14" dur="500"/>
                                        <p:tgtEl>
                                          <p:spTgt spid="19"/>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strVal val="#ppt_w+.3"/>
                                          </p:val>
                                        </p:tav>
                                        <p:tav tm="100000">
                                          <p:val>
                                            <p:strVal val="#ppt_w"/>
                                          </p:val>
                                        </p:tav>
                                      </p:tavLst>
                                    </p:anim>
                                    <p:anim calcmode="lin" valueType="num">
                                      <p:cBhvr>
                                        <p:cTn id="19" dur="500" fill="hold"/>
                                        <p:tgtEl>
                                          <p:spTgt spid="21"/>
                                        </p:tgtEl>
                                        <p:attrNameLst>
                                          <p:attrName>ppt_h</p:attrName>
                                        </p:attrNameLst>
                                      </p:cBhvr>
                                      <p:tavLst>
                                        <p:tav tm="0">
                                          <p:val>
                                            <p:strVal val="#ppt_h"/>
                                          </p:val>
                                        </p:tav>
                                        <p:tav tm="100000">
                                          <p:val>
                                            <p:strVal val="#ppt_h"/>
                                          </p:val>
                                        </p:tav>
                                      </p:tavLst>
                                    </p:anim>
                                    <p:animEffect transition="in" filter="fade">
                                      <p:cBhvr>
                                        <p:cTn id="20" dur="500"/>
                                        <p:tgtEl>
                                          <p:spTgt spid="21"/>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strVal val="#ppt_w+.3"/>
                                          </p:val>
                                        </p:tav>
                                        <p:tav tm="100000">
                                          <p:val>
                                            <p:strVal val="#ppt_w"/>
                                          </p:val>
                                        </p:tav>
                                      </p:tavLst>
                                    </p:anim>
                                    <p:anim calcmode="lin" valueType="num">
                                      <p:cBhvr>
                                        <p:cTn id="25" dur="500" fill="hold"/>
                                        <p:tgtEl>
                                          <p:spTgt spid="25"/>
                                        </p:tgtEl>
                                        <p:attrNameLst>
                                          <p:attrName>ppt_h</p:attrName>
                                        </p:attrNameLst>
                                      </p:cBhvr>
                                      <p:tavLst>
                                        <p:tav tm="0">
                                          <p:val>
                                            <p:strVal val="#ppt_h"/>
                                          </p:val>
                                        </p:tav>
                                        <p:tav tm="100000">
                                          <p:val>
                                            <p:strVal val="#ppt_h"/>
                                          </p:val>
                                        </p:tav>
                                      </p:tavLst>
                                    </p:anim>
                                    <p:animEffect transition="in" filter="fade">
                                      <p:cBhvr>
                                        <p:cTn id="26" dur="500"/>
                                        <p:tgtEl>
                                          <p:spTgt spid="25"/>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strVal val="#ppt_w+.3"/>
                                          </p:val>
                                        </p:tav>
                                        <p:tav tm="100000">
                                          <p:val>
                                            <p:strVal val="#ppt_w"/>
                                          </p:val>
                                        </p:tav>
                                      </p:tavLst>
                                    </p:anim>
                                    <p:anim calcmode="lin" valueType="num">
                                      <p:cBhvr>
                                        <p:cTn id="31" dur="500" fill="hold"/>
                                        <p:tgtEl>
                                          <p:spTgt spid="13"/>
                                        </p:tgtEl>
                                        <p:attrNameLst>
                                          <p:attrName>ppt_h</p:attrName>
                                        </p:attrNameLst>
                                      </p:cBhvr>
                                      <p:tavLst>
                                        <p:tav tm="0">
                                          <p:val>
                                            <p:strVal val="#ppt_h"/>
                                          </p:val>
                                        </p:tav>
                                        <p:tav tm="100000">
                                          <p:val>
                                            <p:strVal val="#ppt_h"/>
                                          </p:val>
                                        </p:tav>
                                      </p:tavLst>
                                    </p:anim>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5"/>
                                        </p:tgtEl>
                                      </p:cBhvr>
                                    </p:animEffect>
                                    <p:animScale>
                                      <p:cBhvr>
                                        <p:cTn id="38" dur="250" autoRev="1" fill="hold"/>
                                        <p:tgtEl>
                                          <p:spTgt spid="5"/>
                                        </p:tgtEl>
                                      </p:cBhvr>
                                      <p:by x="105000" y="105000"/>
                                    </p:animScale>
                                  </p:childTnLst>
                                </p:cTn>
                              </p:par>
                            </p:childTnLst>
                          </p:cTn>
                        </p:par>
                        <p:par>
                          <p:cTn id="39" fill="hold">
                            <p:stCondLst>
                              <p:cond delay="500"/>
                            </p:stCondLst>
                            <p:childTnLst>
                              <p:par>
                                <p:cTn id="40" presetID="1" presetClass="emph" presetSubtype="2" fill="hold" nodeType="afterEffect">
                                  <p:stCondLst>
                                    <p:cond delay="0"/>
                                  </p:stCondLst>
                                  <p:childTnLst>
                                    <p:animClr clrSpc="rgb" dir="cw">
                                      <p:cBhvr>
                                        <p:cTn id="41" dur="500" fill="hold"/>
                                        <p:tgtEl>
                                          <p:spTgt spid="19"/>
                                        </p:tgtEl>
                                        <p:attrNameLst>
                                          <p:attrName>fillcolor</p:attrName>
                                        </p:attrNameLst>
                                      </p:cBhvr>
                                      <p:to>
                                        <a:srgbClr val="FFFF00"/>
                                      </p:to>
                                    </p:animClr>
                                    <p:set>
                                      <p:cBhvr>
                                        <p:cTn id="42" dur="500" fill="hold"/>
                                        <p:tgtEl>
                                          <p:spTgt spid="19"/>
                                        </p:tgtEl>
                                        <p:attrNameLst>
                                          <p:attrName>fill.type</p:attrName>
                                        </p:attrNameLst>
                                      </p:cBhvr>
                                      <p:to>
                                        <p:strVal val="solid"/>
                                      </p:to>
                                    </p:set>
                                    <p:set>
                                      <p:cBhvr>
                                        <p:cTn id="43" dur="500" fill="hold"/>
                                        <p:tgtEl>
                                          <p:spTgt spid="19"/>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5"/>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20"/>
                                        </p:tgtEl>
                                      </p:cBhvr>
                                    </p:animEffect>
                                    <p:animScale>
                                      <p:cBhvr>
                                        <p:cTn id="49" dur="250" autoRev="1" fill="hold"/>
                                        <p:tgtEl>
                                          <p:spTgt spid="20"/>
                                        </p:tgtEl>
                                      </p:cBhvr>
                                      <p:by x="105000" y="105000"/>
                                    </p:animScale>
                                  </p:childTnLst>
                                </p:cTn>
                              </p:par>
                            </p:childTnLst>
                          </p:cTn>
                        </p:par>
                        <p:par>
                          <p:cTn id="50" fill="hold">
                            <p:stCondLst>
                              <p:cond delay="500"/>
                            </p:stCondLst>
                            <p:childTnLst>
                              <p:par>
                                <p:cTn id="51" presetID="1" presetClass="emph" presetSubtype="2" fill="hold" nodeType="afterEffect">
                                  <p:stCondLst>
                                    <p:cond delay="0"/>
                                  </p:stCondLst>
                                  <p:childTnLst>
                                    <p:animClr clrSpc="rgb" dir="cw">
                                      <p:cBhvr>
                                        <p:cTn id="52" dur="500" fill="hold"/>
                                        <p:tgtEl>
                                          <p:spTgt spid="21"/>
                                        </p:tgtEl>
                                        <p:attrNameLst>
                                          <p:attrName>fillcolor</p:attrName>
                                        </p:attrNameLst>
                                      </p:cBhvr>
                                      <p:to>
                                        <a:srgbClr val="FFFF00"/>
                                      </p:to>
                                    </p:animClr>
                                    <p:set>
                                      <p:cBhvr>
                                        <p:cTn id="53" dur="500" fill="hold"/>
                                        <p:tgtEl>
                                          <p:spTgt spid="21"/>
                                        </p:tgtEl>
                                        <p:attrNameLst>
                                          <p:attrName>fill.type</p:attrName>
                                        </p:attrNameLst>
                                      </p:cBhvr>
                                      <p:to>
                                        <p:strVal val="solid"/>
                                      </p:to>
                                    </p:set>
                                    <p:set>
                                      <p:cBhvr>
                                        <p:cTn id="54" dur="500" fill="hold"/>
                                        <p:tgtEl>
                                          <p:spTgt spid="2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24"/>
                    </p:tgtEl>
                  </p:cond>
                </p:stCondLst>
                <p:endSync evt="end" delay="0">
                  <p:rtn val="all"/>
                </p:endSync>
                <p:childTnLst>
                  <p:par>
                    <p:cTn id="56" fill="hold">
                      <p:stCondLst>
                        <p:cond delay="0"/>
                      </p:stCondLst>
                      <p:childTnLst>
                        <p:par>
                          <p:cTn id="57" fill="hold">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24"/>
                                        </p:tgtEl>
                                      </p:cBhvr>
                                    </p:animEffect>
                                    <p:animScale>
                                      <p:cBhvr>
                                        <p:cTn id="60" dur="250" autoRev="1" fill="hold"/>
                                        <p:tgtEl>
                                          <p:spTgt spid="24"/>
                                        </p:tgtEl>
                                      </p:cBhvr>
                                      <p:by x="105000" y="105000"/>
                                    </p:animScale>
                                  </p:childTnLst>
                                </p:cTn>
                              </p:par>
                            </p:childTnLst>
                          </p:cTn>
                        </p:par>
                        <p:par>
                          <p:cTn id="61" fill="hold">
                            <p:stCondLst>
                              <p:cond delay="500"/>
                            </p:stCondLst>
                            <p:childTnLst>
                              <p:par>
                                <p:cTn id="62" presetID="1" presetClass="emph" presetSubtype="2" fill="hold" nodeType="afterEffect">
                                  <p:stCondLst>
                                    <p:cond delay="0"/>
                                  </p:stCondLst>
                                  <p:childTnLst>
                                    <p:animClr clrSpc="rgb" dir="cw">
                                      <p:cBhvr>
                                        <p:cTn id="63" dur="500" fill="hold"/>
                                        <p:tgtEl>
                                          <p:spTgt spid="25"/>
                                        </p:tgtEl>
                                        <p:attrNameLst>
                                          <p:attrName>fillcolor</p:attrName>
                                        </p:attrNameLst>
                                      </p:cBhvr>
                                      <p:to>
                                        <a:srgbClr val="00B0F0"/>
                                      </p:to>
                                    </p:animClr>
                                    <p:set>
                                      <p:cBhvr>
                                        <p:cTn id="64" dur="500" fill="hold"/>
                                        <p:tgtEl>
                                          <p:spTgt spid="25"/>
                                        </p:tgtEl>
                                        <p:attrNameLst>
                                          <p:attrName>fill.type</p:attrName>
                                        </p:attrNameLst>
                                      </p:cBhvr>
                                      <p:to>
                                        <p:strVal val="solid"/>
                                      </p:to>
                                    </p:set>
                                    <p:set>
                                      <p:cBhvr>
                                        <p:cTn id="65" dur="500" fill="hold"/>
                                        <p:tgtEl>
                                          <p:spTgt spid="25"/>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4"/>
                  </p:tgtEl>
                </p:cond>
              </p:nextCondLst>
            </p:seq>
          </p:childTnLst>
        </p:cTn>
      </p:par>
    </p:tnLst>
    <p:bldLst>
      <p:bldP spid="19" grpId="0" animBg="1"/>
      <p:bldP spid="21" grpId="0" animBg="1"/>
      <p:bldP spid="25"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13" name="组合 12">
            <a:extLst>
              <a:ext uri="{FF2B5EF4-FFF2-40B4-BE49-F238E27FC236}">
                <a16:creationId xmlns:a16="http://schemas.microsoft.com/office/drawing/2014/main" id="{3B9315E3-F58E-220C-19A6-BD0373C7F581}"/>
              </a:ext>
            </a:extLst>
          </p:cNvPr>
          <p:cNvGrpSpPr/>
          <p:nvPr/>
        </p:nvGrpSpPr>
        <p:grpSpPr>
          <a:xfrm>
            <a:off x="2116167" y="91777"/>
            <a:ext cx="8942905" cy="6199041"/>
            <a:chOff x="4611444" y="1188720"/>
            <a:chExt cx="6902598"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4611444" y="2362200"/>
              <a:ext cx="6902598"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5458419" y="11887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1" name="图片 10">
            <a:extLst>
              <a:ext uri="{FF2B5EF4-FFF2-40B4-BE49-F238E27FC236}">
                <a16:creationId xmlns:a16="http://schemas.microsoft.com/office/drawing/2014/main" id="{224D4FD1-7452-98FF-9F92-1FEB41F023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0967" y="4860281"/>
            <a:ext cx="2332054" cy="1982083"/>
          </a:xfrm>
          <a:prstGeom prst="rect">
            <a:avLst/>
          </a:prstGeom>
        </p:spPr>
      </p:pic>
      <p:grpSp>
        <p:nvGrpSpPr>
          <p:cNvPr id="18" name="组合 1">
            <a:extLst>
              <a:ext uri="{FF2B5EF4-FFF2-40B4-BE49-F238E27FC236}">
                <a16:creationId xmlns:a16="http://schemas.microsoft.com/office/drawing/2014/main" id="{AAAE2914-0046-44D9-BF51-70E21786E21E}"/>
              </a:ext>
            </a:extLst>
          </p:cNvPr>
          <p:cNvGrpSpPr/>
          <p:nvPr/>
        </p:nvGrpSpPr>
        <p:grpSpPr>
          <a:xfrm>
            <a:off x="0" y="4637443"/>
            <a:ext cx="12192000" cy="2256061"/>
            <a:chOff x="0" y="4332156"/>
            <a:chExt cx="12292858" cy="2554224"/>
          </a:xfrm>
        </p:grpSpPr>
        <p:pic>
          <p:nvPicPr>
            <p:cNvPr id="21" name="图片 19">
              <a:extLst>
                <a:ext uri="{FF2B5EF4-FFF2-40B4-BE49-F238E27FC236}">
                  <a16:creationId xmlns:a16="http://schemas.microsoft.com/office/drawing/2014/main" id="{79CA574E-9B1A-49F6-8C4E-ECF6A9F3B1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22" name="图片 11">
              <a:extLst>
                <a:ext uri="{FF2B5EF4-FFF2-40B4-BE49-F238E27FC236}">
                  <a16:creationId xmlns:a16="http://schemas.microsoft.com/office/drawing/2014/main" id="{E2854E9A-9835-4C58-AC31-F122827BAE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2" name="Picture 1">
            <a:extLst>
              <a:ext uri="{FF2B5EF4-FFF2-40B4-BE49-F238E27FC236}">
                <a16:creationId xmlns:a16="http://schemas.microsoft.com/office/drawing/2014/main" id="{4B4464A8-D38D-4D84-BDE9-2CA995D069C1}"/>
              </a:ext>
            </a:extLst>
          </p:cNvPr>
          <p:cNvPicPr>
            <a:picLocks noChangeAspect="1"/>
          </p:cNvPicPr>
          <p:nvPr/>
        </p:nvPicPr>
        <p:blipFill>
          <a:blip r:embed="rId7"/>
          <a:stretch>
            <a:fillRect/>
          </a:stretch>
        </p:blipFill>
        <p:spPr>
          <a:xfrm>
            <a:off x="3041720" y="1376431"/>
            <a:ext cx="7038495" cy="4899656"/>
          </a:xfrm>
          <a:prstGeom prst="rect">
            <a:avLst/>
          </a:prstGeom>
        </p:spPr>
      </p:pic>
      <p:pic>
        <p:nvPicPr>
          <p:cNvPr id="30" name="Picture 29" descr="A couple of kids wearing traditional clothing&#10;&#10;Description automatically generated">
            <a:extLst>
              <a:ext uri="{FF2B5EF4-FFF2-40B4-BE49-F238E27FC236}">
                <a16:creationId xmlns:a16="http://schemas.microsoft.com/office/drawing/2014/main" id="{1BFC3D43-754B-4699-852D-5689D1292795}"/>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122911" y="3107323"/>
            <a:ext cx="3757956" cy="3485562"/>
          </a:xfrm>
          <a:prstGeom prst="rect">
            <a:avLst/>
          </a:prstGeom>
        </p:spPr>
      </p:pic>
    </p:spTree>
    <p:custDataLst>
      <p:tags r:id="rId1"/>
    </p:custDataLst>
    <p:extLst>
      <p:ext uri="{BB962C8B-B14F-4D97-AF65-F5344CB8AC3E}">
        <p14:creationId xmlns:p14="http://schemas.microsoft.com/office/powerpoint/2010/main" val="1978609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14877"/>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3073007" y="646063"/>
            <a:ext cx="8404300" cy="492252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dirty="0">
                  <a:solidFill>
                    <a:schemeClr val="bg1"/>
                  </a:solidFill>
                  <a:latin typeface="阿里妈妈刀隶体" pitchFamily="2" charset="-122"/>
                  <a:ea typeface="阿里妈妈刀隶体" pitchFamily="2" charset="-122"/>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5000" b="1" dirty="0">
                    <a:solidFill>
                      <a:schemeClr val="bg1"/>
                    </a:solidFill>
                    <a:latin typeface="Cambria" panose="02040503050406030204" pitchFamily="18" charset="0"/>
                    <a:ea typeface="Cambria" panose="02040503050406030204" pitchFamily="18" charset="0"/>
                  </a:rPr>
                  <a:t>HOẠT ĐỘNG 3</a:t>
                </a:r>
                <a:endParaRPr lang="en-US" altLang="zh-CN" sz="5000" b="1" dirty="0">
                  <a:solidFill>
                    <a:schemeClr val="bg1"/>
                  </a:solidFill>
                  <a:latin typeface="Cambria" panose="02040503050406030204" pitchFamily="18" charset="0"/>
                  <a:ea typeface="Cambria" panose="02040503050406030204" pitchFamily="18" charset="0"/>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1" name="TextBox 20">
            <a:extLst>
              <a:ext uri="{FF2B5EF4-FFF2-40B4-BE49-F238E27FC236}">
                <a16:creationId xmlns:a16="http://schemas.microsoft.com/office/drawing/2014/main" id="{AEC07FF0-B375-4969-ACF5-02429C601BB1}"/>
              </a:ext>
            </a:extLst>
          </p:cNvPr>
          <p:cNvSpPr txBox="1"/>
          <p:nvPr/>
        </p:nvSpPr>
        <p:spPr>
          <a:xfrm>
            <a:off x="3247352" y="2187589"/>
            <a:ext cx="7810204" cy="2862322"/>
          </a:xfrm>
          <a:prstGeom prst="rect">
            <a:avLst/>
          </a:prstGeom>
          <a:noFill/>
        </p:spPr>
        <p:txBody>
          <a:bodyPr wrap="square">
            <a:spAutoFit/>
          </a:bodyPr>
          <a:lstStyle/>
          <a:p>
            <a:pPr algn="ctr"/>
            <a:r>
              <a:rPr lang="vi-VN" altLang="zh-CN" sz="9000" b="1" dirty="0">
                <a:solidFill>
                  <a:srgbClr val="002060"/>
                </a:solidFill>
                <a:latin typeface="Cambria" panose="02040503050406030204" pitchFamily="18" charset="0"/>
                <a:ea typeface="Cambria" panose="02040503050406030204" pitchFamily="18" charset="0"/>
              </a:rPr>
              <a:t>Thủ đô Hà Nội ngày nay</a:t>
            </a:r>
            <a:endParaRPr lang="en-US" altLang="zh-CN" sz="9000" b="1" dirty="0">
              <a:solidFill>
                <a:schemeClr val="bg1"/>
              </a:solidFill>
              <a:latin typeface="Cambria" panose="02040503050406030204" pitchFamily="18" charset="0"/>
              <a:ea typeface="Cambria" panose="02040503050406030204" pitchFamily="18" charset="0"/>
            </a:endParaRPr>
          </a:p>
        </p:txBody>
      </p:sp>
      <p:grpSp>
        <p:nvGrpSpPr>
          <p:cNvPr id="22" name="组合 1">
            <a:extLst>
              <a:ext uri="{FF2B5EF4-FFF2-40B4-BE49-F238E27FC236}">
                <a16:creationId xmlns:a16="http://schemas.microsoft.com/office/drawing/2014/main" id="{005A8BB7-4F20-4C26-806E-E6F80E01CF13}"/>
              </a:ext>
            </a:extLst>
          </p:cNvPr>
          <p:cNvGrpSpPr/>
          <p:nvPr/>
        </p:nvGrpSpPr>
        <p:grpSpPr>
          <a:xfrm>
            <a:off x="0" y="4786333"/>
            <a:ext cx="12192000" cy="2256061"/>
            <a:chOff x="0" y="4332156"/>
            <a:chExt cx="12292858" cy="2554224"/>
          </a:xfrm>
        </p:grpSpPr>
        <p:pic>
          <p:nvPicPr>
            <p:cNvPr id="23" name="图片 19">
              <a:extLst>
                <a:ext uri="{FF2B5EF4-FFF2-40B4-BE49-F238E27FC236}">
                  <a16:creationId xmlns:a16="http://schemas.microsoft.com/office/drawing/2014/main" id="{43F01403-6262-4222-A1A3-2B2A9EFC0C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24" name="图片 11">
              <a:extLst>
                <a:ext uri="{FF2B5EF4-FFF2-40B4-BE49-F238E27FC236}">
                  <a16:creationId xmlns:a16="http://schemas.microsoft.com/office/drawing/2014/main" id="{EFA1B7F0-47E1-4F7F-B739-E1F882ACFA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25" name="Picture 24" descr="A couple of kids wearing traditional clothing&#10;&#10;Description automatically generated">
            <a:extLst>
              <a:ext uri="{FF2B5EF4-FFF2-40B4-BE49-F238E27FC236}">
                <a16:creationId xmlns:a16="http://schemas.microsoft.com/office/drawing/2014/main" id="{F0158961-9EA2-47E2-ACD4-5DD87BF708D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371941" y="3307130"/>
            <a:ext cx="3757956" cy="3485562"/>
          </a:xfrm>
          <a:prstGeom prst="rect">
            <a:avLst/>
          </a:prstGeom>
        </p:spPr>
      </p:pic>
    </p:spTree>
    <p:custDataLst>
      <p:tags r:id="rId1"/>
    </p:custDataLst>
    <p:extLst>
      <p:ext uri="{BB962C8B-B14F-4D97-AF65-F5344CB8AC3E}">
        <p14:creationId xmlns:p14="http://schemas.microsoft.com/office/powerpoint/2010/main" val="3940950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B21C07-0928-4D52-B723-0A1B3CA844A8}"/>
              </a:ext>
            </a:extLst>
          </p:cNvPr>
          <p:cNvSpPr txBox="1"/>
          <p:nvPr/>
        </p:nvSpPr>
        <p:spPr>
          <a:xfrm>
            <a:off x="806140" y="1192707"/>
            <a:ext cx="10579720" cy="5262979"/>
          </a:xfrm>
          <a:prstGeom prst="rect">
            <a:avLst/>
          </a:prstGeom>
          <a:noFill/>
        </p:spPr>
        <p:txBody>
          <a:bodyPr wrap="square">
            <a:spAutoFit/>
          </a:bodyPr>
          <a:lstStyle/>
          <a:p>
            <a:pPr algn="just"/>
            <a:r>
              <a:rPr lang="en-SG" sz="4200" b="1" dirty="0" err="1">
                <a:solidFill>
                  <a:srgbClr val="002060"/>
                </a:solidFill>
                <a:latin typeface="Cambria" panose="02040503050406030204" pitchFamily="18" charset="0"/>
                <a:ea typeface="Cambria" panose="02040503050406030204" pitchFamily="18" charset="0"/>
              </a:rPr>
              <a:t>Thủ</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đô</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Hà</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Nội</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là</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nơi</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đặt</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trụ</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sở</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làm</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việc</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của</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các</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cơ</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quan</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Trung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ương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Hà</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Nội</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cũng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là</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trung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tâm</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kinh</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tế</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quan</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trọng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của</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đất</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nước</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với</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nhiều</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nhà</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máy</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khu</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công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nghệ</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cao</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trung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tâm</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thương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mại</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hệ</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thống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ngân</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hàng</a:t>
            </a:r>
            <a:r>
              <a:rPr lang="en-SG" sz="4200" b="1" dirty="0">
                <a:solidFill>
                  <a:srgbClr val="002060"/>
                </a:solidFill>
                <a:latin typeface="Cambria" panose="02040503050406030204" pitchFamily="18" charset="0"/>
                <a:ea typeface="Cambria" panose="02040503050406030204" pitchFamily="18" charset="0"/>
              </a:rPr>
              <a:t>,..</a:t>
            </a:r>
            <a:r>
              <a:rPr lang="vi-VN" sz="4200" b="1" dirty="0">
                <a:solidFill>
                  <a:srgbClr val="002060"/>
                </a:solidFill>
                <a:latin typeface="Cambria" panose="02040503050406030204" pitchFamily="18" charset="0"/>
                <a:ea typeface="Cambria" panose="02040503050406030204" pitchFamily="18" charset="0"/>
              </a:rPr>
              <a:t>.</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Nơi</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đây</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tập</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trung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nhiều</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trường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đại</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học</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viện</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nghiên</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cứu</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bảo</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tàng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thư</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viện</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hàng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đầu</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của</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cả</a:t>
            </a:r>
            <a:r>
              <a:rPr lang="en-SG" sz="4200" b="1" dirty="0">
                <a:solidFill>
                  <a:srgbClr val="002060"/>
                </a:solidFill>
                <a:latin typeface="Cambria" panose="02040503050406030204" pitchFamily="18" charset="0"/>
                <a:ea typeface="Cambria" panose="02040503050406030204" pitchFamily="18" charset="0"/>
              </a:rPr>
              <a:t> </a:t>
            </a:r>
            <a:r>
              <a:rPr lang="vi-VN" sz="4200" b="1" dirty="0">
                <a:solidFill>
                  <a:srgbClr val="002060"/>
                </a:solidFill>
                <a:latin typeface="Cambria" panose="02040503050406030204" pitchFamily="18" charset="0"/>
                <a:ea typeface="Cambria" panose="02040503050406030204" pitchFamily="18" charset="0"/>
              </a:rPr>
              <a:t>nước.</a:t>
            </a:r>
            <a:endParaRPr lang="en-SG" sz="4200" b="1" dirty="0">
              <a:solidFill>
                <a:srgbClr val="00206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2"/>
          <a:stretch>
            <a:fillRect/>
          </a:stretch>
        </p:blipFill>
        <p:spPr>
          <a:xfrm>
            <a:off x="1091258" y="247455"/>
            <a:ext cx="3791827" cy="1459354"/>
          </a:xfrm>
          <a:prstGeom prst="rect">
            <a:avLst/>
          </a:prstGeom>
        </p:spPr>
      </p:pic>
    </p:spTree>
    <p:extLst>
      <p:ext uri="{BB962C8B-B14F-4D97-AF65-F5344CB8AC3E}">
        <p14:creationId xmlns:p14="http://schemas.microsoft.com/office/powerpoint/2010/main" val="1317036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eaad3226-ec83-4222-8f63-f430b5ff06ff"/>
  <p:tag name="COMMONDATA" val="eyJoZGlkIjoiOTcwODA1M2Q4NGZkYTA1MjNiZTMxYzg2ZDEzNjdhMzYifQ=="/>
</p:tagLst>
</file>

<file path=ppt/tags/tag2.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3.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4.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5.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6.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7.xml><?xml version="1.0" encoding="utf-8"?>
<p:tagLst xmlns:a="http://schemas.openxmlformats.org/drawingml/2006/main" xmlns:r="http://schemas.openxmlformats.org/officeDocument/2006/relationships" xmlns:p="http://schemas.openxmlformats.org/presentationml/2006/main">
  <p:tag name="ISLIDE.ICON" val="#176907;#40708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1081</TotalTime>
  <Words>864</Words>
  <Application>Microsoft Office PowerPoint</Application>
  <PresentationFormat>Widescreen</PresentationFormat>
  <Paragraphs>62</Paragraphs>
  <Slides>26</Slides>
  <Notes>3</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26</vt:i4>
      </vt:variant>
    </vt:vector>
  </HeadingPairs>
  <TitlesOfParts>
    <vt:vector size="42" baseType="lpstr">
      <vt:lpstr>等线</vt:lpstr>
      <vt:lpstr>#9Slide03 AmpleSoft Bold</vt:lpstr>
      <vt:lpstr>#9Slide03 Arima Madurai ExtraBo</vt:lpstr>
      <vt:lpstr>#9Slide07 HoneyCream</vt:lpstr>
      <vt:lpstr>Arial</vt:lpstr>
      <vt:lpstr>Calibri</vt:lpstr>
      <vt:lpstr>Calibri Light</vt:lpstr>
      <vt:lpstr>Cambria</vt:lpstr>
      <vt:lpstr>Times New Roman</vt:lpstr>
      <vt:lpstr>UVF Porcelain</vt:lpstr>
      <vt:lpstr>UVF Salome</vt:lpstr>
      <vt:lpstr>思源黑体 CN</vt:lpstr>
      <vt:lpstr>阿里妈妈刀隶体</vt:lpstr>
      <vt:lpstr>阿里巴巴普惠体</vt:lpstr>
      <vt:lpstr>Office 主题</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主题名称</dc:title>
  <dc:creator>MANG NON</dc:creator>
  <cp:keywords>MĂNG NON TEAM</cp:keywords>
  <cp:lastModifiedBy>THIS_PC</cp:lastModifiedBy>
  <cp:revision>72</cp:revision>
  <dcterms:created xsi:type="dcterms:W3CDTF">2022-08-17T14:34:00Z</dcterms:created>
  <dcterms:modified xsi:type="dcterms:W3CDTF">2023-12-17T13:48:19Z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DD985A5278E043988E85E1569DB9AFC2_12</vt:lpwstr>
  </property>
  <property fmtid="{D5CDD505-2E9C-101B-9397-08002B2CF9AE}" pid="3" name="KSOProductBuildVer">
    <vt:lpwstr>2052-11.1.0.14309</vt:lpwstr>
  </property>
</Properties>
</file>