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6"/>
  </p:notesMasterIdLst>
  <p:sldIdLst>
    <p:sldId id="365" r:id="rId2"/>
    <p:sldId id="364" r:id="rId3"/>
    <p:sldId id="293" r:id="rId4"/>
    <p:sldId id="315" r:id="rId5"/>
    <p:sldId id="311" r:id="rId6"/>
    <p:sldId id="288" r:id="rId7"/>
    <p:sldId id="314" r:id="rId8"/>
    <p:sldId id="357" r:id="rId9"/>
    <p:sldId id="295" r:id="rId10"/>
    <p:sldId id="313" r:id="rId11"/>
    <p:sldId id="273" r:id="rId12"/>
    <p:sldId id="358" r:id="rId13"/>
    <p:sldId id="292" r:id="rId14"/>
    <p:sldId id="359" r:id="rId15"/>
    <p:sldId id="312" r:id="rId16"/>
    <p:sldId id="289" r:id="rId17"/>
    <p:sldId id="291" r:id="rId18"/>
    <p:sldId id="271" r:id="rId19"/>
    <p:sldId id="296" r:id="rId20"/>
    <p:sldId id="297" r:id="rId21"/>
    <p:sldId id="274" r:id="rId22"/>
    <p:sldId id="307" r:id="rId23"/>
    <p:sldId id="361" r:id="rId24"/>
    <p:sldId id="310" r:id="rId25"/>
    <p:sldId id="360" r:id="rId26"/>
    <p:sldId id="309" r:id="rId27"/>
    <p:sldId id="276" r:id="rId28"/>
    <p:sldId id="279" r:id="rId29"/>
    <p:sldId id="283" r:id="rId30"/>
    <p:sldId id="286" r:id="rId31"/>
    <p:sldId id="362" r:id="rId32"/>
    <p:sldId id="302" r:id="rId33"/>
    <p:sldId id="363" r:id="rId34"/>
    <p:sldId id="366" r:id="rId35"/>
  </p:sldIdLst>
  <p:sldSz cx="11887200" cy="6858000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VNI-Times" pitchFamily="2" charset="0"/>
      <p:regular r:id="rId41"/>
      <p:bold r:id="rId42"/>
      <p:italic r:id="rId43"/>
      <p:boldItalic r:id="rId44"/>
    </p:embeddedFont>
    <p:embeddedFont>
      <p:font typeface=".VnTime" pitchFamily="34" charset="0"/>
      <p:regular r:id="rId45"/>
      <p:bold r:id="rId46"/>
      <p:italic r:id="rId47"/>
      <p:boldItalic r:id="rId48"/>
    </p:embeddedFont>
    <p:embeddedFont>
      <p:font typeface="Tahoma" pitchFamily="34" charset="0"/>
      <p:regular r:id="rId49"/>
      <p:bold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660066"/>
    <a:srgbClr val="00CCFF"/>
    <a:srgbClr val="FFFF00"/>
    <a:srgbClr val="FF66FF"/>
    <a:srgbClr val="CCFFCC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4" autoAdjust="0"/>
    <p:restoredTop sz="94660"/>
  </p:normalViewPr>
  <p:slideViewPr>
    <p:cSldViewPr>
      <p:cViewPr varScale="1">
        <p:scale>
          <a:sx n="65" d="100"/>
          <a:sy n="65" d="100"/>
        </p:scale>
        <p:origin x="-728" y="-64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5EAFA3-2E1A-4954-BBB5-B650791A4E63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AB131F8-A28B-4EC9-A3DD-3DF718CCD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8777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131F8-A28B-4EC9-A3DD-3DF718CCDF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193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59A7-DDA5-48B7-A263-EEA51E5BF897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87457-ABF1-425D-A79E-B109C8583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06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1509-01DF-48E7-969F-FE410644780F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46E9-0242-40C2-A336-1A18E75C3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9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076A-6A4A-4B85-B033-E847D68F1220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74B38-86B5-4191-B8E7-7B3E48531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41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991A-D5CE-4462-B1E2-2A34589C5FAC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D697-4352-49FB-B6A1-F041E3717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7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920D-13E7-4EBE-9968-BFDA2FEB5468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BCEE-96E9-438C-B83D-7B640D64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58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E9FA-D59A-4F5E-8A30-DCD7DE646D22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3C6B-8935-4409-A4DE-F5DCDFAEA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615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E93E-E651-4ED9-A96E-CE63A9467541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BCF52-EB9C-43F9-9E0C-A402176D64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439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F29A-CD34-4557-BA79-BDB19412F09C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CA5C0-2A0B-4660-BEE7-F9AFDC5E7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1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8B1D-4087-4195-A249-5FCEB76B8200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FA82-9943-4515-842B-3CB6BE0F3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26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53C8-6B4A-48F0-9156-5F9DC1163E1D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8BF66-73C7-47E3-BA94-5DA20E56B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39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21A8-BF33-4E82-98F5-80A3DC1C75E0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64D0C-B563-465B-93D7-83BB5979AF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29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5816-3DB9-4B0A-AC89-AE2F4791EF76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FC04C-64D3-49C3-B825-0EC072B5C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16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B29F28-D465-46BD-8FAA-EC2A728F2B03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45C8E64-4084-4A16-8FAF-BE01685159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96240" y="228601"/>
            <a:ext cx="11193780" cy="467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t"/>
            </a:scene3d>
            <a:sp3d extrusionH="4302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CHÀO MỪNG CÁCTHẦY CÔ GIÁO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VỀ DỰ GIỜ LUYỆN TỪ VÀ CÂU LỚP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4800" y="797510"/>
            <a:ext cx="11277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Xếp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eaLnBrk="1" hangingPunct="1"/>
            <a:r>
              <a:rPr lang="vi-VN" sz="4800" b="1" dirty="0">
                <a:solidFill>
                  <a:srgbClr val="FF0000"/>
                </a:solidFill>
                <a:cs typeface="Times New Roman" pitchFamily="18" charset="0"/>
              </a:rPr>
              <a:t>a) Câu đơn </a:t>
            </a:r>
            <a:r>
              <a:rPr lang="vi-VN" sz="4800" b="1" dirty="0">
                <a:cs typeface="Times New Roman" pitchFamily="18" charset="0"/>
              </a:rPr>
              <a:t>(Câu do </a:t>
            </a:r>
            <a:r>
              <a:rPr lang="vi-VN" sz="4800" b="1" dirty="0" err="1">
                <a:cs typeface="Times New Roman" pitchFamily="18" charset="0"/>
              </a:rPr>
              <a:t>một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cụm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chủ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ngữ</a:t>
            </a:r>
            <a:r>
              <a:rPr lang="vi-VN" sz="4800" b="1" dirty="0">
                <a:cs typeface="Times New Roman" pitchFamily="18" charset="0"/>
              </a:rPr>
              <a:t> - </a:t>
            </a:r>
            <a:r>
              <a:rPr lang="vi-VN" sz="4800" b="1" dirty="0" err="1">
                <a:cs typeface="Times New Roman" pitchFamily="18" charset="0"/>
              </a:rPr>
              <a:t>vị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ngữ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tạo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thành</a:t>
            </a:r>
            <a:r>
              <a:rPr lang="vi-VN" sz="4800" b="1" dirty="0">
                <a:cs typeface="Times New Roman" pitchFamily="18" charset="0"/>
              </a:rPr>
              <a:t>).  </a:t>
            </a:r>
          </a:p>
          <a:p>
            <a:pPr eaLnBrk="1" hangingPunct="1"/>
            <a:r>
              <a:rPr lang="vi-VN" sz="4800" b="1" dirty="0">
                <a:solidFill>
                  <a:srgbClr val="FF0000"/>
                </a:solidFill>
                <a:cs typeface="Times New Roman" pitchFamily="18" charset="0"/>
              </a:rPr>
              <a:t>b) Câu </a:t>
            </a:r>
            <a:r>
              <a:rPr lang="vi-VN" sz="4800" b="1" dirty="0" err="1">
                <a:solidFill>
                  <a:srgbClr val="FF0000"/>
                </a:solidFill>
                <a:cs typeface="Times New Roman" pitchFamily="18" charset="0"/>
              </a:rPr>
              <a:t>ghép</a:t>
            </a:r>
            <a:r>
              <a:rPr lang="vi-VN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4800" b="1" dirty="0">
                <a:cs typeface="Times New Roman" pitchFamily="18" charset="0"/>
              </a:rPr>
              <a:t>(Câu do </a:t>
            </a:r>
            <a:r>
              <a:rPr lang="vi-VN" sz="4800" b="1" dirty="0" err="1">
                <a:cs typeface="Times New Roman" pitchFamily="18" charset="0"/>
              </a:rPr>
              <a:t>nhiều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cụm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chủ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ngữ</a:t>
            </a:r>
            <a:r>
              <a:rPr lang="vi-VN" sz="4800" b="1" dirty="0">
                <a:cs typeface="Times New Roman" pitchFamily="18" charset="0"/>
              </a:rPr>
              <a:t> - </a:t>
            </a:r>
            <a:r>
              <a:rPr lang="vi-VN" sz="4800" b="1" dirty="0" err="1">
                <a:cs typeface="Times New Roman" pitchFamily="18" charset="0"/>
              </a:rPr>
              <a:t>vị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ngữ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bình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đẳng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với</a:t>
            </a:r>
            <a:r>
              <a:rPr lang="vi-VN" sz="4800" b="1" dirty="0">
                <a:cs typeface="Times New Roman" pitchFamily="18" charset="0"/>
              </a:rPr>
              <a:t> nhau </a:t>
            </a:r>
            <a:r>
              <a:rPr lang="vi-VN" sz="4800" b="1" dirty="0" err="1">
                <a:cs typeface="Times New Roman" pitchFamily="18" charset="0"/>
              </a:rPr>
              <a:t>tạo</a:t>
            </a:r>
            <a:r>
              <a:rPr lang="vi-VN" sz="4800" b="1" dirty="0">
                <a:cs typeface="Times New Roman" pitchFamily="18" charset="0"/>
              </a:rPr>
              <a:t> </a:t>
            </a:r>
            <a:r>
              <a:rPr lang="vi-VN" sz="4800" b="1" dirty="0" err="1">
                <a:cs typeface="Times New Roman" pitchFamily="18" charset="0"/>
              </a:rPr>
              <a:t>thành</a:t>
            </a:r>
            <a:r>
              <a:rPr lang="vi-VN" sz="4800" b="1" dirty="0"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838200" y="568664"/>
            <a:ext cx="101339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09600" y="1056026"/>
            <a:ext cx="1050930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rtl="0">
              <a:buSzPts val="2800"/>
            </a:pPr>
            <a:r>
              <a:rPr lang="en-US" sz="3600" b="1" i="1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Mỗi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lần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dời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đi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, bao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giờ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con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khỉ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cũng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nhảy</a:t>
            </a:r>
            <a:endParaRPr lang="en-US" sz="3600" b="1" i="1" u="none" strike="noStrike" kern="12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pPr rtl="0"/>
            <a:endParaRPr lang="en-US" sz="3600" b="1" i="1" u="none" strike="noStrike" kern="12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phóc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lên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ngồi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trên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lưng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con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chó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to.</a:t>
            </a:r>
            <a:endParaRPr lang="en-US" sz="3600" b="1" i="1" dirty="0">
              <a:cs typeface="Times New Roman" pitchFamily="18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544335" y="4109098"/>
            <a:ext cx="11353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600" b="1" dirty="0">
                <a:cs typeface="Times New Roman" pitchFamily="18" charset="0"/>
              </a:rPr>
              <a:t>2.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Hễ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con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chó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đi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chậm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, con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khỉ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cấu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hai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tai con </a:t>
            </a:r>
          </a:p>
          <a:p>
            <a:pPr eaLnBrk="1" hangingPunct="1">
              <a:lnSpc>
                <a:spcPct val="200000"/>
              </a:lnSpc>
            </a:pPr>
            <a:endParaRPr lang="en-US" sz="3600" b="1" i="1" u="none" strike="noStrike" kern="12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chó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giật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giật</a:t>
            </a:r>
            <a:r>
              <a:rPr lang="en-US" sz="3600" b="0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/>
            <a:endParaRPr lang="en-US" sz="3600" b="1" i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7924800" y="859852"/>
            <a:ext cx="187666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1981200" y="3562350"/>
            <a:ext cx="1645920" cy="19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V="1">
            <a:off x="5334000" y="3621999"/>
            <a:ext cx="1319528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3393734" y="3124200"/>
            <a:ext cx="187666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6629400" y="3134858"/>
            <a:ext cx="187666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6858000" y="3657600"/>
            <a:ext cx="3200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6400800" y="1318640"/>
            <a:ext cx="155448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>
            <a:off x="694941" y="5804425"/>
            <a:ext cx="256032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82982" y="1321919"/>
            <a:ext cx="9472492" cy="1068388"/>
            <a:chOff x="2304" y="527"/>
            <a:chExt cx="2723" cy="673"/>
          </a:xfrm>
        </p:grpSpPr>
        <p:sp>
          <p:nvSpPr>
            <p:cNvPr id="13391" name="Line 47"/>
            <p:cNvSpPr>
              <a:spLocks noChangeShapeType="1"/>
            </p:cNvSpPr>
            <p:nvPr/>
          </p:nvSpPr>
          <p:spPr bwMode="auto">
            <a:xfrm>
              <a:off x="2304" y="1200"/>
              <a:ext cx="2304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92" name="Line 48"/>
            <p:cNvSpPr>
              <a:spLocks noChangeShapeType="1"/>
            </p:cNvSpPr>
            <p:nvPr/>
          </p:nvSpPr>
          <p:spPr bwMode="auto">
            <a:xfrm flipV="1">
              <a:off x="4408" y="527"/>
              <a:ext cx="61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9063749" y="3938496"/>
            <a:ext cx="656831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9" name="Rectangle 57"/>
          <p:cNvSpPr>
            <a:spLocks noChangeArrowheads="1"/>
          </p:cNvSpPr>
          <p:nvPr/>
        </p:nvSpPr>
        <p:spPr bwMode="auto">
          <a:xfrm>
            <a:off x="5638800" y="3727546"/>
            <a:ext cx="5629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3382735" y="2454833"/>
            <a:ext cx="5629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71" name="Rectangle 59"/>
          <p:cNvSpPr>
            <a:spLocks noChangeArrowheads="1"/>
          </p:cNvSpPr>
          <p:nvPr/>
        </p:nvSpPr>
        <p:spPr bwMode="auto">
          <a:xfrm>
            <a:off x="7449306" y="1448047"/>
            <a:ext cx="5629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</a:p>
        </p:txBody>
      </p:sp>
      <p:sp>
        <p:nvSpPr>
          <p:cNvPr id="38972" name="Rectangle 60"/>
          <p:cNvSpPr>
            <a:spLocks noChangeArrowheads="1"/>
          </p:cNvSpPr>
          <p:nvPr/>
        </p:nvSpPr>
        <p:spPr bwMode="auto">
          <a:xfrm>
            <a:off x="9614809" y="1373382"/>
            <a:ext cx="5629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11" name="Rectangle 99"/>
          <p:cNvSpPr>
            <a:spLocks noChangeArrowheads="1"/>
          </p:cNvSpPr>
          <p:nvPr/>
        </p:nvSpPr>
        <p:spPr bwMode="auto">
          <a:xfrm>
            <a:off x="2495035" y="3744080"/>
            <a:ext cx="46916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5791200" y="4196793"/>
            <a:ext cx="5072513" cy="659053"/>
            <a:chOff x="3062" y="1848"/>
            <a:chExt cx="2150" cy="548"/>
          </a:xfrm>
        </p:grpSpPr>
        <p:grpSp>
          <p:nvGrpSpPr>
            <p:cNvPr id="13386" name="Group 80"/>
            <p:cNvGrpSpPr>
              <a:grpSpLocks/>
            </p:cNvGrpSpPr>
            <p:nvPr/>
          </p:nvGrpSpPr>
          <p:grpSpPr bwMode="auto">
            <a:xfrm>
              <a:off x="3062" y="1848"/>
              <a:ext cx="2150" cy="234"/>
              <a:chOff x="1043" y="1971"/>
              <a:chExt cx="2150" cy="226"/>
            </a:xfrm>
          </p:grpSpPr>
          <p:sp>
            <p:nvSpPr>
              <p:cNvPr id="13388" name="Line 81"/>
              <p:cNvSpPr>
                <a:spLocks noChangeShapeType="1"/>
              </p:cNvSpPr>
              <p:nvPr/>
            </p:nvSpPr>
            <p:spPr bwMode="auto">
              <a:xfrm>
                <a:off x="1100" y="2197"/>
                <a:ext cx="20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90" name="Line 83"/>
              <p:cNvSpPr>
                <a:spLocks noChangeShapeType="1"/>
              </p:cNvSpPr>
              <p:nvPr/>
            </p:nvSpPr>
            <p:spPr bwMode="auto">
              <a:xfrm>
                <a:off x="1043" y="1971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87" name="Rectangle 100"/>
            <p:cNvSpPr>
              <a:spLocks noChangeArrowheads="1"/>
            </p:cNvSpPr>
            <p:nvPr/>
          </p:nvSpPr>
          <p:spPr bwMode="auto">
            <a:xfrm>
              <a:off x="3940" y="2252"/>
              <a:ext cx="2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 dirty="0" err="1">
                  <a:solidFill>
                    <a:srgbClr val="FF0000"/>
                  </a:solidFill>
                  <a:cs typeface="Times New Roman" pitchFamily="18" charset="0"/>
                </a:rPr>
                <a:t>Vế</a:t>
              </a:r>
              <a:r>
                <a:rPr lang="en-US" sz="3600" b="1" dirty="0">
                  <a:solidFill>
                    <a:srgbClr val="FF0000"/>
                  </a:solidFill>
                  <a:cs typeface="Times New Roman" pitchFamily="18" charset="0"/>
                </a:rPr>
                <a:t> 2</a:t>
              </a:r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2736273" y="4060922"/>
            <a:ext cx="2064327" cy="663478"/>
            <a:chOff x="768" y="1914"/>
            <a:chExt cx="1392" cy="431"/>
          </a:xfrm>
        </p:grpSpPr>
        <p:grpSp>
          <p:nvGrpSpPr>
            <p:cNvPr id="13381" name="Group 70"/>
            <p:cNvGrpSpPr>
              <a:grpSpLocks/>
            </p:cNvGrpSpPr>
            <p:nvPr/>
          </p:nvGrpSpPr>
          <p:grpSpPr bwMode="auto">
            <a:xfrm>
              <a:off x="768" y="1914"/>
              <a:ext cx="1392" cy="198"/>
              <a:chOff x="768" y="2016"/>
              <a:chExt cx="1392" cy="192"/>
            </a:xfrm>
          </p:grpSpPr>
          <p:sp>
            <p:nvSpPr>
              <p:cNvPr id="13383" name="Line 67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84" name="Line 68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85" name="Line 69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82" name="Rectangle 101"/>
            <p:cNvSpPr>
              <a:spLocks noChangeArrowheads="1"/>
            </p:cNvSpPr>
            <p:nvPr/>
          </p:nvSpPr>
          <p:spPr bwMode="auto">
            <a:xfrm>
              <a:off x="1134" y="2174"/>
              <a:ext cx="82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 dirty="0" err="1">
                  <a:solidFill>
                    <a:srgbClr val="FF0000"/>
                  </a:solidFill>
                  <a:cs typeface="Times New Roman" pitchFamily="18" charset="0"/>
                </a:rPr>
                <a:t>Vế</a:t>
              </a:r>
              <a:r>
                <a:rPr lang="en-US" sz="3600" b="1" dirty="0">
                  <a:solidFill>
                    <a:srgbClr val="FF0000"/>
                  </a:solidFill>
                  <a:cs typeface="Times New Roman" pitchFamily="18" charset="0"/>
                </a:rPr>
                <a:t> 1</a:t>
              </a:r>
            </a:p>
          </p:txBody>
        </p:sp>
      </p:grpSp>
      <p:sp>
        <p:nvSpPr>
          <p:cNvPr id="13360" name="Text Box 115"/>
          <p:cNvSpPr txBox="1">
            <a:spLocks noChangeArrowheads="1"/>
          </p:cNvSpPr>
          <p:nvPr/>
        </p:nvSpPr>
        <p:spPr bwMode="auto">
          <a:xfrm>
            <a:off x="837405" y="99215"/>
            <a:ext cx="9852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hlink"/>
                </a:solidFill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chemeClr val="hlink"/>
                </a:solidFill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 -</a:t>
            </a:r>
            <a:r>
              <a:rPr lang="en-US" sz="3600" b="1" dirty="0" err="1">
                <a:solidFill>
                  <a:schemeClr val="hlink"/>
                </a:solidFill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cs typeface="Times New Roman" pitchFamily="18" charset="0"/>
              </a:rPr>
              <a:t>câu</a:t>
            </a:r>
            <a:endParaRPr lang="en-US" sz="36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83" name="Rectangle 56">
            <a:extLst>
              <a:ext uri="{FF2B5EF4-FFF2-40B4-BE49-F238E27FC236}">
                <a16:creationId xmlns="" xmlns:a16="http://schemas.microsoft.com/office/drawing/2014/main" id="{DDD73DF5-7E67-437B-9E8F-AC4953E65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980" y="5939736"/>
            <a:ext cx="656831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Line 44">
            <a:extLst>
              <a:ext uri="{FF2B5EF4-FFF2-40B4-BE49-F238E27FC236}">
                <a16:creationId xmlns="" xmlns:a16="http://schemas.microsoft.com/office/drawing/2014/main" id="{626C8627-BD5E-487E-9BA7-63BEF2515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642719"/>
            <a:ext cx="155448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56">
            <a:extLst>
              <a:ext uri="{FF2B5EF4-FFF2-40B4-BE49-F238E27FC236}">
                <a16:creationId xmlns="" xmlns:a16="http://schemas.microsoft.com/office/drawing/2014/main" id="{46B0334A-17A9-45CD-8B19-2A8DBEAE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304" y="3777552"/>
            <a:ext cx="656831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38925" grpId="0" animBg="1"/>
      <p:bldP spid="38926" grpId="0" animBg="1"/>
      <p:bldP spid="38928" grpId="0" animBg="1"/>
      <p:bldP spid="38931" grpId="0" animBg="1"/>
      <p:bldP spid="38947" grpId="0" animBg="1"/>
      <p:bldP spid="38955" grpId="0" animBg="1"/>
      <p:bldP spid="38956" grpId="0" animBg="1"/>
      <p:bldP spid="38968" grpId="0"/>
      <p:bldP spid="38969" grpId="0"/>
      <p:bldP spid="38970" grpId="0"/>
      <p:bldP spid="38972" grpId="0"/>
      <p:bldP spid="83" grpId="0"/>
      <p:bldP spid="84" grpId="0" animBg="1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40986" y="1294754"/>
            <a:ext cx="109784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i="1" dirty="0">
                <a:cs typeface="Times New Roman" pitchFamily="18" charset="0"/>
              </a:rPr>
              <a:t>3. 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Con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chó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chạy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sải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thì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con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khỉ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gò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lưng như </a:t>
            </a:r>
            <a:endParaRPr lang="en-US" sz="3600" b="1" i="1" u="none" strike="noStrike" kern="12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endParaRPr lang="en-US" sz="36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endParaRPr lang="en-US" sz="3600" b="1" i="1" u="none" strike="noStrike" kern="12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phi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ngựa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/>
            <a:endParaRPr lang="en-US" sz="3600" b="1" i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40986" y="3991117"/>
            <a:ext cx="1115568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0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i="1" dirty="0">
                <a:cs typeface="Times New Roman" pitchFamily="18" charset="0"/>
              </a:rPr>
              <a:t>.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Chó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chạy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thong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thả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khỉ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buông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thõng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hai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</a:p>
          <a:p>
            <a:pPr rtl="0"/>
            <a:endParaRPr lang="en-US" sz="3600" b="1" i="1" u="none" strike="noStrike" kern="1200" baseline="0" dirty="0">
              <a:solidFill>
                <a:srgbClr val="000000"/>
              </a:solidFill>
              <a:cs typeface="Times New Roman" pitchFamily="18" charset="0"/>
            </a:endParaRPr>
          </a:p>
          <a:p>
            <a:pPr rtl="0"/>
            <a:endParaRPr lang="en-US" sz="36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rtl="0"/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ngồi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ngúc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nga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ngúc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ngắc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3600" b="1" i="1" dirty="0">
              <a:cs typeface="Times New Roman" pitchFamily="18" charset="0"/>
            </a:endParaRP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H="1">
            <a:off x="2209800" y="578604"/>
            <a:ext cx="234583" cy="43840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6172200" y="445649"/>
            <a:ext cx="234583" cy="51395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 flipH="1">
            <a:off x="1447800" y="3645148"/>
            <a:ext cx="134884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724890" y="4175272"/>
            <a:ext cx="82296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645764" y="1109663"/>
            <a:ext cx="1828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4724400" y="1109663"/>
            <a:ext cx="146304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6324600" y="1017006"/>
            <a:ext cx="256032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4724400" y="4079101"/>
            <a:ext cx="64008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93" name="Line 37"/>
          <p:cNvSpPr>
            <a:spLocks noChangeShapeType="1"/>
          </p:cNvSpPr>
          <p:nvPr/>
        </p:nvSpPr>
        <p:spPr bwMode="auto">
          <a:xfrm>
            <a:off x="5486400" y="4175272"/>
            <a:ext cx="448056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221738" y="2781300"/>
            <a:ext cx="347472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 flipH="1">
            <a:off x="5334000" y="3621288"/>
            <a:ext cx="187666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>
            <a:off x="2514600" y="1109663"/>
            <a:ext cx="192024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856928" y="4264133"/>
            <a:ext cx="46916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2861860" y="4239395"/>
            <a:ext cx="93833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4572000" y="4175272"/>
            <a:ext cx="56299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8087011" y="4430785"/>
            <a:ext cx="93833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721963" y="1143000"/>
            <a:ext cx="65683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5257800" y="1208349"/>
            <a:ext cx="65683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</a:p>
        </p:txBody>
      </p:sp>
      <p:sp>
        <p:nvSpPr>
          <p:cNvPr id="38974" name="Rectangle 62"/>
          <p:cNvSpPr>
            <a:spLocks noChangeArrowheads="1"/>
          </p:cNvSpPr>
          <p:nvPr/>
        </p:nvSpPr>
        <p:spPr bwMode="auto">
          <a:xfrm>
            <a:off x="7315200" y="1195603"/>
            <a:ext cx="93833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10" name="Rectangle 98"/>
          <p:cNvSpPr>
            <a:spLocks noChangeArrowheads="1"/>
          </p:cNvSpPr>
          <p:nvPr/>
        </p:nvSpPr>
        <p:spPr bwMode="auto">
          <a:xfrm>
            <a:off x="3281221" y="1219200"/>
            <a:ext cx="65683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5562600" y="1754049"/>
            <a:ext cx="3057663" cy="323850"/>
            <a:chOff x="2736" y="2928"/>
            <a:chExt cx="1296" cy="198"/>
          </a:xfrm>
        </p:grpSpPr>
        <p:grpSp>
          <p:nvGrpSpPr>
            <p:cNvPr id="13376" name="Group 84"/>
            <p:cNvGrpSpPr>
              <a:grpSpLocks/>
            </p:cNvGrpSpPr>
            <p:nvPr/>
          </p:nvGrpSpPr>
          <p:grpSpPr bwMode="auto">
            <a:xfrm>
              <a:off x="2736" y="2928"/>
              <a:ext cx="1296" cy="198"/>
              <a:chOff x="768" y="2016"/>
              <a:chExt cx="1296" cy="192"/>
            </a:xfrm>
          </p:grpSpPr>
          <p:sp>
            <p:nvSpPr>
              <p:cNvPr id="13378" name="Line 85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80" name="Line 87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77" name="Rectangle 102"/>
            <p:cNvSpPr>
              <a:spLocks noChangeArrowheads="1"/>
            </p:cNvSpPr>
            <p:nvPr/>
          </p:nvSpPr>
          <p:spPr bwMode="auto">
            <a:xfrm>
              <a:off x="3312" y="2928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Vế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1517073" y="1600200"/>
            <a:ext cx="2064327" cy="304800"/>
            <a:chOff x="432" y="2928"/>
            <a:chExt cx="1392" cy="198"/>
          </a:xfrm>
        </p:grpSpPr>
        <p:grpSp>
          <p:nvGrpSpPr>
            <p:cNvPr id="13371" name="Group 71"/>
            <p:cNvGrpSpPr>
              <a:grpSpLocks/>
            </p:cNvGrpSpPr>
            <p:nvPr/>
          </p:nvGrpSpPr>
          <p:grpSpPr bwMode="auto">
            <a:xfrm>
              <a:off x="432" y="2928"/>
              <a:ext cx="1392" cy="198"/>
              <a:chOff x="768" y="2016"/>
              <a:chExt cx="1392" cy="192"/>
            </a:xfrm>
          </p:grpSpPr>
          <p:sp>
            <p:nvSpPr>
              <p:cNvPr id="13373" name="Line 72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4" name="Line 73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5" name="Line 74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72" name="Rectangle 103"/>
            <p:cNvSpPr>
              <a:spLocks noChangeArrowheads="1"/>
            </p:cNvSpPr>
            <p:nvPr/>
          </p:nvSpPr>
          <p:spPr bwMode="auto">
            <a:xfrm>
              <a:off x="960" y="2976"/>
              <a:ext cx="2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Vế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1175439" y="4711869"/>
            <a:ext cx="1970494" cy="392497"/>
            <a:chOff x="336" y="3744"/>
            <a:chExt cx="1392" cy="199"/>
          </a:xfrm>
        </p:grpSpPr>
        <p:grpSp>
          <p:nvGrpSpPr>
            <p:cNvPr id="13366" name="Group 89"/>
            <p:cNvGrpSpPr>
              <a:grpSpLocks/>
            </p:cNvGrpSpPr>
            <p:nvPr/>
          </p:nvGrpSpPr>
          <p:grpSpPr bwMode="auto">
            <a:xfrm>
              <a:off x="336" y="3744"/>
              <a:ext cx="1392" cy="199"/>
              <a:chOff x="768" y="2016"/>
              <a:chExt cx="1392" cy="193"/>
            </a:xfrm>
          </p:grpSpPr>
          <p:sp>
            <p:nvSpPr>
              <p:cNvPr id="13368" name="Line 90"/>
              <p:cNvSpPr>
                <a:spLocks noChangeShapeType="1"/>
              </p:cNvSpPr>
              <p:nvPr/>
            </p:nvSpPr>
            <p:spPr bwMode="auto">
              <a:xfrm>
                <a:off x="864" y="2209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9" name="Line 91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0" name="Line 92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67" name="Rectangle 104"/>
            <p:cNvSpPr>
              <a:spLocks noChangeArrowheads="1"/>
            </p:cNvSpPr>
            <p:nvPr/>
          </p:nvSpPr>
          <p:spPr bwMode="auto">
            <a:xfrm>
              <a:off x="816" y="3792"/>
              <a:ext cx="2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Vế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5213078" y="4746630"/>
            <a:ext cx="4630176" cy="314325"/>
            <a:chOff x="2397" y="3696"/>
            <a:chExt cx="1296" cy="198"/>
          </a:xfrm>
        </p:grpSpPr>
        <p:grpSp>
          <p:nvGrpSpPr>
            <p:cNvPr id="13361" name="Group 93"/>
            <p:cNvGrpSpPr>
              <a:grpSpLocks/>
            </p:cNvGrpSpPr>
            <p:nvPr/>
          </p:nvGrpSpPr>
          <p:grpSpPr bwMode="auto">
            <a:xfrm>
              <a:off x="2397" y="3696"/>
              <a:ext cx="1296" cy="198"/>
              <a:chOff x="768" y="2016"/>
              <a:chExt cx="1296" cy="192"/>
            </a:xfrm>
          </p:grpSpPr>
          <p:sp>
            <p:nvSpPr>
              <p:cNvPr id="13363" name="Line 94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5" name="Line 96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62" name="Rectangle 105"/>
            <p:cNvSpPr>
              <a:spLocks noChangeArrowheads="1"/>
            </p:cNvSpPr>
            <p:nvPr/>
          </p:nvSpPr>
          <p:spPr bwMode="auto">
            <a:xfrm>
              <a:off x="2928" y="3696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Vế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83" name="Rectangle 52">
            <a:extLst>
              <a:ext uri="{FF2B5EF4-FFF2-40B4-BE49-F238E27FC236}">
                <a16:creationId xmlns="" xmlns:a16="http://schemas.microsoft.com/office/drawing/2014/main" id="{16A280FB-6436-452A-9D83-6507A6A41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70" y="2862620"/>
            <a:ext cx="93833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52">
            <a:extLst>
              <a:ext uri="{FF2B5EF4-FFF2-40B4-BE49-F238E27FC236}">
                <a16:creationId xmlns="" xmlns:a16="http://schemas.microsoft.com/office/drawing/2014/main" id="{5FEB1BD4-9825-45E3-8F2D-F4975EEF8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997" y="5715000"/>
            <a:ext cx="93833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36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Line 37">
            <a:extLst>
              <a:ext uri="{FF2B5EF4-FFF2-40B4-BE49-F238E27FC236}">
                <a16:creationId xmlns="" xmlns:a16="http://schemas.microsoft.com/office/drawing/2014/main" id="{02EDB4D2-5D73-4466-8F63-1EC71F10A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28" y="5715000"/>
            <a:ext cx="5486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Line 37">
            <a:extLst>
              <a:ext uri="{FF2B5EF4-FFF2-40B4-BE49-F238E27FC236}">
                <a16:creationId xmlns="" xmlns:a16="http://schemas.microsoft.com/office/drawing/2014/main" id="{E0E555B6-4D9D-4FF4-B385-3E7C7CF6D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147920"/>
            <a:ext cx="310896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0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 animBg="1"/>
      <p:bldP spid="38937" grpId="0" animBg="1"/>
      <p:bldP spid="38940" grpId="0" animBg="1"/>
      <p:bldP spid="38942" grpId="0" animBg="1"/>
      <p:bldP spid="38943" grpId="0" animBg="1"/>
      <p:bldP spid="38944" grpId="0" animBg="1"/>
      <p:bldP spid="38945" grpId="0" animBg="1"/>
      <p:bldP spid="38946" grpId="0" animBg="1"/>
      <p:bldP spid="13393" grpId="0" animBg="1"/>
      <p:bldP spid="38951" grpId="0" animBg="1"/>
      <p:bldP spid="38953" grpId="0" animBg="1"/>
      <p:bldP spid="38957" grpId="0" animBg="1"/>
      <p:bldP spid="38961" grpId="0"/>
      <p:bldP spid="38962" grpId="0"/>
      <p:bldP spid="38963" grpId="0"/>
      <p:bldP spid="38964" grpId="0"/>
      <p:bldP spid="38965" grpId="0"/>
      <p:bldP spid="38967" grpId="0"/>
      <p:bldP spid="38974" grpId="0"/>
      <p:bldP spid="39010" grpId="0"/>
      <p:bldP spid="83" grpId="0"/>
      <p:bldP spid="84" grpId="0"/>
      <p:bldP spid="85" grpId="0" animBg="1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4495800" y="533400"/>
            <a:ext cx="289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sz="4400" b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216036" y="1199526"/>
            <a:ext cx="11671164" cy="5294314"/>
            <a:chOff x="-96" y="864"/>
            <a:chExt cx="6048" cy="3335"/>
          </a:xfrm>
        </p:grpSpPr>
        <p:sp>
          <p:nvSpPr>
            <p:cNvPr id="14345" name="Text Box 11"/>
            <p:cNvSpPr txBox="1">
              <a:spLocks noChangeArrowheads="1"/>
            </p:cNvSpPr>
            <p:nvPr/>
          </p:nvSpPr>
          <p:spPr bwMode="auto">
            <a:xfrm>
              <a:off x="-86" y="2435"/>
              <a:ext cx="3312" cy="1764"/>
            </a:xfrm>
            <a:prstGeom prst="rect">
              <a:avLst/>
            </a:prstGeom>
            <a:noFill/>
            <a:ln w="3810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rtl="0"/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Câu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ghép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(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Câu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do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nhiều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cụm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chủ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ngữ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-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vị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ngữ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bình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đẳng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với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nhau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tạo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cs typeface="Times New Roman" pitchFamily="18" charset="0"/>
                </a:rPr>
                <a:t> </a:t>
              </a:r>
              <a:r>
                <a:rPr lang="en-US" sz="4400" b="1" i="0" u="none" strike="noStrike" kern="1200" baseline="0" dirty="0" err="1">
                  <a:solidFill>
                    <a:srgbClr val="660033"/>
                  </a:solidFill>
                  <a:cs typeface="Times New Roman" pitchFamily="18" charset="0"/>
                </a:rPr>
                <a:t>thành</a:t>
              </a:r>
              <a:r>
                <a:rPr lang="en-US" sz="4400" b="1" i="0" u="none" strike="noStrike" kern="1200" baseline="0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4346" name="Text Box 12"/>
            <p:cNvSpPr txBox="1">
              <a:spLocks noChangeArrowheads="1"/>
            </p:cNvSpPr>
            <p:nvPr/>
          </p:nvSpPr>
          <p:spPr bwMode="auto">
            <a:xfrm>
              <a:off x="-96" y="864"/>
              <a:ext cx="3290" cy="1338"/>
            </a:xfrm>
            <a:prstGeom prst="rect">
              <a:avLst/>
            </a:prstGeom>
            <a:noFill/>
            <a:ln w="3810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rtl="0"/>
              <a:r>
                <a:rPr lang="vi-VN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Câu đơn (Câu do m</a:t>
              </a:r>
              <a:r>
                <a:rPr lang="en-US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ộ</a:t>
              </a:r>
              <a:r>
                <a:rPr lang="vi-VN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t c</a:t>
              </a:r>
              <a:r>
                <a:rPr lang="en-US" sz="4400" b="1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ụ</a:t>
              </a:r>
              <a:r>
                <a:rPr lang="vi-VN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m ch</a:t>
              </a:r>
              <a:r>
                <a:rPr lang="en-US" sz="4400" b="1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ủ</a:t>
              </a:r>
              <a:r>
                <a:rPr lang="vi-VN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4400" b="1" i="0" u="none" strike="noStrike" kern="1200" baseline="0" dirty="0" err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ngữ</a:t>
              </a:r>
              <a:r>
                <a:rPr lang="vi-VN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vi-VN" sz="4400" b="1" i="0" u="none" strike="noStrike" kern="1200" baseline="0" dirty="0" err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vị</a:t>
              </a:r>
              <a:r>
                <a:rPr lang="vi-VN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4400" b="1" i="0" u="none" strike="noStrike" kern="1200" baseline="0" dirty="0" err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ngữ</a:t>
              </a:r>
              <a:r>
                <a:rPr lang="vi-VN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4400" b="1" i="0" u="none" strike="noStrike" kern="1200" baseline="0" dirty="0" err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tạo</a:t>
              </a:r>
              <a:r>
                <a:rPr lang="vi-VN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4400" b="1" i="0" u="none" strike="noStrike" kern="1200" baseline="0" dirty="0" err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thành</a:t>
              </a:r>
              <a:r>
                <a:rPr lang="vi-VN" sz="4400" b="1" i="0" u="none" strike="noStrike" kern="1200" baseline="0" dirty="0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)</a:t>
              </a:r>
              <a:endParaRPr lang="en-US" sz="4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4347" name="Line 13"/>
            <p:cNvSpPr>
              <a:spLocks noChangeShapeType="1"/>
            </p:cNvSpPr>
            <p:nvPr/>
          </p:nvSpPr>
          <p:spPr bwMode="auto">
            <a:xfrm>
              <a:off x="3259" y="906"/>
              <a:ext cx="0" cy="25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+mj-lt"/>
              </a:endParaRPr>
            </a:p>
          </p:txBody>
        </p:sp>
        <p:sp>
          <p:nvSpPr>
            <p:cNvPr id="14348" name="Text Box 95"/>
            <p:cNvSpPr txBox="1">
              <a:spLocks noChangeArrowheads="1"/>
            </p:cNvSpPr>
            <p:nvPr/>
          </p:nvSpPr>
          <p:spPr bwMode="auto">
            <a:xfrm>
              <a:off x="3460" y="961"/>
              <a:ext cx="240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 err="1">
                  <a:solidFill>
                    <a:schemeClr val="hlink"/>
                  </a:solidFill>
                  <a:cs typeface="Times New Roman" pitchFamily="18" charset="0"/>
                </a:rPr>
                <a:t>Câu</a:t>
              </a:r>
              <a:r>
                <a:rPr lang="en-US" sz="4400" b="1" dirty="0">
                  <a:solidFill>
                    <a:schemeClr val="hlink"/>
                  </a:solidFill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chemeClr val="hlink"/>
                  </a:solidFill>
                  <a:cs typeface="Times New Roman" pitchFamily="18" charset="0"/>
                </a:rPr>
                <a:t>số</a:t>
              </a:r>
              <a:r>
                <a:rPr lang="en-US" sz="4400" b="1" dirty="0">
                  <a:solidFill>
                    <a:schemeClr val="hlink"/>
                  </a:solidFill>
                  <a:cs typeface="Times New Roman" pitchFamily="18" charset="0"/>
                </a:rPr>
                <a:t> </a:t>
              </a:r>
              <a:r>
                <a:rPr lang="en-US" sz="4400" dirty="0">
                  <a:solidFill>
                    <a:schemeClr val="hlink"/>
                  </a:solidFill>
                  <a:cs typeface="Times New Roman" pitchFamily="18" charset="0"/>
                </a:rPr>
                <a:t>………………</a:t>
              </a:r>
            </a:p>
          </p:txBody>
        </p:sp>
        <p:sp>
          <p:nvSpPr>
            <p:cNvPr id="14349" name="Text Box 96"/>
            <p:cNvSpPr txBox="1">
              <a:spLocks noChangeArrowheads="1"/>
            </p:cNvSpPr>
            <p:nvPr/>
          </p:nvSpPr>
          <p:spPr bwMode="auto">
            <a:xfrm>
              <a:off x="3552" y="2496"/>
              <a:ext cx="240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 err="1">
                  <a:solidFill>
                    <a:srgbClr val="660066"/>
                  </a:solidFill>
                  <a:cs typeface="Times New Roman" pitchFamily="18" charset="0"/>
                </a:rPr>
                <a:t>Câu</a:t>
              </a:r>
              <a:r>
                <a:rPr lang="en-US" sz="4400" b="1" dirty="0">
                  <a:solidFill>
                    <a:srgbClr val="660066"/>
                  </a:solidFill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660066"/>
                  </a:solidFill>
                  <a:cs typeface="Times New Roman" pitchFamily="18" charset="0"/>
                </a:rPr>
                <a:t>số</a:t>
              </a:r>
              <a:r>
                <a:rPr lang="en-US" sz="4400" b="1" dirty="0">
                  <a:solidFill>
                    <a:srgbClr val="660066"/>
                  </a:solidFill>
                  <a:cs typeface="Times New Roman" pitchFamily="18" charset="0"/>
                </a:rPr>
                <a:t> </a:t>
              </a:r>
              <a:r>
                <a:rPr lang="en-US" sz="4400" dirty="0">
                  <a:solidFill>
                    <a:srgbClr val="660066"/>
                  </a:solidFill>
                  <a:cs typeface="Times New Roman" pitchFamily="18" charset="0"/>
                </a:rPr>
                <a:t>………………</a:t>
              </a:r>
            </a:p>
          </p:txBody>
        </p:sp>
      </p:grpSp>
      <p:sp>
        <p:nvSpPr>
          <p:cNvPr id="69730" name="Text Box 98"/>
          <p:cNvSpPr txBox="1">
            <a:spLocks noChangeArrowheads="1"/>
          </p:cNvSpPr>
          <p:nvPr/>
        </p:nvSpPr>
        <p:spPr bwMode="auto">
          <a:xfrm>
            <a:off x="9067800" y="1236740"/>
            <a:ext cx="99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latin typeface="+mj-lt"/>
              </a:rPr>
              <a:t>1</a:t>
            </a:r>
          </a:p>
        </p:txBody>
      </p:sp>
      <p:sp>
        <p:nvSpPr>
          <p:cNvPr id="69731" name="Text Box 99"/>
          <p:cNvSpPr txBox="1">
            <a:spLocks noChangeArrowheads="1"/>
          </p:cNvSpPr>
          <p:nvPr/>
        </p:nvSpPr>
        <p:spPr bwMode="auto">
          <a:xfrm>
            <a:off x="918147" y="304800"/>
            <a:ext cx="106642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Xếp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69733" name="Text Box 101"/>
          <p:cNvSpPr txBox="1">
            <a:spLocks noChangeArrowheads="1"/>
          </p:cNvSpPr>
          <p:nvPr/>
        </p:nvSpPr>
        <p:spPr bwMode="auto">
          <a:xfrm>
            <a:off x="9010638" y="3692866"/>
            <a:ext cx="2590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660066"/>
                </a:solidFill>
                <a:latin typeface="+mj-lt"/>
              </a:rPr>
              <a:t>2, 3 </a:t>
            </a:r>
            <a:r>
              <a:rPr lang="en-US" sz="4400" b="1" dirty="0" err="1">
                <a:solidFill>
                  <a:srgbClr val="660066"/>
                </a:solidFill>
                <a:latin typeface="+mj-lt"/>
              </a:rPr>
              <a:t>và</a:t>
            </a:r>
            <a:r>
              <a:rPr lang="en-US" sz="4400" b="1" dirty="0">
                <a:solidFill>
                  <a:srgbClr val="660066"/>
                </a:solidFill>
                <a:latin typeface="+mj-lt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0" grpId="0"/>
      <p:bldP spid="697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0B1E74B8-36FF-4882-94BC-8D2B5B8E41CC}"/>
              </a:ext>
            </a:extLst>
          </p:cNvPr>
          <p:cNvSpPr txBox="1"/>
          <p:nvPr/>
        </p:nvSpPr>
        <p:spPr>
          <a:xfrm>
            <a:off x="1447800" y="1143000"/>
            <a:ext cx="9677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5400" b="1" i="0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*</a:t>
            </a:r>
            <a:r>
              <a:rPr lang="en-US" sz="5400" b="1" i="0" u="none" strike="noStrike" kern="1200" baseline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i="0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Câu</a:t>
            </a:r>
            <a:r>
              <a:rPr lang="en-US" sz="5400" b="1" i="0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400" b="1" i="0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ghép</a:t>
            </a:r>
            <a:r>
              <a:rPr lang="en-US" sz="5400" b="1" i="0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do </a:t>
            </a:r>
            <a:r>
              <a:rPr lang="en-US" sz="5400" b="1" i="0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nhiều</a:t>
            </a:r>
            <a:r>
              <a:rPr lang="en-US" sz="5400" b="1" i="0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400" b="1" i="0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vế</a:t>
            </a:r>
            <a:r>
              <a:rPr lang="en-US" sz="5400" b="1" i="0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400" b="1" i="0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câu</a:t>
            </a:r>
            <a:r>
              <a:rPr lang="en-US" sz="5400" b="1" i="0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400" b="1" i="0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tạo</a:t>
            </a:r>
            <a:r>
              <a:rPr lang="en-US" sz="5400" b="1" i="0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400" b="1" i="0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sz="5400" b="1" i="0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957C51F-3BF0-4D36-9F7A-E7F050239D9D}"/>
              </a:ext>
            </a:extLst>
          </p:cNvPr>
          <p:cNvSpPr txBox="1"/>
          <p:nvPr/>
        </p:nvSpPr>
        <p:spPr>
          <a:xfrm>
            <a:off x="1295400" y="3083512"/>
            <a:ext cx="1028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vi-VN" sz="5400" b="1" i="0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*</a:t>
            </a:r>
            <a:r>
              <a:rPr lang="vi-VN" sz="5400" b="1" i="0" u="none" strike="noStrike" kern="1200" baseline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5400" b="1" i="0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vi-VN" sz="5400" b="1" i="0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5400" b="1" i="0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vế</a:t>
            </a:r>
            <a:r>
              <a:rPr lang="vi-VN" sz="5400" b="1" i="0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câu </a:t>
            </a:r>
            <a:r>
              <a:rPr lang="vi-VN" sz="5400" b="1" i="0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ghép</a:t>
            </a:r>
            <a:r>
              <a:rPr lang="vi-VN" sz="5400" b="1" i="0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5400" b="1" i="0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vi-VN" sz="5400" b="1" i="0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5400" b="1" i="0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cấu</a:t>
            </a:r>
            <a:r>
              <a:rPr lang="vi-VN" sz="5400" b="1" i="0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5400" b="1" i="0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tạo</a:t>
            </a:r>
            <a:r>
              <a:rPr lang="vi-VN" sz="5400" b="1" i="0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như </a:t>
            </a:r>
            <a:r>
              <a:rPr lang="vi-VN" sz="5400" b="1" i="0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vi-VN" sz="5400" b="1" i="0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câu đơn.</a:t>
            </a:r>
            <a:endParaRPr lang="vi-VN" sz="5400" b="0" i="0" u="none" strike="noStrike" kern="1200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95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47800" y="2018794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 rot="10800000" flipV="1">
            <a:off x="914400" y="838200"/>
            <a:ext cx="108204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thể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tách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cụm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chủ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ngữ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vị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ngữ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trong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câu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ghép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nói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trên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thành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câu đơn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được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không? </a:t>
            </a:r>
            <a:endParaRPr lang="en-US" sz="48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sao?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71600" y="2667000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81000" y="146716"/>
            <a:ext cx="11201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* </a:t>
            </a:r>
            <a:r>
              <a:rPr lang="en-US" sz="4800" b="1" dirty="0" err="1">
                <a:cs typeface="Times New Roman" pitchFamily="18" charset="0"/>
              </a:rPr>
              <a:t>Không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thể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tách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mỗi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cụm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chủ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ngữ</a:t>
            </a:r>
            <a:r>
              <a:rPr lang="en-US" sz="4800" b="1" dirty="0">
                <a:cs typeface="Times New Roman" pitchFamily="18" charset="0"/>
              </a:rPr>
              <a:t> - </a:t>
            </a:r>
            <a:r>
              <a:rPr lang="en-US" sz="4800" b="1" dirty="0" err="1">
                <a:cs typeface="Times New Roman" pitchFamily="18" charset="0"/>
              </a:rPr>
              <a:t>vị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ngữ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trong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các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ghép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nói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trên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thành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một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đơn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được</a:t>
            </a:r>
            <a:r>
              <a:rPr lang="en-US" sz="4800" b="1" dirty="0">
                <a:cs typeface="Times New Roman" pitchFamily="18" charset="0"/>
              </a:rPr>
              <a:t> .</a:t>
            </a:r>
            <a:r>
              <a:rPr lang="en-US" sz="4800" b="1" dirty="0" err="1">
                <a:cs typeface="Times New Roman" pitchFamily="18" charset="0"/>
              </a:rPr>
              <a:t>Vì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mỗi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vế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ghép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thể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hiện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một</a:t>
            </a:r>
            <a:r>
              <a:rPr lang="en-US" sz="4800" b="1" dirty="0">
                <a:cs typeface="Times New Roman" pitchFamily="18" charset="0"/>
              </a:rPr>
              <a:t>  ý </a:t>
            </a:r>
            <a:r>
              <a:rPr lang="en-US" sz="4800" b="1" dirty="0" err="1">
                <a:cs typeface="Times New Roman" pitchFamily="18" charset="0"/>
              </a:rPr>
              <a:t>có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quan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hệ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chặt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chẽ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với</a:t>
            </a:r>
            <a:r>
              <a:rPr lang="en-US" sz="4800" b="1" dirty="0">
                <a:cs typeface="Times New Roman" pitchFamily="18" charset="0"/>
              </a:rPr>
              <a:t> ý </a:t>
            </a:r>
            <a:r>
              <a:rPr lang="en-US" sz="4800" b="1" dirty="0" err="1">
                <a:cs typeface="Times New Roman" pitchFamily="18" charset="0"/>
              </a:rPr>
              <a:t>những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vế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khác</a:t>
            </a:r>
            <a:r>
              <a:rPr lang="en-US" sz="4800" b="1" dirty="0">
                <a:cs typeface="Times New Roman" pitchFamily="18" charset="0"/>
              </a:rPr>
              <a:t> .</a:t>
            </a:r>
            <a:r>
              <a:rPr lang="en-US" sz="4800" b="1" dirty="0" err="1">
                <a:cs typeface="Times New Roman" pitchFamily="18" charset="0"/>
              </a:rPr>
              <a:t>Tách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mỗi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vế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thành</a:t>
            </a:r>
            <a:r>
              <a:rPr lang="en-US" sz="4800" b="1" dirty="0">
                <a:cs typeface="Times New Roman" pitchFamily="18" charset="0"/>
              </a:rPr>
              <a:t> 1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đơn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sẽ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tạo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nên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một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chuỗi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rời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rạc</a:t>
            </a:r>
            <a:r>
              <a:rPr lang="en-US" sz="4800" b="1" dirty="0">
                <a:cs typeface="Times New Roman" pitchFamily="18" charset="0"/>
              </a:rPr>
              <a:t> , </a:t>
            </a:r>
            <a:r>
              <a:rPr lang="en-US" sz="4800" b="1" dirty="0" err="1">
                <a:cs typeface="Times New Roman" pitchFamily="18" charset="0"/>
              </a:rPr>
              <a:t>không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gắn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kết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với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nhau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về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nghĩa</a:t>
            </a:r>
            <a:r>
              <a:rPr lang="en-US" sz="4800" b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38200" y="1066799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sz="480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38200" y="1600199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33400" y="182939"/>
            <a:ext cx="1051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0"/>
            <a:r>
              <a:rPr lang="en-US" sz="4800" b="1" i="0" u="none" strike="noStrike" kern="1200" baseline="0" dirty="0">
                <a:solidFill>
                  <a:srgbClr val="0000FF"/>
                </a:solidFill>
                <a:cs typeface="Times New Roman" pitchFamily="18" charset="0"/>
              </a:rPr>
              <a:t>* </a:t>
            </a:r>
            <a:r>
              <a:rPr lang="en-US" sz="4800" b="1" i="0" u="none" strike="noStrike" kern="1200" baseline="0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4800" b="1" i="0" u="none" strike="noStrike" kern="1200" baseline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i="0" u="none" strike="noStrike" kern="1200" baseline="0" dirty="0" err="1">
                <a:solidFill>
                  <a:srgbClr val="0000FF"/>
                </a:solidFill>
                <a:cs typeface="Times New Roman" pitchFamily="18" charset="0"/>
              </a:rPr>
              <a:t>ghép</a:t>
            </a:r>
            <a:r>
              <a:rPr lang="en-US" sz="4800" b="1" i="0" u="none" strike="noStrike" kern="1200" baseline="0" dirty="0">
                <a:solidFill>
                  <a:srgbClr val="0000FF"/>
                </a:solidFill>
                <a:cs typeface="Times New Roman" pitchFamily="18" charset="0"/>
              </a:rPr>
              <a:t> do </a:t>
            </a:r>
            <a:r>
              <a:rPr lang="en-US" sz="4800" b="1" i="0" u="none" strike="noStrike" kern="1200" baseline="0" dirty="0" err="1">
                <a:solidFill>
                  <a:srgbClr val="0000FF"/>
                </a:solidFill>
                <a:cs typeface="Times New Roman" pitchFamily="18" charset="0"/>
              </a:rPr>
              <a:t>nhiều</a:t>
            </a:r>
            <a:r>
              <a:rPr lang="en-US" sz="4800" b="1" i="0" u="none" strike="noStrike" kern="1200" baseline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i="0" u="none" strike="noStrike" kern="1200" baseline="0" dirty="0" err="1">
                <a:solidFill>
                  <a:srgbClr val="0000FF"/>
                </a:solidFill>
                <a:cs typeface="Times New Roman" pitchFamily="18" charset="0"/>
              </a:rPr>
              <a:t>vế</a:t>
            </a:r>
            <a:r>
              <a:rPr lang="en-US" sz="4800" b="1" i="0" u="none" strike="noStrike" kern="1200" baseline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i="0" u="none" strike="noStrike" kern="1200" baseline="0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4800" b="1" i="0" u="none" strike="noStrike" kern="1200" baseline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i="0" u="none" strike="noStrike" kern="1200" baseline="0" dirty="0" err="1">
                <a:solidFill>
                  <a:srgbClr val="0000FF"/>
                </a:solidFill>
                <a:cs typeface="Times New Roman" pitchFamily="18" charset="0"/>
              </a:rPr>
              <a:t>tạo</a:t>
            </a:r>
            <a:r>
              <a:rPr lang="en-US" sz="4800" b="1" i="0" u="none" strike="noStrike" kern="1200" baseline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i="0" u="none" strike="noStrike" kern="1200" baseline="0" dirty="0" err="1">
                <a:solidFill>
                  <a:srgbClr val="0000FF"/>
                </a:solidFill>
                <a:cs typeface="Times New Roman" pitchFamily="18" charset="0"/>
              </a:rPr>
              <a:t>thành</a:t>
            </a:r>
            <a:r>
              <a:rPr lang="en-US" sz="4800" b="1" i="0" u="none" strike="noStrike" kern="1200" baseline="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52450" y="1950658"/>
            <a:ext cx="1005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0"/>
            <a:r>
              <a:rPr lang="vi-VN" sz="4800" b="1" i="0" u="none" strike="noStrike" kern="1200" baseline="0" dirty="0">
                <a:solidFill>
                  <a:srgbClr val="0000FF"/>
                </a:solidFill>
                <a:latin typeface="+mj-lt"/>
              </a:rPr>
              <a:t>* </a:t>
            </a:r>
            <a:r>
              <a:rPr lang="vi-VN" sz="4800" b="1" i="0" u="none" strike="noStrike" kern="1200" baseline="0" dirty="0" err="1">
                <a:solidFill>
                  <a:srgbClr val="0000FF"/>
                </a:solidFill>
                <a:latin typeface="+mj-lt"/>
              </a:rPr>
              <a:t>Mỗi</a:t>
            </a:r>
            <a:r>
              <a:rPr lang="vi-VN" sz="4800" b="1" i="0" u="none" strike="noStrike" kern="1200" baseline="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800" b="1" i="0" u="none" strike="noStrike" kern="1200" baseline="0" dirty="0" err="1">
                <a:solidFill>
                  <a:srgbClr val="0000FF"/>
                </a:solidFill>
                <a:latin typeface="+mj-lt"/>
              </a:rPr>
              <a:t>vế</a:t>
            </a:r>
            <a:r>
              <a:rPr lang="vi-VN" sz="4800" b="1" i="0" u="none" strike="noStrike" kern="1200" baseline="0" dirty="0">
                <a:solidFill>
                  <a:srgbClr val="0000FF"/>
                </a:solidFill>
                <a:latin typeface="+mj-lt"/>
              </a:rPr>
              <a:t> câu </a:t>
            </a:r>
            <a:r>
              <a:rPr lang="vi-VN" sz="4800" b="1" i="0" u="none" strike="noStrike" kern="1200" baseline="0" dirty="0" err="1">
                <a:solidFill>
                  <a:srgbClr val="0000FF"/>
                </a:solidFill>
                <a:latin typeface="+mj-lt"/>
              </a:rPr>
              <a:t>ghép</a:t>
            </a:r>
            <a:r>
              <a:rPr lang="vi-VN" sz="4800" b="1" i="0" u="none" strike="noStrike" kern="1200" baseline="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800" b="1" i="0" u="none" strike="noStrike" kern="1200" baseline="0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vi-VN" sz="4800" b="1" i="0" u="none" strike="noStrike" kern="1200" baseline="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800" b="1" i="0" u="none" strike="noStrike" kern="1200" baseline="0" dirty="0" err="1">
                <a:solidFill>
                  <a:srgbClr val="0000FF"/>
                </a:solidFill>
                <a:latin typeface="+mj-lt"/>
              </a:rPr>
              <a:t>cấu</a:t>
            </a:r>
            <a:r>
              <a:rPr lang="vi-VN" sz="4800" b="1" i="0" u="none" strike="noStrike" kern="1200" baseline="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800" b="1" i="0" u="none" strike="noStrike" kern="1200" baseline="0" dirty="0" err="1">
                <a:solidFill>
                  <a:srgbClr val="0000FF"/>
                </a:solidFill>
                <a:latin typeface="+mj-lt"/>
              </a:rPr>
              <a:t>tạo</a:t>
            </a:r>
            <a:r>
              <a:rPr lang="vi-VN" sz="4800" b="1" i="0" u="none" strike="noStrike" kern="1200" baseline="0" dirty="0">
                <a:solidFill>
                  <a:srgbClr val="0000FF"/>
                </a:solidFill>
                <a:latin typeface="+mj-lt"/>
              </a:rPr>
              <a:t> như </a:t>
            </a:r>
            <a:r>
              <a:rPr lang="vi-VN" sz="4800" b="1" i="0" u="none" strike="noStrike" kern="1200" baseline="0" dirty="0" err="1">
                <a:solidFill>
                  <a:srgbClr val="0000FF"/>
                </a:solidFill>
                <a:latin typeface="+mj-lt"/>
              </a:rPr>
              <a:t>một</a:t>
            </a:r>
            <a:r>
              <a:rPr lang="vi-VN" sz="4800" b="1" i="0" u="none" strike="noStrike" kern="1200" baseline="0" dirty="0">
                <a:solidFill>
                  <a:srgbClr val="0000FF"/>
                </a:solidFill>
                <a:latin typeface="+mj-lt"/>
              </a:rPr>
              <a:t> câu đơn.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52450" y="3688141"/>
            <a:ext cx="11563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* 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Mỗi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vế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ghép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hiện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 ý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quan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hệ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chặt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chẽ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ý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vế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khác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1371600" y="0"/>
            <a:ext cx="4495800" cy="1143000"/>
          </a:xfrm>
          <a:prstGeom prst="cloudCallout">
            <a:avLst>
              <a:gd name="adj1" fmla="val -250"/>
              <a:gd name="adj2" fmla="val 25176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800" b="1" u="sng" dirty="0" err="1">
                <a:solidFill>
                  <a:srgbClr val="FF0000"/>
                </a:solidFill>
                <a:cs typeface="Times New Roman" pitchFamily="18" charset="0"/>
              </a:rPr>
              <a:t>Ghi</a:t>
            </a:r>
            <a:r>
              <a:rPr lang="en-US" sz="48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cs typeface="Times New Roman" pitchFamily="18" charset="0"/>
              </a:rPr>
              <a:t>nhớ</a:t>
            </a:r>
            <a:r>
              <a:rPr lang="en-US" sz="48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8435" name="Hình Chữ nhật 6"/>
          <p:cNvSpPr>
            <a:spLocks noChangeArrowheads="1"/>
          </p:cNvSpPr>
          <p:nvPr/>
        </p:nvSpPr>
        <p:spPr bwMode="auto">
          <a:xfrm>
            <a:off x="266700" y="1162050"/>
            <a:ext cx="1135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b="1" i="1" dirty="0" err="1">
                <a:cs typeface="Times New Roman" pitchFamily="18" charset="0"/>
              </a:rPr>
              <a:t>Câu</a:t>
            </a:r>
            <a:r>
              <a:rPr lang="en-US" sz="4800" b="1" i="1" dirty="0">
                <a:cs typeface="Times New Roman" pitchFamily="18" charset="0"/>
              </a:rPr>
              <a:t> </a:t>
            </a:r>
            <a:r>
              <a:rPr lang="en-US" sz="4800" b="1" i="1" dirty="0" err="1">
                <a:cs typeface="Times New Roman" pitchFamily="18" charset="0"/>
              </a:rPr>
              <a:t>ghép</a:t>
            </a:r>
            <a:r>
              <a:rPr lang="en-US" sz="4800" b="1" i="1" dirty="0">
                <a:cs typeface="Times New Roman" pitchFamily="18" charset="0"/>
              </a:rPr>
              <a:t> </a:t>
            </a:r>
            <a:r>
              <a:rPr lang="en-US" sz="4800" b="1" i="1" dirty="0" err="1">
                <a:cs typeface="Times New Roman" pitchFamily="18" charset="0"/>
              </a:rPr>
              <a:t>là</a:t>
            </a:r>
            <a:r>
              <a:rPr lang="en-US" sz="4800" b="1" i="1" dirty="0">
                <a:cs typeface="Times New Roman" pitchFamily="18" charset="0"/>
              </a:rPr>
              <a:t> </a:t>
            </a:r>
            <a:r>
              <a:rPr lang="en-US" sz="4800" b="1" i="1" dirty="0" err="1">
                <a:cs typeface="Times New Roman" pitchFamily="18" charset="0"/>
              </a:rPr>
              <a:t>câu</a:t>
            </a:r>
            <a:r>
              <a:rPr lang="en-US" sz="4800" b="1" i="1" dirty="0">
                <a:cs typeface="Times New Roman" pitchFamily="18" charset="0"/>
              </a:rPr>
              <a:t> do </a:t>
            </a:r>
            <a:r>
              <a:rPr lang="en-US" sz="4800" b="1" i="1" dirty="0" err="1">
                <a:cs typeface="Times New Roman" pitchFamily="18" charset="0"/>
              </a:rPr>
              <a:t>nhiều</a:t>
            </a:r>
            <a:r>
              <a:rPr lang="en-US" sz="4800" b="1" i="1" dirty="0">
                <a:cs typeface="Times New Roman" pitchFamily="18" charset="0"/>
              </a:rPr>
              <a:t> </a:t>
            </a:r>
            <a:r>
              <a:rPr lang="en-US" sz="4800" b="1" i="1" dirty="0" err="1">
                <a:cs typeface="Times New Roman" pitchFamily="18" charset="0"/>
              </a:rPr>
              <a:t>vế</a:t>
            </a:r>
            <a:r>
              <a:rPr lang="en-US" sz="4800" b="1" i="1" dirty="0">
                <a:cs typeface="Times New Roman" pitchFamily="18" charset="0"/>
              </a:rPr>
              <a:t> </a:t>
            </a:r>
            <a:r>
              <a:rPr lang="en-US" sz="4800" b="1" i="1" dirty="0" err="1">
                <a:cs typeface="Times New Roman" pitchFamily="18" charset="0"/>
              </a:rPr>
              <a:t>câu</a:t>
            </a:r>
            <a:r>
              <a:rPr lang="en-US" sz="4800" b="1" i="1" dirty="0">
                <a:cs typeface="Times New Roman" pitchFamily="18" charset="0"/>
              </a:rPr>
              <a:t> </a:t>
            </a:r>
            <a:r>
              <a:rPr lang="en-US" sz="4800" b="1" i="1" dirty="0" err="1">
                <a:cs typeface="Times New Roman" pitchFamily="18" charset="0"/>
              </a:rPr>
              <a:t>ghép</a:t>
            </a:r>
            <a:r>
              <a:rPr lang="en-US" sz="4800" b="1" i="1" dirty="0">
                <a:cs typeface="Times New Roman" pitchFamily="18" charset="0"/>
              </a:rPr>
              <a:t> </a:t>
            </a:r>
            <a:r>
              <a:rPr lang="en-US" sz="4800" b="1" i="1" dirty="0" err="1">
                <a:cs typeface="Times New Roman" pitchFamily="18" charset="0"/>
              </a:rPr>
              <a:t>lại</a:t>
            </a:r>
            <a:r>
              <a:rPr lang="en-US" sz="4800" b="1" i="1" dirty="0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vi-VN" sz="4800" b="1" i="1" dirty="0">
                <a:cs typeface="Times New Roman" pitchFamily="18" charset="0"/>
              </a:rPr>
              <a:t>    </a:t>
            </a:r>
            <a:r>
              <a:rPr lang="vi-VN" sz="4800" b="1" i="1" dirty="0" err="1">
                <a:cs typeface="Times New Roman" pitchFamily="18" charset="0"/>
              </a:rPr>
              <a:t>Mỗi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vế</a:t>
            </a:r>
            <a:r>
              <a:rPr lang="vi-VN" sz="4800" b="1" i="1" dirty="0">
                <a:cs typeface="Times New Roman" pitchFamily="18" charset="0"/>
              </a:rPr>
              <a:t> câu </a:t>
            </a:r>
            <a:r>
              <a:rPr lang="vi-VN" sz="4800" b="1" i="1" dirty="0" err="1">
                <a:cs typeface="Times New Roman" pitchFamily="18" charset="0"/>
              </a:rPr>
              <a:t>ghép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thường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có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cấu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tạo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giống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một</a:t>
            </a:r>
            <a:r>
              <a:rPr lang="vi-VN" sz="4800" b="1" i="1" dirty="0">
                <a:cs typeface="Times New Roman" pitchFamily="18" charset="0"/>
              </a:rPr>
              <a:t>  câu đơn (</a:t>
            </a:r>
            <a:r>
              <a:rPr lang="vi-VN" sz="4800" b="1" i="1" dirty="0" err="1">
                <a:cs typeface="Times New Roman" pitchFamily="18" charset="0"/>
              </a:rPr>
              <a:t>có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đủ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chủ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ngữ</a:t>
            </a:r>
            <a:r>
              <a:rPr lang="vi-VN" sz="4800" b="1" i="1" dirty="0">
                <a:cs typeface="Times New Roman" pitchFamily="18" charset="0"/>
              </a:rPr>
              <a:t>, </a:t>
            </a:r>
            <a:r>
              <a:rPr lang="vi-VN" sz="4800" b="1" i="1" dirty="0" err="1">
                <a:cs typeface="Times New Roman" pitchFamily="18" charset="0"/>
              </a:rPr>
              <a:t>vị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ngữ</a:t>
            </a:r>
            <a:r>
              <a:rPr lang="vi-VN" sz="4800" b="1" i="1" dirty="0">
                <a:cs typeface="Times New Roman" pitchFamily="18" charset="0"/>
              </a:rPr>
              <a:t>) </a:t>
            </a:r>
            <a:r>
              <a:rPr lang="vi-VN" sz="4800" b="1" i="1" dirty="0" err="1">
                <a:cs typeface="Times New Roman" pitchFamily="18" charset="0"/>
              </a:rPr>
              <a:t>và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thể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hiện</a:t>
            </a:r>
            <a:r>
              <a:rPr lang="vi-VN" sz="4800" b="1" i="1" dirty="0">
                <a:cs typeface="Times New Roman" pitchFamily="18" charset="0"/>
              </a:rPr>
              <a:t>  </a:t>
            </a:r>
            <a:r>
              <a:rPr lang="vi-VN" sz="4800" b="1" i="1" dirty="0" err="1">
                <a:cs typeface="Times New Roman" pitchFamily="18" charset="0"/>
              </a:rPr>
              <a:t>một</a:t>
            </a:r>
            <a:r>
              <a:rPr lang="vi-VN" sz="4800" b="1" i="1" dirty="0">
                <a:cs typeface="Times New Roman" pitchFamily="18" charset="0"/>
              </a:rPr>
              <a:t> ý  </a:t>
            </a:r>
            <a:r>
              <a:rPr lang="vi-VN" sz="4800" b="1" i="1" dirty="0" err="1">
                <a:cs typeface="Times New Roman" pitchFamily="18" charset="0"/>
              </a:rPr>
              <a:t>có</a:t>
            </a:r>
            <a:r>
              <a:rPr lang="vi-VN" sz="4800" b="1" i="1" dirty="0">
                <a:cs typeface="Times New Roman" pitchFamily="18" charset="0"/>
              </a:rPr>
              <a:t>  quan </a:t>
            </a:r>
            <a:r>
              <a:rPr lang="vi-VN" sz="4800" b="1" i="1" dirty="0" err="1">
                <a:cs typeface="Times New Roman" pitchFamily="18" charset="0"/>
              </a:rPr>
              <a:t>hệ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chặt</a:t>
            </a:r>
            <a:r>
              <a:rPr lang="vi-VN" sz="4800" b="1" i="1" dirty="0">
                <a:cs typeface="Times New Roman" pitchFamily="18" charset="0"/>
              </a:rPr>
              <a:t>  </a:t>
            </a:r>
            <a:r>
              <a:rPr lang="vi-VN" sz="4800" b="1" i="1" dirty="0" err="1">
                <a:cs typeface="Times New Roman" pitchFamily="18" charset="0"/>
              </a:rPr>
              <a:t>chẽ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với</a:t>
            </a:r>
            <a:r>
              <a:rPr lang="vi-VN" sz="4800" b="1" i="1" dirty="0">
                <a:cs typeface="Times New Roman" pitchFamily="18" charset="0"/>
              </a:rPr>
              <a:t> ý </a:t>
            </a:r>
            <a:r>
              <a:rPr lang="vi-VN" sz="4800" b="1" i="1" dirty="0" err="1">
                <a:cs typeface="Times New Roman" pitchFamily="18" charset="0"/>
              </a:rPr>
              <a:t>của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những</a:t>
            </a:r>
            <a:r>
              <a:rPr lang="vi-VN" sz="4800" b="1" i="1" dirty="0">
                <a:cs typeface="Times New Roman" pitchFamily="18" charset="0"/>
              </a:rPr>
              <a:t> </a:t>
            </a:r>
            <a:r>
              <a:rPr lang="vi-VN" sz="4800" b="1" i="1" dirty="0" err="1">
                <a:cs typeface="Times New Roman" pitchFamily="18" charset="0"/>
              </a:rPr>
              <a:t>vế</a:t>
            </a:r>
            <a:r>
              <a:rPr lang="vi-VN" sz="4800" b="1" i="1" dirty="0">
                <a:cs typeface="Times New Roman" pitchFamily="18" charset="0"/>
              </a:rPr>
              <a:t> câu </a:t>
            </a:r>
            <a:r>
              <a:rPr lang="vi-VN" sz="4800" b="1" i="1" dirty="0" err="1">
                <a:cs typeface="Times New Roman" pitchFamily="18" charset="0"/>
              </a:rPr>
              <a:t>khác</a:t>
            </a:r>
            <a:r>
              <a:rPr lang="vi-VN" sz="4800" b="1" i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9"/>
          <p:cNvSpPr>
            <a:spLocks noChangeArrowheads="1" noChangeShapeType="1" noTextEdit="1"/>
          </p:cNvSpPr>
          <p:nvPr/>
        </p:nvSpPr>
        <p:spPr bwMode="auto">
          <a:xfrm>
            <a:off x="3352800" y="1295400"/>
            <a:ext cx="6019800" cy="23955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88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Thi </a:t>
            </a:r>
            <a:r>
              <a:rPr lang="vi-VN" sz="3600" kern="10" dirty="0" err="1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tìm</a:t>
            </a:r>
            <a:r>
              <a:rPr lang="vi-VN" sz="3600" kern="10" dirty="0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3600" kern="10" dirty="0" err="1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ví</a:t>
            </a:r>
            <a:r>
              <a:rPr lang="vi-VN" sz="3600" kern="10" dirty="0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3600" kern="10" dirty="0" err="1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dụ</a:t>
            </a:r>
            <a:r>
              <a:rPr lang="vi-VN" sz="3600" kern="10" dirty="0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3600" kern="10" dirty="0" err="1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vi-VN" sz="3600" kern="10" dirty="0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câu </a:t>
            </a:r>
            <a:r>
              <a:rPr lang="vi-VN" sz="3600" kern="10" dirty="0" err="1">
                <a:gradFill rotWithShape="1">
                  <a:gsLst>
                    <a:gs pos="0">
                      <a:srgbClr val="FF0000">
                        <a:alpha val="49001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ghép</a:t>
            </a:r>
            <a:endParaRPr lang="vi-VN" sz="3600" kern="10" dirty="0">
              <a:gradFill rotWithShape="1">
                <a:gsLst>
                  <a:gs pos="0">
                    <a:srgbClr val="FF0000">
                      <a:alpha val="49001"/>
                    </a:srgbClr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459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861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XMASCA~1">
            <a:extLst>
              <a:ext uri="{FF2B5EF4-FFF2-40B4-BE49-F238E27FC236}">
                <a16:creationId xmlns="" xmlns:a16="http://schemas.microsoft.com/office/drawing/2014/main" id="{32644F5F-3F2E-4EF6-BAB4-C60578C49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5776913"/>
            <a:ext cx="1971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78D78F42-E72E-4643-853E-E7D99837B0D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212725"/>
            <a:ext cx="11991976" cy="6858000"/>
            <a:chOff x="-122238" y="854899"/>
            <a:chExt cx="9571038" cy="5319811"/>
          </a:xfrm>
        </p:grpSpPr>
        <p:pic>
          <p:nvPicPr>
            <p:cNvPr id="3079" name="Picture 4" descr="Buombay">
              <a:extLst>
                <a:ext uri="{FF2B5EF4-FFF2-40B4-BE49-F238E27FC236}">
                  <a16:creationId xmlns="" xmlns:a16="http://schemas.microsoft.com/office/drawing/2014/main" id="{37D9CCAA-671D-4561-8820-F8916BC806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4800" y="854899"/>
              <a:ext cx="9144000" cy="6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" descr="Buombay">
              <a:extLst>
                <a:ext uri="{FF2B5EF4-FFF2-40B4-BE49-F238E27FC236}">
                  <a16:creationId xmlns="" xmlns:a16="http://schemas.microsoft.com/office/drawing/2014/main" id="{4CB4997F-3FD0-4E88-9EC8-E33AD4F3D1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5373878"/>
              <a:ext cx="9144000" cy="6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Buombay">
              <a:extLst>
                <a:ext uri="{FF2B5EF4-FFF2-40B4-BE49-F238E27FC236}">
                  <a16:creationId xmlns="" xmlns:a16="http://schemas.microsoft.com/office/drawing/2014/main" id="{EB5BDA10-6F6D-468F-9179-EFC60F7DA71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2345502" y="3200401"/>
              <a:ext cx="514820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" descr="Buombay">
              <a:extLst>
                <a:ext uri="{FF2B5EF4-FFF2-40B4-BE49-F238E27FC236}">
                  <a16:creationId xmlns="" xmlns:a16="http://schemas.microsoft.com/office/drawing/2014/main" id="{CF1782F8-0DEE-4604-A781-355E375862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511131" y="3372008"/>
              <a:ext cx="514820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6" descr="F:\HINH ANH\HinhDong\Hoa\h14.gif">
              <a:extLst>
                <a:ext uri="{FF2B5EF4-FFF2-40B4-BE49-F238E27FC236}">
                  <a16:creationId xmlns="" xmlns:a16="http://schemas.microsoft.com/office/drawing/2014/main" id="{BB8EC8C2-D5A5-4942-BCBD-F7BBB7C511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69637">
              <a:off x="-122238" y="5104551"/>
              <a:ext cx="1135063" cy="102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6" descr="F:\HINH ANH\HinhDong\Hoa\h14.gif">
              <a:extLst>
                <a:ext uri="{FF2B5EF4-FFF2-40B4-BE49-F238E27FC236}">
                  <a16:creationId xmlns="" xmlns:a16="http://schemas.microsoft.com/office/drawing/2014/main" id="{A6A54B19-7884-4DD1-B377-0E9BD8196A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20752">
              <a:off x="8140701" y="870392"/>
              <a:ext cx="1135063" cy="102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F:\HINH ANH\HinhDong\Hoa\h14.gif">
              <a:extLst>
                <a:ext uri="{FF2B5EF4-FFF2-40B4-BE49-F238E27FC236}">
                  <a16:creationId xmlns="" xmlns:a16="http://schemas.microsoft.com/office/drawing/2014/main" id="{19F660FF-1A87-4B3C-BAB2-CAA299B041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19011">
              <a:off x="8091891" y="4957405"/>
              <a:ext cx="8532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6" descr="F:\HINH ANH\HinhDong\Hoa\h14.gif">
              <a:extLst>
                <a:ext uri="{FF2B5EF4-FFF2-40B4-BE49-F238E27FC236}">
                  <a16:creationId xmlns="" xmlns:a16="http://schemas.microsoft.com/office/drawing/2014/main" id="{A95301CC-AE7D-4C52-9706-1B85AA46DD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64617">
              <a:off x="229600" y="664256"/>
              <a:ext cx="852075" cy="13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3" name="Hộp_Văn_Bản 2">
            <a:extLst>
              <a:ext uri="{FF2B5EF4-FFF2-40B4-BE49-F238E27FC236}">
                <a16:creationId xmlns="" xmlns:a16="http://schemas.microsoft.com/office/drawing/2014/main" id="{4E9FAB8A-F327-4FBE-8644-95B025F02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71800"/>
            <a:ext cx="91440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6" tIns="40833" rIns="81666" bIns="40833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ghép</a:t>
            </a:r>
            <a:endParaRPr lang="en-US" sz="5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123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990600" y="1128714"/>
            <a:ext cx="922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660033"/>
                </a:solidFill>
                <a:cs typeface="Times New Roman" pitchFamily="18" charset="0"/>
              </a:rPr>
              <a:t>III- </a:t>
            </a:r>
            <a:r>
              <a:rPr lang="en-US" sz="6000" b="1" dirty="0" err="1">
                <a:solidFill>
                  <a:srgbClr val="660033"/>
                </a:solidFill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660033"/>
                </a:solidFill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660033"/>
                </a:solidFill>
                <a:cs typeface="Times New Roman" pitchFamily="18" charset="0"/>
              </a:rPr>
              <a:t>tập</a:t>
            </a:r>
            <a:r>
              <a:rPr lang="en-US" sz="6000" b="1" dirty="0">
                <a:solidFill>
                  <a:srgbClr val="660033"/>
                </a:solidFill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0"/>
            <a:ext cx="1097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Tìm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câu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ghép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trong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đoạn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văn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dưới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đây.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Xác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vế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câu trong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từng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câu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ghép</a:t>
            </a:r>
            <a:r>
              <a:rPr lang="vi-VN" sz="3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219200"/>
            <a:ext cx="11125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3600" b="1" i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Biển</a:t>
            </a:r>
            <a:r>
              <a:rPr lang="vi-VN" sz="3600" b="1" i="1" dirty="0">
                <a:cs typeface="Times New Roman" pitchFamily="18" charset="0"/>
              </a:rPr>
              <a:t> luôn thay </a:t>
            </a:r>
            <a:r>
              <a:rPr lang="vi-VN" sz="3600" b="1" i="1" dirty="0" err="1">
                <a:cs typeface="Times New Roman" pitchFamily="18" charset="0"/>
              </a:rPr>
              <a:t>đổi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màu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tùy</a:t>
            </a:r>
            <a:r>
              <a:rPr lang="vi-VN" sz="3600" b="1" i="1" dirty="0">
                <a:cs typeface="Times New Roman" pitchFamily="18" charset="0"/>
              </a:rPr>
              <a:t> theo </a:t>
            </a:r>
            <a:r>
              <a:rPr lang="vi-VN" sz="3600" b="1" i="1" dirty="0" err="1">
                <a:cs typeface="Times New Roman" pitchFamily="18" charset="0"/>
              </a:rPr>
              <a:t>sắc</a:t>
            </a:r>
            <a:r>
              <a:rPr lang="vi-VN" sz="3600" b="1" i="1" dirty="0">
                <a:cs typeface="Times New Roman" pitchFamily="18" charset="0"/>
              </a:rPr>
              <a:t> mây </a:t>
            </a:r>
            <a:r>
              <a:rPr lang="vi-VN" sz="3600" b="1" i="1" dirty="0" err="1">
                <a:cs typeface="Times New Roman" pitchFamily="18" charset="0"/>
              </a:rPr>
              <a:t>trời</a:t>
            </a:r>
            <a:r>
              <a:rPr lang="vi-VN" sz="3600" b="1" i="1" dirty="0">
                <a:cs typeface="Times New Roman" pitchFamily="18" charset="0"/>
              </a:rPr>
              <a:t>. </a:t>
            </a:r>
            <a:r>
              <a:rPr lang="vi-VN" sz="3600" b="1" i="1" dirty="0" err="1">
                <a:cs typeface="Times New Roman" pitchFamily="18" charset="0"/>
              </a:rPr>
              <a:t>Trời</a:t>
            </a:r>
            <a:r>
              <a:rPr lang="vi-VN" sz="3600" b="1" i="1" dirty="0">
                <a:cs typeface="Times New Roman" pitchFamily="18" charset="0"/>
              </a:rPr>
              <a:t> xanh </a:t>
            </a:r>
            <a:r>
              <a:rPr lang="vi-VN" sz="3600" b="1" i="1" dirty="0" err="1">
                <a:cs typeface="Times New Roman" pitchFamily="18" charset="0"/>
              </a:rPr>
              <a:t>thẳm</a:t>
            </a:r>
            <a:r>
              <a:rPr lang="vi-VN" sz="3600" b="1" i="1" dirty="0">
                <a:cs typeface="Times New Roman" pitchFamily="18" charset="0"/>
              </a:rPr>
              <a:t>, </a:t>
            </a:r>
            <a:r>
              <a:rPr lang="vi-VN" sz="3600" b="1" i="1" dirty="0" err="1">
                <a:cs typeface="Times New Roman" pitchFamily="18" charset="0"/>
              </a:rPr>
              <a:t>biển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cũng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thẳm</a:t>
            </a:r>
            <a:r>
              <a:rPr lang="vi-VN" sz="3600" b="1" i="1" dirty="0">
                <a:cs typeface="Times New Roman" pitchFamily="18" charset="0"/>
              </a:rPr>
              <a:t> xanh, như dâng cao lên, </a:t>
            </a:r>
            <a:r>
              <a:rPr lang="vi-VN" sz="3600" b="1" i="1" dirty="0" err="1">
                <a:cs typeface="Times New Roman" pitchFamily="18" charset="0"/>
              </a:rPr>
              <a:t>chắc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nịch</a:t>
            </a:r>
            <a:r>
              <a:rPr lang="vi-VN" sz="3600" b="1" i="1" dirty="0">
                <a:cs typeface="Times New Roman" pitchFamily="18" charset="0"/>
              </a:rPr>
              <a:t>. </a:t>
            </a:r>
            <a:r>
              <a:rPr lang="vi-VN" sz="3600" b="1" i="1" dirty="0" err="1">
                <a:cs typeface="Times New Roman" pitchFamily="18" charset="0"/>
              </a:rPr>
              <a:t>Trời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rải</a:t>
            </a:r>
            <a:r>
              <a:rPr lang="vi-VN" sz="3600" b="1" i="1" dirty="0">
                <a:cs typeface="Times New Roman" pitchFamily="18" charset="0"/>
              </a:rPr>
              <a:t> mây </a:t>
            </a:r>
            <a:r>
              <a:rPr lang="vi-VN" sz="3600" b="1" i="1" dirty="0" err="1">
                <a:cs typeface="Times New Roman" pitchFamily="18" charset="0"/>
              </a:rPr>
              <a:t>trắng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nhạt</a:t>
            </a:r>
            <a:r>
              <a:rPr lang="vi-VN" sz="3600" b="1" i="1" dirty="0">
                <a:cs typeface="Times New Roman" pitchFamily="18" charset="0"/>
              </a:rPr>
              <a:t>, </a:t>
            </a:r>
            <a:r>
              <a:rPr lang="vi-VN" sz="3600" b="1" i="1" dirty="0" err="1">
                <a:cs typeface="Times New Roman" pitchFamily="18" charset="0"/>
              </a:rPr>
              <a:t>biển</a:t>
            </a:r>
            <a:r>
              <a:rPr lang="vi-VN" sz="3600" b="1" i="1" dirty="0">
                <a:cs typeface="Times New Roman" pitchFamily="18" charset="0"/>
              </a:rPr>
              <a:t> mơ </a:t>
            </a:r>
            <a:r>
              <a:rPr lang="vi-VN" sz="3600" b="1" i="1" dirty="0" err="1">
                <a:cs typeface="Times New Roman" pitchFamily="18" charset="0"/>
              </a:rPr>
              <a:t>màng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dịu</a:t>
            </a:r>
            <a:r>
              <a:rPr lang="vi-VN" sz="3600" b="1" i="1" dirty="0">
                <a:cs typeface="Times New Roman" pitchFamily="18" charset="0"/>
              </a:rPr>
              <a:t> hơi sương. </a:t>
            </a:r>
            <a:r>
              <a:rPr lang="vi-VN" sz="3600" b="1" i="1" dirty="0" err="1">
                <a:cs typeface="Times New Roman" pitchFamily="18" charset="0"/>
              </a:rPr>
              <a:t>Trời</a:t>
            </a:r>
            <a:r>
              <a:rPr lang="vi-VN" sz="3600" b="1" i="1" dirty="0">
                <a:cs typeface="Times New Roman" pitchFamily="18" charset="0"/>
              </a:rPr>
              <a:t> âm u mây mưa, </a:t>
            </a:r>
            <a:r>
              <a:rPr lang="vi-VN" sz="3600" b="1" i="1" dirty="0" err="1">
                <a:cs typeface="Times New Roman" pitchFamily="18" charset="0"/>
              </a:rPr>
              <a:t>biển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xám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xịt</a:t>
            </a:r>
            <a:r>
              <a:rPr lang="vi-VN" sz="3600" b="1" i="1" dirty="0">
                <a:cs typeface="Times New Roman" pitchFamily="18" charset="0"/>
              </a:rPr>
              <a:t>, </a:t>
            </a:r>
            <a:r>
              <a:rPr lang="vi-VN" sz="3600" b="1" i="1" dirty="0" err="1">
                <a:cs typeface="Times New Roman" pitchFamily="18" charset="0"/>
              </a:rPr>
              <a:t>nặng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nề</a:t>
            </a:r>
            <a:r>
              <a:rPr lang="vi-VN" sz="3600" b="1" i="1" dirty="0">
                <a:cs typeface="Times New Roman" pitchFamily="18" charset="0"/>
              </a:rPr>
              <a:t>. </a:t>
            </a:r>
            <a:r>
              <a:rPr lang="vi-VN" sz="3600" b="1" i="1" dirty="0" err="1">
                <a:cs typeface="Times New Roman" pitchFamily="18" charset="0"/>
              </a:rPr>
              <a:t>Trời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ầm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ầm</a:t>
            </a:r>
            <a:r>
              <a:rPr lang="vi-VN" sz="3600" b="1" i="1" dirty="0">
                <a:cs typeface="Times New Roman" pitchFamily="18" charset="0"/>
              </a:rPr>
              <a:t> dông </a:t>
            </a:r>
            <a:r>
              <a:rPr lang="vi-VN" sz="3600" b="1" i="1" dirty="0" err="1">
                <a:cs typeface="Times New Roman" pitchFamily="18" charset="0"/>
              </a:rPr>
              <a:t>gió</a:t>
            </a:r>
            <a:r>
              <a:rPr lang="vi-VN" sz="3600" b="1" i="1" dirty="0">
                <a:cs typeface="Times New Roman" pitchFamily="18" charset="0"/>
              </a:rPr>
              <a:t>, </a:t>
            </a:r>
            <a:r>
              <a:rPr lang="vi-VN" sz="3600" b="1" i="1" dirty="0" err="1">
                <a:cs typeface="Times New Roman" pitchFamily="18" charset="0"/>
              </a:rPr>
              <a:t>biển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đục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ngầu</a:t>
            </a:r>
            <a:r>
              <a:rPr lang="vi-VN" sz="3600" b="1" i="1" dirty="0">
                <a:cs typeface="Times New Roman" pitchFamily="18" charset="0"/>
              </a:rPr>
              <a:t>, </a:t>
            </a:r>
            <a:r>
              <a:rPr lang="vi-VN" sz="3600" b="1" i="1" dirty="0" err="1">
                <a:cs typeface="Times New Roman" pitchFamily="18" charset="0"/>
              </a:rPr>
              <a:t>giận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dữ</a:t>
            </a:r>
            <a:r>
              <a:rPr lang="vi-VN" sz="3600" b="1" i="1" dirty="0">
                <a:cs typeface="Times New Roman" pitchFamily="18" charset="0"/>
              </a:rPr>
              <a:t>… </a:t>
            </a:r>
            <a:r>
              <a:rPr lang="vi-VN" sz="3600" b="1" i="1" dirty="0" err="1">
                <a:cs typeface="Times New Roman" pitchFamily="18" charset="0"/>
              </a:rPr>
              <a:t>Biển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nhiều</a:t>
            </a:r>
            <a:r>
              <a:rPr lang="vi-VN" sz="3600" b="1" i="1" dirty="0">
                <a:cs typeface="Times New Roman" pitchFamily="18" charset="0"/>
              </a:rPr>
              <a:t> khi </a:t>
            </a:r>
            <a:r>
              <a:rPr lang="vi-VN" sz="3600" b="1" i="1" dirty="0" err="1">
                <a:cs typeface="Times New Roman" pitchFamily="18" charset="0"/>
              </a:rPr>
              <a:t>rất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đẹp</a:t>
            </a:r>
            <a:r>
              <a:rPr lang="vi-VN" sz="3600" b="1" i="1" dirty="0">
                <a:cs typeface="Times New Roman" pitchFamily="18" charset="0"/>
              </a:rPr>
              <a:t>, ai </a:t>
            </a:r>
            <a:r>
              <a:rPr lang="vi-VN" sz="3600" b="1" i="1" dirty="0" err="1">
                <a:cs typeface="Times New Roman" pitchFamily="18" charset="0"/>
              </a:rPr>
              <a:t>cũng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thấy</a:t>
            </a:r>
            <a:r>
              <a:rPr lang="vi-VN" sz="3600" b="1" i="1" dirty="0">
                <a:cs typeface="Times New Roman" pitchFamily="18" charset="0"/>
              </a:rPr>
              <a:t> như </a:t>
            </a:r>
            <a:r>
              <a:rPr lang="vi-VN" sz="3600" b="1" i="1" dirty="0" err="1">
                <a:cs typeface="Times New Roman" pitchFamily="18" charset="0"/>
              </a:rPr>
              <a:t>thế</a:t>
            </a:r>
            <a:r>
              <a:rPr lang="vi-VN" sz="3600" b="1" i="1" dirty="0">
                <a:cs typeface="Times New Roman" pitchFamily="18" charset="0"/>
              </a:rPr>
              <a:t>. Nhưng </a:t>
            </a:r>
            <a:r>
              <a:rPr lang="vi-VN" sz="3600" b="1" i="1" dirty="0" err="1">
                <a:cs typeface="Times New Roman" pitchFamily="18" charset="0"/>
              </a:rPr>
              <a:t>vẻ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đẹp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của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biển</a:t>
            </a:r>
            <a:r>
              <a:rPr lang="vi-VN" sz="3600" b="1" i="1" dirty="0">
                <a:cs typeface="Times New Roman" pitchFamily="18" charset="0"/>
              </a:rPr>
              <a:t>, </a:t>
            </a:r>
            <a:r>
              <a:rPr lang="vi-VN" sz="3600" b="1" i="1" dirty="0" err="1">
                <a:cs typeface="Times New Roman" pitchFamily="18" charset="0"/>
              </a:rPr>
              <a:t>vẻ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đẹp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kì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diệu</a:t>
            </a:r>
            <a:r>
              <a:rPr lang="vi-VN" sz="3600" b="1" i="1" dirty="0">
                <a:cs typeface="Times New Roman" pitchFamily="18" charset="0"/>
              </a:rPr>
              <a:t> muôn </a:t>
            </a:r>
            <a:r>
              <a:rPr lang="vi-VN" sz="3600" b="1" i="1" dirty="0" err="1">
                <a:cs typeface="Times New Roman" pitchFamily="18" charset="0"/>
              </a:rPr>
              <a:t>màu</a:t>
            </a:r>
            <a:r>
              <a:rPr lang="vi-VN" sz="3600" b="1" i="1" dirty="0">
                <a:cs typeface="Times New Roman" pitchFamily="18" charset="0"/>
              </a:rPr>
              <a:t> muôn </a:t>
            </a:r>
            <a:r>
              <a:rPr lang="vi-VN" sz="3600" b="1" i="1" dirty="0" err="1">
                <a:cs typeface="Times New Roman" pitchFamily="18" charset="0"/>
              </a:rPr>
              <a:t>sắc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ấy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phần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rát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lớn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là</a:t>
            </a:r>
            <a:r>
              <a:rPr lang="vi-VN" sz="3600" b="1" i="1" dirty="0">
                <a:cs typeface="Times New Roman" pitchFamily="18" charset="0"/>
              </a:rPr>
              <a:t> do mây, </a:t>
            </a:r>
            <a:r>
              <a:rPr lang="vi-VN" sz="3600" b="1" i="1" dirty="0" err="1">
                <a:cs typeface="Times New Roman" pitchFamily="18" charset="0"/>
              </a:rPr>
              <a:t>trời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và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ánh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sáng</a:t>
            </a:r>
            <a:r>
              <a:rPr lang="vi-VN" sz="3600" b="1" i="1" dirty="0">
                <a:cs typeface="Times New Roman" pitchFamily="18" charset="0"/>
              </a:rPr>
              <a:t> </a:t>
            </a:r>
            <a:r>
              <a:rPr lang="vi-VN" sz="3600" b="1" i="1" dirty="0" err="1">
                <a:cs typeface="Times New Roman" pitchFamily="18" charset="0"/>
              </a:rPr>
              <a:t>tạo</a:t>
            </a:r>
            <a:r>
              <a:rPr lang="vi-VN" sz="3600" b="1" i="1" dirty="0">
                <a:cs typeface="Times New Roman" pitchFamily="18" charset="0"/>
              </a:rPr>
              <a:t> nên.</a:t>
            </a:r>
          </a:p>
          <a:p>
            <a:r>
              <a:rPr lang="en-US" sz="3600" b="1" dirty="0">
                <a:cs typeface="Times New Roman" pitchFamily="18" charset="0"/>
              </a:rPr>
              <a:t>                                                 </a:t>
            </a:r>
            <a:r>
              <a:rPr lang="en-US" sz="3600" b="1" i="1" dirty="0">
                <a:cs typeface="Times New Roman" pitchFamily="18" charset="0"/>
              </a:rPr>
              <a:t>Theo </a:t>
            </a:r>
            <a:r>
              <a:rPr lang="en-US" sz="3600" b="1" dirty="0" err="1">
                <a:cs typeface="Times New Roman" pitchFamily="18" charset="0"/>
              </a:rPr>
              <a:t>VŨ</a:t>
            </a:r>
            <a:r>
              <a:rPr lang="en-US" sz="3600" b="1" dirty="0">
                <a:cs typeface="Times New Roman" pitchFamily="18" charset="0"/>
              </a:rPr>
              <a:t> TÚ NAM</a:t>
            </a:r>
          </a:p>
          <a:p>
            <a:pPr algn="just" eaLnBrk="1" hangingPunct="1"/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Math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6238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41988"/>
            <a:ext cx="52959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114800" y="914401"/>
            <a:ext cx="3048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>
              <a:latin typeface="Tahoma" panose="020B0604030504040204" pitchFamily="34" charset="0"/>
            </a:endParaRP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5562600" y="381000"/>
            <a:ext cx="3581400" cy="1524000"/>
          </a:xfrm>
          <a:prstGeom prst="cloudCallout">
            <a:avLst>
              <a:gd name="adj1" fmla="val -52880"/>
              <a:gd name="adj2" fmla="val 96148"/>
            </a:avLst>
          </a:prstGeom>
          <a:solidFill>
            <a:srgbClr val="FFFF66"/>
          </a:solidFill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b="1" dirty="0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3300"/>
                </a:solidFill>
                <a:cs typeface="Times New Roman" pitchFamily="18" charset="0"/>
              </a:rPr>
              <a:t>Thảo</a:t>
            </a:r>
            <a:r>
              <a:rPr lang="en-US" sz="20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cs typeface="Times New Roman" pitchFamily="18" charset="0"/>
              </a:rPr>
              <a:t>luận</a:t>
            </a:r>
            <a:r>
              <a:rPr lang="en-US" sz="2000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sz="2000" b="1" dirty="0">
              <a:solidFill>
                <a:srgbClr val="FF3300"/>
              </a:solidFill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3300"/>
                </a:solidFill>
                <a:cs typeface="Times New Roman" pitchFamily="18" charset="0"/>
              </a:rPr>
              <a:t>(5 </a:t>
            </a:r>
            <a:r>
              <a:rPr lang="en-US" b="1" dirty="0" err="1">
                <a:solidFill>
                  <a:srgbClr val="FF3300"/>
                </a:solidFill>
                <a:cs typeface="Times New Roman" pitchFamily="18" charset="0"/>
              </a:rPr>
              <a:t>phút</a:t>
            </a:r>
            <a:r>
              <a:rPr lang="en-US" b="1" dirty="0">
                <a:solidFill>
                  <a:srgbClr val="FF3300"/>
                </a:solidFill>
                <a:cs typeface="Times New Roman" pitchFamily="18" charset="0"/>
              </a:rPr>
              <a:t>) 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1752600" y="1752600"/>
            <a:ext cx="3505200" cy="2649538"/>
            <a:chOff x="240" y="1104"/>
            <a:chExt cx="2208" cy="1669"/>
          </a:xfrm>
        </p:grpSpPr>
        <p:pic>
          <p:nvPicPr>
            <p:cNvPr id="22536" name="Picture 21" descr="j02321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4167">
              <a:off x="240" y="1536"/>
              <a:ext cx="129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21" descr="j02321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5434">
              <a:off x="1152" y="1104"/>
              <a:ext cx="129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2819400" y="45720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cs typeface="Times New Roman" pitchFamily="18" charset="0"/>
              </a:rPr>
              <a:t>Ghi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kết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quả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thảo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luận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vào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phiếu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bài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tập</a:t>
            </a:r>
            <a:r>
              <a:rPr lang="en-US" sz="2800" b="1" dirty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="" xmlns:a16="http://schemas.microsoft.com/office/drawing/2014/main" id="{1502DBDA-4337-4550-A451-ACAE3EF91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33" y="457200"/>
            <a:ext cx="112999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I. 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a,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Đọc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các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văn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đã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đánh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số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thứ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tự.Ghi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dấu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x </a:t>
            </a:r>
          </a:p>
        </p:txBody>
      </p:sp>
      <p:sp>
        <p:nvSpPr>
          <p:cNvPr id="3" name="Text Box 51">
            <a:extLst>
              <a:ext uri="{FF2B5EF4-FFF2-40B4-BE49-F238E27FC236}">
                <a16:creationId xmlns="" xmlns:a16="http://schemas.microsoft.com/office/drawing/2014/main" id="{A261A970-E024-42BE-BDA9-129C02029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9385"/>
            <a:ext cx="1021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Vào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ô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trống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trước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là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hlink"/>
                </a:solidFill>
                <a:cs typeface="Times New Roman" pitchFamily="18" charset="0"/>
              </a:rPr>
              <a:t>ghép</a:t>
            </a:r>
            <a:r>
              <a:rPr lang="en-US" sz="4800" dirty="0">
                <a:solidFill>
                  <a:schemeClr val="hlink"/>
                </a:solidFill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="" xmlns:p14="http://schemas.microsoft.com/office/powerpoint/2010/main" val="161163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762000" y="1913743"/>
            <a:ext cx="991059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825313" y="3242941"/>
            <a:ext cx="8984374" cy="58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.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Trời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âm u mây mưa,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biển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xám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xịt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nặng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nề</a:t>
            </a:r>
            <a:endParaRPr lang="en-US" sz="3600" i="1" dirty="0">
              <a:cs typeface="Times New Roman" pitchFamily="18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860534" y="2177549"/>
            <a:ext cx="11004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3600" b="1" i="0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Trời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rải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mây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trắng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nhạt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biển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màng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dịu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hơi sương.</a:t>
            </a:r>
            <a:endParaRPr lang="vi-VN" sz="3600" b="0" i="1" u="none" strike="noStrike" kern="1200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838199" y="3625386"/>
            <a:ext cx="1150619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 i="1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Trời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ầm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ầm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dông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gió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en-US" sz="3600" b="0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biển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đục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ngầu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giận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dữ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…</a:t>
            </a:r>
            <a:r>
              <a:rPr lang="en-US" sz="3600" b="0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883890" y="4308687"/>
            <a:ext cx="1082039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6.Biển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nhiều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khi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đẹp,ai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cũng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thấy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như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thế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.</a:t>
            </a:r>
            <a:r>
              <a:rPr lang="vi-VN" sz="3600" b="0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1" name="Rectangle 10"/>
          <p:cNvSpPr>
            <a:spLocks/>
          </p:cNvSpPr>
          <p:nvPr/>
        </p:nvSpPr>
        <p:spPr bwMode="auto">
          <a:xfrm>
            <a:off x="533400" y="846944"/>
            <a:ext cx="10188466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770743"/>
            <a:ext cx="555734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533400" y="770743"/>
            <a:ext cx="55573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4" name="Oval 13"/>
          <p:cNvSpPr>
            <a:spLocks noChangeArrowheads="1"/>
          </p:cNvSpPr>
          <p:nvPr/>
        </p:nvSpPr>
        <p:spPr bwMode="auto">
          <a:xfrm>
            <a:off x="761999" y="389743"/>
            <a:ext cx="111146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65" name="Group 14"/>
          <p:cNvGrpSpPr>
            <a:grpSpLocks/>
          </p:cNvGrpSpPr>
          <p:nvPr/>
        </p:nvGrpSpPr>
        <p:grpSpPr bwMode="auto">
          <a:xfrm>
            <a:off x="304800" y="459607"/>
            <a:ext cx="555734" cy="381000"/>
            <a:chOff x="240" y="240"/>
            <a:chExt cx="288" cy="240"/>
          </a:xfrm>
        </p:grpSpPr>
        <p:sp>
          <p:nvSpPr>
            <p:cNvPr id="23603" name="Line 15"/>
            <p:cNvSpPr>
              <a:spLocks noChangeShapeType="1"/>
            </p:cNvSpPr>
            <p:nvPr/>
          </p:nvSpPr>
          <p:spPr bwMode="auto">
            <a:xfrm>
              <a:off x="240" y="2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4" name="Line 16"/>
            <p:cNvSpPr>
              <a:spLocks noChangeShapeType="1"/>
            </p:cNvSpPr>
            <p:nvPr/>
          </p:nvSpPr>
          <p:spPr bwMode="auto">
            <a:xfrm>
              <a:off x="240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5" name="Line 17"/>
            <p:cNvSpPr>
              <a:spLocks noChangeShapeType="1"/>
            </p:cNvSpPr>
            <p:nvPr/>
          </p:nvSpPr>
          <p:spPr bwMode="auto">
            <a:xfrm>
              <a:off x="240" y="4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6" name="Line 18"/>
            <p:cNvSpPr>
              <a:spLocks noChangeShapeType="1"/>
            </p:cNvSpPr>
            <p:nvPr/>
          </p:nvSpPr>
          <p:spPr bwMode="auto">
            <a:xfrm>
              <a:off x="528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66" name="Group 19"/>
          <p:cNvGrpSpPr>
            <a:grpSpLocks/>
          </p:cNvGrpSpPr>
          <p:nvPr/>
        </p:nvGrpSpPr>
        <p:grpSpPr bwMode="auto">
          <a:xfrm>
            <a:off x="327141" y="1158079"/>
            <a:ext cx="555734" cy="381000"/>
            <a:chOff x="240" y="240"/>
            <a:chExt cx="288" cy="240"/>
          </a:xfrm>
        </p:grpSpPr>
        <p:sp>
          <p:nvSpPr>
            <p:cNvPr id="23599" name="Line 20"/>
            <p:cNvSpPr>
              <a:spLocks noChangeShapeType="1"/>
            </p:cNvSpPr>
            <p:nvPr/>
          </p:nvSpPr>
          <p:spPr bwMode="auto">
            <a:xfrm>
              <a:off x="240" y="2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0" name="Line 21"/>
            <p:cNvSpPr>
              <a:spLocks noChangeShapeType="1"/>
            </p:cNvSpPr>
            <p:nvPr/>
          </p:nvSpPr>
          <p:spPr bwMode="auto">
            <a:xfrm>
              <a:off x="240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1" name="Line 22"/>
            <p:cNvSpPr>
              <a:spLocks noChangeShapeType="1"/>
            </p:cNvSpPr>
            <p:nvPr/>
          </p:nvSpPr>
          <p:spPr bwMode="auto">
            <a:xfrm>
              <a:off x="240" y="4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2" name="Line 23"/>
            <p:cNvSpPr>
              <a:spLocks noChangeShapeType="1"/>
            </p:cNvSpPr>
            <p:nvPr/>
          </p:nvSpPr>
          <p:spPr bwMode="auto">
            <a:xfrm>
              <a:off x="528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67" name="Group 24"/>
          <p:cNvGrpSpPr>
            <a:grpSpLocks/>
          </p:cNvGrpSpPr>
          <p:nvPr/>
        </p:nvGrpSpPr>
        <p:grpSpPr bwMode="auto">
          <a:xfrm>
            <a:off x="304800" y="2218543"/>
            <a:ext cx="555734" cy="381000"/>
            <a:chOff x="240" y="240"/>
            <a:chExt cx="288" cy="240"/>
          </a:xfrm>
        </p:grpSpPr>
        <p:sp>
          <p:nvSpPr>
            <p:cNvPr id="23595" name="Line 25"/>
            <p:cNvSpPr>
              <a:spLocks noChangeShapeType="1"/>
            </p:cNvSpPr>
            <p:nvPr/>
          </p:nvSpPr>
          <p:spPr bwMode="auto">
            <a:xfrm>
              <a:off x="240" y="2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6" name="Line 26"/>
            <p:cNvSpPr>
              <a:spLocks noChangeShapeType="1"/>
            </p:cNvSpPr>
            <p:nvPr/>
          </p:nvSpPr>
          <p:spPr bwMode="auto">
            <a:xfrm>
              <a:off x="240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7" name="Line 27"/>
            <p:cNvSpPr>
              <a:spLocks noChangeShapeType="1"/>
            </p:cNvSpPr>
            <p:nvPr/>
          </p:nvSpPr>
          <p:spPr bwMode="auto">
            <a:xfrm>
              <a:off x="240" y="4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8" name="Line 28"/>
            <p:cNvSpPr>
              <a:spLocks noChangeShapeType="1"/>
            </p:cNvSpPr>
            <p:nvPr/>
          </p:nvSpPr>
          <p:spPr bwMode="auto">
            <a:xfrm>
              <a:off x="528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68" name="Group 29"/>
          <p:cNvGrpSpPr>
            <a:grpSpLocks/>
          </p:cNvGrpSpPr>
          <p:nvPr/>
        </p:nvGrpSpPr>
        <p:grpSpPr bwMode="auto">
          <a:xfrm>
            <a:off x="287190" y="3311181"/>
            <a:ext cx="555734" cy="381000"/>
            <a:chOff x="240" y="240"/>
            <a:chExt cx="288" cy="240"/>
          </a:xfrm>
        </p:grpSpPr>
        <p:sp>
          <p:nvSpPr>
            <p:cNvPr id="23591" name="Line 30"/>
            <p:cNvSpPr>
              <a:spLocks noChangeShapeType="1"/>
            </p:cNvSpPr>
            <p:nvPr/>
          </p:nvSpPr>
          <p:spPr bwMode="auto">
            <a:xfrm>
              <a:off x="240" y="2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2" name="Line 31"/>
            <p:cNvSpPr>
              <a:spLocks noChangeShapeType="1"/>
            </p:cNvSpPr>
            <p:nvPr/>
          </p:nvSpPr>
          <p:spPr bwMode="auto">
            <a:xfrm>
              <a:off x="240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3" name="Line 32"/>
            <p:cNvSpPr>
              <a:spLocks noChangeShapeType="1"/>
            </p:cNvSpPr>
            <p:nvPr/>
          </p:nvSpPr>
          <p:spPr bwMode="auto">
            <a:xfrm>
              <a:off x="240" y="4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4" name="Line 33"/>
            <p:cNvSpPr>
              <a:spLocks noChangeShapeType="1"/>
            </p:cNvSpPr>
            <p:nvPr/>
          </p:nvSpPr>
          <p:spPr bwMode="auto">
            <a:xfrm>
              <a:off x="528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69" name="Group 34"/>
          <p:cNvGrpSpPr>
            <a:grpSpLocks/>
          </p:cNvGrpSpPr>
          <p:nvPr/>
        </p:nvGrpSpPr>
        <p:grpSpPr bwMode="auto">
          <a:xfrm>
            <a:off x="273399" y="4663278"/>
            <a:ext cx="555734" cy="381000"/>
            <a:chOff x="240" y="240"/>
            <a:chExt cx="288" cy="240"/>
          </a:xfrm>
        </p:grpSpPr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240" y="2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240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240" y="4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528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70" name="Group 39"/>
          <p:cNvGrpSpPr>
            <a:grpSpLocks/>
          </p:cNvGrpSpPr>
          <p:nvPr/>
        </p:nvGrpSpPr>
        <p:grpSpPr bwMode="auto">
          <a:xfrm>
            <a:off x="281954" y="3960051"/>
            <a:ext cx="555734" cy="381000"/>
            <a:chOff x="240" y="240"/>
            <a:chExt cx="288" cy="240"/>
          </a:xfrm>
        </p:grpSpPr>
        <p:sp>
          <p:nvSpPr>
            <p:cNvPr id="23583" name="Line 40"/>
            <p:cNvSpPr>
              <a:spLocks noChangeShapeType="1"/>
            </p:cNvSpPr>
            <p:nvPr/>
          </p:nvSpPr>
          <p:spPr bwMode="auto">
            <a:xfrm>
              <a:off x="240" y="2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4" name="Line 41"/>
            <p:cNvSpPr>
              <a:spLocks noChangeShapeType="1"/>
            </p:cNvSpPr>
            <p:nvPr/>
          </p:nvSpPr>
          <p:spPr bwMode="auto">
            <a:xfrm>
              <a:off x="240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5" name="Line 42"/>
            <p:cNvSpPr>
              <a:spLocks noChangeShapeType="1"/>
            </p:cNvSpPr>
            <p:nvPr/>
          </p:nvSpPr>
          <p:spPr bwMode="auto">
            <a:xfrm>
              <a:off x="240" y="4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6" name="Line 43"/>
            <p:cNvSpPr>
              <a:spLocks noChangeShapeType="1"/>
            </p:cNvSpPr>
            <p:nvPr/>
          </p:nvSpPr>
          <p:spPr bwMode="auto">
            <a:xfrm>
              <a:off x="528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71" name="Group 44"/>
          <p:cNvGrpSpPr>
            <a:grpSpLocks/>
          </p:cNvGrpSpPr>
          <p:nvPr/>
        </p:nvGrpSpPr>
        <p:grpSpPr bwMode="auto">
          <a:xfrm>
            <a:off x="311745" y="5367729"/>
            <a:ext cx="555734" cy="381000"/>
            <a:chOff x="240" y="240"/>
            <a:chExt cx="288" cy="240"/>
          </a:xfrm>
        </p:grpSpPr>
        <p:sp>
          <p:nvSpPr>
            <p:cNvPr id="23579" name="Line 45"/>
            <p:cNvSpPr>
              <a:spLocks noChangeShapeType="1"/>
            </p:cNvSpPr>
            <p:nvPr/>
          </p:nvSpPr>
          <p:spPr bwMode="auto">
            <a:xfrm>
              <a:off x="240" y="2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0" name="Line 46"/>
            <p:cNvSpPr>
              <a:spLocks noChangeShapeType="1"/>
            </p:cNvSpPr>
            <p:nvPr/>
          </p:nvSpPr>
          <p:spPr bwMode="auto">
            <a:xfrm>
              <a:off x="240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1" name="Line 47"/>
            <p:cNvSpPr>
              <a:spLocks noChangeShapeType="1"/>
            </p:cNvSpPr>
            <p:nvPr/>
          </p:nvSpPr>
          <p:spPr bwMode="auto">
            <a:xfrm>
              <a:off x="240" y="4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2" name="Line 48"/>
            <p:cNvSpPr>
              <a:spLocks noChangeShapeType="1"/>
            </p:cNvSpPr>
            <p:nvPr/>
          </p:nvSpPr>
          <p:spPr bwMode="auto">
            <a:xfrm>
              <a:off x="528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572" name="Rectangle 49"/>
          <p:cNvSpPr>
            <a:spLocks noChangeArrowheads="1"/>
          </p:cNvSpPr>
          <p:nvPr/>
        </p:nvSpPr>
        <p:spPr bwMode="auto">
          <a:xfrm>
            <a:off x="895350" y="1017737"/>
            <a:ext cx="103737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2.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Trời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 xanh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thẳm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biển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cũng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thẳm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xanh,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như dâng cao lên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chắc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nịch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573" name="Rectangle 50"/>
          <p:cNvSpPr>
            <a:spLocks noChangeArrowheads="1"/>
          </p:cNvSpPr>
          <p:nvPr/>
        </p:nvSpPr>
        <p:spPr bwMode="auto">
          <a:xfrm>
            <a:off x="1089133" y="5094930"/>
            <a:ext cx="106680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7.Nhưng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vẻ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đẹp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biển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lang="en-US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vẻ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đẹp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kì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diệu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muôn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màu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muôn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sắc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ấy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phần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lớn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do mây ,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trời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ánh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sáng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 i="1" u="none" strike="noStrike" kern="1200" baseline="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tạo</a:t>
            </a:r>
            <a:r>
              <a:rPr lang="vi-VN" sz="3600" b="1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nên .</a:t>
            </a:r>
            <a:r>
              <a:rPr lang="vi-VN" sz="3600" b="0" i="1" u="none" strike="noStrike" kern="1200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9381" name="Text Box 53"/>
          <p:cNvSpPr txBox="1">
            <a:spLocks noChangeArrowheads="1"/>
          </p:cNvSpPr>
          <p:nvPr/>
        </p:nvSpPr>
        <p:spPr bwMode="auto">
          <a:xfrm>
            <a:off x="379985" y="976441"/>
            <a:ext cx="502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578" name="Text Box 59"/>
          <p:cNvSpPr txBox="1">
            <a:spLocks noChangeArrowheads="1"/>
          </p:cNvSpPr>
          <p:nvPr/>
        </p:nvSpPr>
        <p:spPr bwMode="auto">
          <a:xfrm>
            <a:off x="926627" y="410737"/>
            <a:ext cx="10830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cs typeface="Times New Roman" pitchFamily="18" charset="0"/>
              </a:rPr>
              <a:t>1.Biển </a:t>
            </a:r>
            <a:r>
              <a:rPr lang="en-US" sz="3600" b="1" i="1" dirty="0" err="1">
                <a:cs typeface="Times New Roman" pitchFamily="18" charset="0"/>
              </a:rPr>
              <a:t>luôn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i="1" dirty="0" err="1">
                <a:cs typeface="Times New Roman" pitchFamily="18" charset="0"/>
              </a:rPr>
              <a:t>thay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i="1" dirty="0" err="1">
                <a:cs typeface="Times New Roman" pitchFamily="18" charset="0"/>
              </a:rPr>
              <a:t>đổi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i="1" dirty="0" err="1">
                <a:cs typeface="Times New Roman" pitchFamily="18" charset="0"/>
              </a:rPr>
              <a:t>màu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i="1" dirty="0" err="1">
                <a:cs typeface="Times New Roman" pitchFamily="18" charset="0"/>
              </a:rPr>
              <a:t>tùy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i="1" dirty="0" err="1">
                <a:cs typeface="Times New Roman" pitchFamily="18" charset="0"/>
              </a:rPr>
              <a:t>theo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i="1" dirty="0" err="1">
                <a:cs typeface="Times New Roman" pitchFamily="18" charset="0"/>
              </a:rPr>
              <a:t>sắc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i="1" dirty="0" err="1">
                <a:cs typeface="Times New Roman" pitchFamily="18" charset="0"/>
              </a:rPr>
              <a:t>mây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i="1" dirty="0" err="1">
                <a:cs typeface="Times New Roman" pitchFamily="18" charset="0"/>
              </a:rPr>
              <a:t>trời</a:t>
            </a:r>
            <a:r>
              <a:rPr lang="en-US" sz="3600" b="1" i="1" dirty="0">
                <a:cs typeface="Times New Roman" pitchFamily="18" charset="0"/>
              </a:rPr>
              <a:t>. </a:t>
            </a:r>
          </a:p>
        </p:txBody>
      </p:sp>
      <p:sp>
        <p:nvSpPr>
          <p:cNvPr id="54" name="Text Box 53">
            <a:extLst>
              <a:ext uri="{FF2B5EF4-FFF2-40B4-BE49-F238E27FC236}">
                <a16:creationId xmlns="" xmlns:a16="http://schemas.microsoft.com/office/drawing/2014/main" id="{D623589F-3AD1-43EE-B6EF-00B19F45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9" y="2073412"/>
            <a:ext cx="502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5" name="Text Box 53">
            <a:extLst>
              <a:ext uri="{FF2B5EF4-FFF2-40B4-BE49-F238E27FC236}">
                <a16:creationId xmlns="" xmlns:a16="http://schemas.microsoft.com/office/drawing/2014/main" id="{909BD64F-B25E-457D-A590-7A95E265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" y="3137933"/>
            <a:ext cx="502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Text Box 53">
            <a:extLst>
              <a:ext uri="{FF2B5EF4-FFF2-40B4-BE49-F238E27FC236}">
                <a16:creationId xmlns="" xmlns:a16="http://schemas.microsoft.com/office/drawing/2014/main" id="{37F494E0-A948-48ED-A86F-CD8D0245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72" y="3794997"/>
            <a:ext cx="502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7" name="Text Box 53">
            <a:extLst>
              <a:ext uri="{FF2B5EF4-FFF2-40B4-BE49-F238E27FC236}">
                <a16:creationId xmlns="" xmlns:a16="http://schemas.microsoft.com/office/drawing/2014/main" id="{0758A462-90BD-487E-8BDB-37675592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72" y="4484998"/>
            <a:ext cx="502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81" grpId="0"/>
      <p:bldP spid="54" grpId="0"/>
      <p:bldP spid="55" grpId="0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="" xmlns:a16="http://schemas.microsoft.com/office/drawing/2014/main" id="{5866870A-25AE-4216-8FE3-9F5DE738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97253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b,Đánh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gạch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chéo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(/)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vế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ghép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="" xmlns:p14="http://schemas.microsoft.com/office/powerpoint/2010/main" val="293648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0" y="8744"/>
            <a:ext cx="11887200" cy="6553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4800" b="1" i="1" dirty="0" err="1">
                <a:solidFill>
                  <a:srgbClr val="000000"/>
                </a:solidFill>
                <a:cs typeface="Times New Roman" pitchFamily="18" charset="0"/>
              </a:rPr>
              <a:t>Trời</a:t>
            </a:r>
            <a:r>
              <a:rPr lang="en-US" sz="4800" b="1" i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800" b="1" i="1" dirty="0" err="1">
                <a:solidFill>
                  <a:srgbClr val="000000"/>
                </a:solidFill>
                <a:cs typeface="Times New Roman" pitchFamily="18" charset="0"/>
              </a:rPr>
              <a:t>xanh</a:t>
            </a:r>
            <a:r>
              <a:rPr lang="en-US" sz="4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cs typeface="Times New Roman" pitchFamily="18" charset="0"/>
              </a:rPr>
              <a:t>thẳm</a:t>
            </a:r>
            <a:r>
              <a:rPr lang="en-US" sz="4800" b="1" i="1" dirty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en-US" sz="4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cs typeface="Times New Roman" pitchFamily="18" charset="0"/>
              </a:rPr>
              <a:t>biển</a:t>
            </a:r>
            <a:r>
              <a:rPr lang="en-US" sz="4800" b="1" i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800" b="1" i="1" dirty="0" err="1">
                <a:solidFill>
                  <a:srgbClr val="000000"/>
                </a:solidFill>
                <a:cs typeface="Times New Roman" pitchFamily="18" charset="0"/>
              </a:rPr>
              <a:t>cũng</a:t>
            </a:r>
            <a:r>
              <a:rPr lang="en-US" sz="4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cs typeface="Times New Roman" pitchFamily="18" charset="0"/>
              </a:rPr>
              <a:t>thẳm</a:t>
            </a:r>
            <a:endParaRPr lang="en-US" sz="48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sz="48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4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r>
              <a:rPr lang="en-US" sz="4800" b="1" i="1" dirty="0" err="1">
                <a:solidFill>
                  <a:srgbClr val="000000"/>
                </a:solidFill>
                <a:cs typeface="Times New Roman" pitchFamily="18" charset="0"/>
              </a:rPr>
              <a:t>xanh</a:t>
            </a:r>
            <a:r>
              <a:rPr lang="en-US" sz="48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vi-VN" sz="54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như dâng  cao lên, </a:t>
            </a:r>
            <a:r>
              <a:rPr lang="vi-VN" sz="54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chắc</a:t>
            </a:r>
            <a:r>
              <a:rPr lang="vi-VN" sz="5400" b="1" i="1" u="none" strike="noStrike" kern="1200" baseline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5400" b="1" i="1" u="none" strike="noStrike" kern="1200" baseline="0" dirty="0" err="1">
                <a:solidFill>
                  <a:srgbClr val="000000"/>
                </a:solidFill>
                <a:cs typeface="Times New Roman" pitchFamily="18" charset="0"/>
              </a:rPr>
              <a:t>nịch</a:t>
            </a:r>
            <a:r>
              <a:rPr lang="en-US" sz="5400" b="1" i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sz="5400" i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5400" i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540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1905000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5181600" y="2133600"/>
            <a:ext cx="109728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2057400" y="2133600"/>
            <a:ext cx="301752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 flipH="1">
            <a:off x="4876800" y="1234190"/>
            <a:ext cx="2286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975360" y="2133600"/>
            <a:ext cx="100584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219199" y="2805111"/>
            <a:ext cx="2918699" cy="494146"/>
            <a:chOff x="768" y="1791"/>
            <a:chExt cx="1392" cy="321"/>
          </a:xfrm>
        </p:grpSpPr>
        <p:grpSp>
          <p:nvGrpSpPr>
            <p:cNvPr id="24596" name="Group 38"/>
            <p:cNvGrpSpPr>
              <a:grpSpLocks/>
            </p:cNvGrpSpPr>
            <p:nvPr/>
          </p:nvGrpSpPr>
          <p:grpSpPr bwMode="auto">
            <a:xfrm>
              <a:off x="768" y="1914"/>
              <a:ext cx="1392" cy="198"/>
              <a:chOff x="768" y="2016"/>
              <a:chExt cx="1392" cy="192"/>
            </a:xfrm>
          </p:grpSpPr>
          <p:sp>
            <p:nvSpPr>
              <p:cNvPr id="24598" name="Line 39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9" name="Line 40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0" name="Line 41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597" name="Rectangle 42"/>
            <p:cNvSpPr>
              <a:spLocks noChangeArrowheads="1"/>
            </p:cNvSpPr>
            <p:nvPr/>
          </p:nvSpPr>
          <p:spPr bwMode="auto">
            <a:xfrm>
              <a:off x="1120" y="1791"/>
              <a:ext cx="81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Vế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98347" name="Rectangle 43"/>
          <p:cNvSpPr>
            <a:spLocks noChangeArrowheads="1"/>
          </p:cNvSpPr>
          <p:nvPr/>
        </p:nvSpPr>
        <p:spPr bwMode="auto">
          <a:xfrm>
            <a:off x="3627219" y="2410557"/>
            <a:ext cx="80995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 err="1">
                <a:solidFill>
                  <a:srgbClr val="E7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4800" b="1" dirty="0">
              <a:solidFill>
                <a:srgbClr val="E741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48" name="Rectangle 44"/>
          <p:cNvSpPr>
            <a:spLocks noChangeArrowheads="1"/>
          </p:cNvSpPr>
          <p:nvPr/>
        </p:nvSpPr>
        <p:spPr bwMode="auto">
          <a:xfrm>
            <a:off x="975360" y="2300288"/>
            <a:ext cx="914400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799069" y="2791525"/>
            <a:ext cx="3825261" cy="555336"/>
            <a:chOff x="768" y="1631"/>
            <a:chExt cx="1296" cy="481"/>
          </a:xfrm>
        </p:grpSpPr>
        <p:grpSp>
          <p:nvGrpSpPr>
            <p:cNvPr id="24591" name="Group 58"/>
            <p:cNvGrpSpPr>
              <a:grpSpLocks/>
            </p:cNvGrpSpPr>
            <p:nvPr/>
          </p:nvGrpSpPr>
          <p:grpSpPr bwMode="auto">
            <a:xfrm>
              <a:off x="768" y="1914"/>
              <a:ext cx="1296" cy="198"/>
              <a:chOff x="768" y="2016"/>
              <a:chExt cx="1296" cy="192"/>
            </a:xfrm>
          </p:grpSpPr>
          <p:sp>
            <p:nvSpPr>
              <p:cNvPr id="24593" name="Line 59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5" name="Line 61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592" name="Rectangle 62"/>
            <p:cNvSpPr>
              <a:spLocks noChangeArrowheads="1"/>
            </p:cNvSpPr>
            <p:nvPr/>
          </p:nvSpPr>
          <p:spPr bwMode="auto">
            <a:xfrm>
              <a:off x="1248" y="1631"/>
              <a:ext cx="54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Vế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98367" name="Rectangle 63"/>
          <p:cNvSpPr>
            <a:spLocks noChangeArrowheads="1"/>
          </p:cNvSpPr>
          <p:nvPr/>
        </p:nvSpPr>
        <p:spPr bwMode="auto">
          <a:xfrm>
            <a:off x="8620668" y="2372011"/>
            <a:ext cx="9144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 err="1">
                <a:solidFill>
                  <a:srgbClr val="E7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4800" b="1" dirty="0">
              <a:solidFill>
                <a:srgbClr val="E741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68" name="Rectangle 64"/>
          <p:cNvSpPr>
            <a:spLocks noChangeArrowheads="1"/>
          </p:cNvSpPr>
          <p:nvPr/>
        </p:nvSpPr>
        <p:spPr bwMode="auto">
          <a:xfrm>
            <a:off x="5181600" y="2252573"/>
            <a:ext cx="914400" cy="6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2265A93D-2026-4CEE-AAFA-746D6C0BFE37}"/>
              </a:ext>
            </a:extLst>
          </p:cNvPr>
          <p:cNvCxnSpPr/>
          <p:nvPr/>
        </p:nvCxnSpPr>
        <p:spPr>
          <a:xfrm>
            <a:off x="190500" y="4419600"/>
            <a:ext cx="112471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="" xmlns:a16="http://schemas.microsoft.com/office/drawing/2014/main" id="{D687991F-395F-4E21-A01D-19BE29A74A1A}"/>
              </a:ext>
            </a:extLst>
          </p:cNvPr>
          <p:cNvCxnSpPr/>
          <p:nvPr/>
        </p:nvCxnSpPr>
        <p:spPr>
          <a:xfrm>
            <a:off x="6629400" y="2173574"/>
            <a:ext cx="29718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63">
            <a:extLst>
              <a:ext uri="{FF2B5EF4-FFF2-40B4-BE49-F238E27FC236}">
                <a16:creationId xmlns="" xmlns:a16="http://schemas.microsoft.com/office/drawing/2014/main" id="{E863D0FE-9AFD-4713-8FA7-51A5E0B54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384" y="4586116"/>
            <a:ext cx="9144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 err="1">
                <a:solidFill>
                  <a:srgbClr val="E7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endParaRPr lang="en-US" sz="4800" b="1" dirty="0">
              <a:solidFill>
                <a:srgbClr val="E741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animBg="1"/>
      <p:bldP spid="98312" grpId="0" animBg="1"/>
      <p:bldP spid="98321" grpId="0" animBg="1"/>
      <p:bldP spid="98332" grpId="0" animBg="1"/>
      <p:bldP spid="98347" grpId="0"/>
      <p:bldP spid="98348" grpId="0"/>
      <p:bldP spid="98367" grpId="0"/>
      <p:bldP spid="98368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/>
          </p:cNvSpPr>
          <p:nvPr/>
        </p:nvSpPr>
        <p:spPr bwMode="auto">
          <a:xfrm>
            <a:off x="381000" y="228600"/>
            <a:ext cx="112014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Trời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xanh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thẳm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biển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thẳm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xanh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như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dâng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                                           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chắc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nịch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sz="4000" i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4000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4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533400" y="1858962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>
              <a:latin typeface="Arial" panose="020B0604020202020204" pitchFamily="34" charset="0"/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685800" y="2697162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rgbClr val="000000"/>
                </a:solidFill>
                <a:latin typeface="VNI-Times" pitchFamily="2" charset="0"/>
              </a:rPr>
              <a:t>4.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Trời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âm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u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mây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mưa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biển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xám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xịt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nặng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nề</a:t>
            </a:r>
            <a:r>
              <a:rPr lang="en-US" sz="2800" b="1" i="1" dirty="0" smtClean="0">
                <a:solidFill>
                  <a:srgbClr val="000000"/>
                </a:solidFill>
                <a:latin typeface="VNI-Times" pitchFamily="2" charset="0"/>
              </a:rPr>
              <a:t>.</a:t>
            </a:r>
            <a:r>
              <a:rPr lang="en-US" sz="2800" i="1" dirty="0" smtClean="0">
                <a:latin typeface="VNI-Times" pitchFamily="2" charset="0"/>
              </a:rPr>
              <a:t> </a:t>
            </a:r>
            <a:endParaRPr lang="en-US" sz="2800" i="1" dirty="0">
              <a:latin typeface="VNI-Times" pitchFamily="2" charset="0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533400" y="1630362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3.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Trời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rải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mây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trắng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nhạt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biển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màng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dịu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hơi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sương</a:t>
            </a:r>
            <a:r>
              <a:rPr lang="en-US" sz="2800" b="1" i="1" dirty="0">
                <a:solidFill>
                  <a:srgbClr val="000000"/>
                </a:solidFill>
                <a:latin typeface="VNI-Times" pitchFamily="2" charset="0"/>
              </a:rPr>
              <a:t>.</a:t>
            </a:r>
            <a:endParaRPr lang="en-US" sz="2800" i="1" dirty="0">
              <a:solidFill>
                <a:srgbClr val="000000"/>
              </a:solidFill>
              <a:latin typeface="VNI-Times" pitchFamily="2" charset="0"/>
            </a:endParaRPr>
          </a:p>
          <a:p>
            <a:pPr eaLnBrk="1" hangingPunct="1"/>
            <a:r>
              <a:rPr lang="en-US" sz="2800" b="1" i="1" dirty="0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609600" y="4144963"/>
            <a:ext cx="7772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latin typeface="VNI-Times" pitchFamily="2" charset="0"/>
              </a:rPr>
              <a:t>5.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Trời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ầm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ầm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dông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gió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en-US" sz="2800" i="1" dirty="0" smtClean="0"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biển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đục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ngầu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giận</a:t>
            </a:r>
            <a:r>
              <a:rPr lang="en-US" sz="28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cs typeface="Times New Roman" pitchFamily="18" charset="0"/>
              </a:rPr>
              <a:t>dữ</a:t>
            </a:r>
            <a:r>
              <a:rPr lang="en-US" sz="2800" b="1" i="1" dirty="0" smtClean="0">
                <a:solidFill>
                  <a:srgbClr val="000000"/>
                </a:solidFill>
                <a:latin typeface="VNI-Times" pitchFamily="2" charset="0"/>
              </a:rPr>
              <a:t>…</a:t>
            </a:r>
            <a:r>
              <a:rPr lang="en-US" sz="2800" i="1" dirty="0" smtClean="0">
                <a:latin typeface="VNI-Times" pitchFamily="2" charset="0"/>
              </a:rPr>
              <a:t> </a:t>
            </a:r>
            <a:endParaRPr lang="en-US" sz="2800" i="1" dirty="0">
              <a:latin typeface="VNI-Times" pitchFamily="2" charset="0"/>
            </a:endParaRPr>
          </a:p>
        </p:txBody>
      </p:sp>
      <p:sp>
        <p:nvSpPr>
          <p:cNvPr id="26631" name="Line 11"/>
          <p:cNvSpPr>
            <a:spLocks noChangeShapeType="1"/>
          </p:cNvSpPr>
          <p:nvPr/>
        </p:nvSpPr>
        <p:spPr bwMode="auto">
          <a:xfrm>
            <a:off x="3505200" y="639762"/>
            <a:ext cx="609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1676400" y="639762"/>
            <a:ext cx="16002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3" name="Line 13"/>
          <p:cNvSpPr>
            <a:spLocks noChangeShapeType="1"/>
          </p:cNvSpPr>
          <p:nvPr/>
        </p:nvSpPr>
        <p:spPr bwMode="auto">
          <a:xfrm>
            <a:off x="1371600" y="3459162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4" name="Line 14"/>
          <p:cNvSpPr>
            <a:spLocks noChangeShapeType="1"/>
          </p:cNvSpPr>
          <p:nvPr/>
        </p:nvSpPr>
        <p:spPr bwMode="auto">
          <a:xfrm>
            <a:off x="1066800" y="2106612"/>
            <a:ext cx="571500" cy="15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6635" name="Group 65"/>
          <p:cNvGrpSpPr>
            <a:grpSpLocks/>
          </p:cNvGrpSpPr>
          <p:nvPr/>
        </p:nvGrpSpPr>
        <p:grpSpPr bwMode="auto">
          <a:xfrm>
            <a:off x="4343400" y="639762"/>
            <a:ext cx="3733800" cy="838200"/>
            <a:chOff x="2784" y="480"/>
            <a:chExt cx="2352" cy="528"/>
          </a:xfrm>
        </p:grpSpPr>
        <p:sp>
          <p:nvSpPr>
            <p:cNvPr id="26740" name="Line 21"/>
            <p:cNvSpPr>
              <a:spLocks noChangeShapeType="1"/>
            </p:cNvSpPr>
            <p:nvPr/>
          </p:nvSpPr>
          <p:spPr bwMode="auto">
            <a:xfrm>
              <a:off x="2784" y="480"/>
              <a:ext cx="2352" cy="0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741" name="Line 22"/>
            <p:cNvSpPr>
              <a:spLocks noChangeShapeType="1"/>
            </p:cNvSpPr>
            <p:nvPr/>
          </p:nvSpPr>
          <p:spPr bwMode="auto">
            <a:xfrm>
              <a:off x="2928" y="1008"/>
              <a:ext cx="1632" cy="0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6636" name="Line 23"/>
          <p:cNvSpPr>
            <a:spLocks noChangeShapeType="1"/>
          </p:cNvSpPr>
          <p:nvPr/>
        </p:nvSpPr>
        <p:spPr bwMode="auto">
          <a:xfrm>
            <a:off x="5638800" y="2087562"/>
            <a:ext cx="27432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7" name="Line 26"/>
          <p:cNvSpPr>
            <a:spLocks noChangeShapeType="1"/>
          </p:cNvSpPr>
          <p:nvPr/>
        </p:nvSpPr>
        <p:spPr bwMode="auto">
          <a:xfrm>
            <a:off x="4724400" y="2087562"/>
            <a:ext cx="609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8" name="Line 27"/>
          <p:cNvSpPr>
            <a:spLocks noChangeShapeType="1"/>
          </p:cNvSpPr>
          <p:nvPr/>
        </p:nvSpPr>
        <p:spPr bwMode="auto">
          <a:xfrm>
            <a:off x="1905000" y="2087562"/>
            <a:ext cx="2571750" cy="1588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9" name="Line 29"/>
          <p:cNvSpPr>
            <a:spLocks noChangeShapeType="1"/>
          </p:cNvSpPr>
          <p:nvPr/>
        </p:nvSpPr>
        <p:spPr bwMode="auto">
          <a:xfrm flipH="1">
            <a:off x="3352800" y="334962"/>
            <a:ext cx="762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0" name="Line 35"/>
          <p:cNvSpPr>
            <a:spLocks noChangeShapeType="1"/>
          </p:cNvSpPr>
          <p:nvPr/>
        </p:nvSpPr>
        <p:spPr bwMode="auto">
          <a:xfrm flipH="1">
            <a:off x="4648201" y="1706563"/>
            <a:ext cx="142875" cy="4286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1" name="Line 38"/>
          <p:cNvSpPr>
            <a:spLocks noChangeShapeType="1"/>
          </p:cNvSpPr>
          <p:nvPr/>
        </p:nvSpPr>
        <p:spPr bwMode="auto">
          <a:xfrm flipH="1">
            <a:off x="4267200" y="3078162"/>
            <a:ext cx="1524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2" name="Line 54"/>
          <p:cNvSpPr>
            <a:spLocks noChangeShapeType="1"/>
          </p:cNvSpPr>
          <p:nvPr/>
        </p:nvSpPr>
        <p:spPr bwMode="auto">
          <a:xfrm flipH="1">
            <a:off x="4267200" y="4373562"/>
            <a:ext cx="1524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3" name="Line 56"/>
          <p:cNvSpPr>
            <a:spLocks noChangeShapeType="1"/>
          </p:cNvSpPr>
          <p:nvPr/>
        </p:nvSpPr>
        <p:spPr bwMode="auto">
          <a:xfrm>
            <a:off x="5257800" y="3535362"/>
            <a:ext cx="24384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4" name="Line 57"/>
          <p:cNvSpPr>
            <a:spLocks noChangeShapeType="1"/>
          </p:cNvSpPr>
          <p:nvPr/>
        </p:nvSpPr>
        <p:spPr bwMode="auto">
          <a:xfrm>
            <a:off x="5410200" y="4830762"/>
            <a:ext cx="25908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5" name="Line 58"/>
          <p:cNvSpPr>
            <a:spLocks noChangeShapeType="1"/>
          </p:cNvSpPr>
          <p:nvPr/>
        </p:nvSpPr>
        <p:spPr bwMode="auto">
          <a:xfrm flipV="1">
            <a:off x="1905000" y="4754562"/>
            <a:ext cx="23622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6" name="Line 59"/>
          <p:cNvSpPr>
            <a:spLocks noChangeShapeType="1"/>
          </p:cNvSpPr>
          <p:nvPr/>
        </p:nvSpPr>
        <p:spPr bwMode="auto">
          <a:xfrm>
            <a:off x="1981200" y="3459162"/>
            <a:ext cx="22098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7" name="Line 60"/>
          <p:cNvSpPr>
            <a:spLocks noChangeShapeType="1"/>
          </p:cNvSpPr>
          <p:nvPr/>
        </p:nvSpPr>
        <p:spPr bwMode="auto">
          <a:xfrm>
            <a:off x="1143000" y="4754562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8" name="Line 62"/>
          <p:cNvSpPr>
            <a:spLocks noChangeShapeType="1"/>
          </p:cNvSpPr>
          <p:nvPr/>
        </p:nvSpPr>
        <p:spPr bwMode="auto">
          <a:xfrm>
            <a:off x="4495800" y="3459162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9" name="Line 63"/>
          <p:cNvSpPr>
            <a:spLocks noChangeShapeType="1"/>
          </p:cNvSpPr>
          <p:nvPr/>
        </p:nvSpPr>
        <p:spPr bwMode="auto">
          <a:xfrm>
            <a:off x="4495800" y="4754562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50" name="Line 64"/>
          <p:cNvSpPr>
            <a:spLocks noChangeShapeType="1"/>
          </p:cNvSpPr>
          <p:nvPr/>
        </p:nvSpPr>
        <p:spPr bwMode="auto">
          <a:xfrm>
            <a:off x="762000" y="655637"/>
            <a:ext cx="609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6651" name="Group 75"/>
          <p:cNvGrpSpPr>
            <a:grpSpLocks/>
          </p:cNvGrpSpPr>
          <p:nvPr/>
        </p:nvGrpSpPr>
        <p:grpSpPr bwMode="auto">
          <a:xfrm>
            <a:off x="1143000" y="2392363"/>
            <a:ext cx="2133600" cy="231775"/>
            <a:chOff x="768" y="1914"/>
            <a:chExt cx="1392" cy="198"/>
          </a:xfrm>
        </p:grpSpPr>
        <p:grpSp>
          <p:nvGrpSpPr>
            <p:cNvPr id="26735" name="Group 76"/>
            <p:cNvGrpSpPr>
              <a:grpSpLocks/>
            </p:cNvGrpSpPr>
            <p:nvPr/>
          </p:nvGrpSpPr>
          <p:grpSpPr bwMode="auto">
            <a:xfrm>
              <a:off x="768" y="1914"/>
              <a:ext cx="1392" cy="198"/>
              <a:chOff x="768" y="2016"/>
              <a:chExt cx="1392" cy="192"/>
            </a:xfrm>
          </p:grpSpPr>
          <p:sp>
            <p:nvSpPr>
              <p:cNvPr id="26737" name="Line 77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738" name="Line 78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739" name="Line 79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6736" name="Rectangle 80"/>
            <p:cNvSpPr>
              <a:spLocks noChangeArrowheads="1"/>
            </p:cNvSpPr>
            <p:nvPr/>
          </p:nvSpPr>
          <p:spPr bwMode="auto">
            <a:xfrm>
              <a:off x="1248" y="1968"/>
              <a:ext cx="2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  <a:latin typeface="VNI-Times" pitchFamily="2" charset="0"/>
                </a:rPr>
                <a:t>Veá 1</a:t>
              </a:r>
            </a:p>
          </p:txBody>
        </p:sp>
      </p:grpSp>
      <p:sp>
        <p:nvSpPr>
          <p:cNvPr id="26652" name="Rectangle 81"/>
          <p:cNvSpPr>
            <a:spLocks noChangeArrowheads="1"/>
          </p:cNvSpPr>
          <p:nvPr/>
        </p:nvSpPr>
        <p:spPr bwMode="auto">
          <a:xfrm>
            <a:off x="3124200" y="2087562"/>
            <a:ext cx="457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53" name="Rectangle 82"/>
          <p:cNvSpPr>
            <a:spLocks noChangeArrowheads="1"/>
          </p:cNvSpPr>
          <p:nvPr/>
        </p:nvSpPr>
        <p:spPr bwMode="auto">
          <a:xfrm>
            <a:off x="838200" y="2087562"/>
            <a:ext cx="406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grpSp>
        <p:nvGrpSpPr>
          <p:cNvPr id="26654" name="Group 85"/>
          <p:cNvGrpSpPr>
            <a:grpSpLocks/>
          </p:cNvGrpSpPr>
          <p:nvPr/>
        </p:nvGrpSpPr>
        <p:grpSpPr bwMode="auto">
          <a:xfrm>
            <a:off x="990600" y="944562"/>
            <a:ext cx="1676400" cy="304800"/>
            <a:chOff x="768" y="1914"/>
            <a:chExt cx="1392" cy="198"/>
          </a:xfrm>
        </p:grpSpPr>
        <p:grpSp>
          <p:nvGrpSpPr>
            <p:cNvPr id="26730" name="Group 86"/>
            <p:cNvGrpSpPr>
              <a:grpSpLocks/>
            </p:cNvGrpSpPr>
            <p:nvPr/>
          </p:nvGrpSpPr>
          <p:grpSpPr bwMode="auto">
            <a:xfrm>
              <a:off x="768" y="1914"/>
              <a:ext cx="1392" cy="198"/>
              <a:chOff x="768" y="2016"/>
              <a:chExt cx="1392" cy="192"/>
            </a:xfrm>
          </p:grpSpPr>
          <p:sp>
            <p:nvSpPr>
              <p:cNvPr id="26732" name="Line 87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733" name="Line 88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734" name="Line 89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6731" name="Rectangle 90"/>
            <p:cNvSpPr>
              <a:spLocks noChangeArrowheads="1"/>
            </p:cNvSpPr>
            <p:nvPr/>
          </p:nvSpPr>
          <p:spPr bwMode="auto">
            <a:xfrm>
              <a:off x="1248" y="1968"/>
              <a:ext cx="2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 dirty="0" err="1">
                  <a:solidFill>
                    <a:srgbClr val="FF0000"/>
                  </a:solidFill>
                  <a:latin typeface="VNI-Times" pitchFamily="2" charset="0"/>
                </a:rPr>
                <a:t>Veá</a:t>
              </a:r>
              <a:r>
                <a:rPr lang="en-US" sz="2400" b="1" dirty="0">
                  <a:solidFill>
                    <a:srgbClr val="FF0000"/>
                  </a:solidFill>
                  <a:latin typeface="VNI-Times" pitchFamily="2" charset="0"/>
                </a:rPr>
                <a:t> 1</a:t>
              </a:r>
            </a:p>
          </p:txBody>
        </p:sp>
      </p:grpSp>
      <p:sp>
        <p:nvSpPr>
          <p:cNvPr id="26655" name="Rectangle 91"/>
          <p:cNvSpPr>
            <a:spLocks noChangeArrowheads="1"/>
          </p:cNvSpPr>
          <p:nvPr/>
        </p:nvSpPr>
        <p:spPr bwMode="auto">
          <a:xfrm>
            <a:off x="2362201" y="715963"/>
            <a:ext cx="4873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56" name="Rectangle 92"/>
          <p:cNvSpPr>
            <a:spLocks noChangeArrowheads="1"/>
          </p:cNvSpPr>
          <p:nvPr/>
        </p:nvSpPr>
        <p:spPr bwMode="auto">
          <a:xfrm>
            <a:off x="814388" y="715962"/>
            <a:ext cx="406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6657" name="Rectangle 100"/>
          <p:cNvSpPr>
            <a:spLocks noChangeArrowheads="1"/>
          </p:cNvSpPr>
          <p:nvPr/>
        </p:nvSpPr>
        <p:spPr bwMode="auto">
          <a:xfrm>
            <a:off x="2743201" y="3459163"/>
            <a:ext cx="4873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58" name="Rectangle 101"/>
          <p:cNvSpPr>
            <a:spLocks noChangeArrowheads="1"/>
          </p:cNvSpPr>
          <p:nvPr/>
        </p:nvSpPr>
        <p:spPr bwMode="auto">
          <a:xfrm>
            <a:off x="1219200" y="3459162"/>
            <a:ext cx="406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6659" name="Rectangle 109"/>
          <p:cNvSpPr>
            <a:spLocks noChangeArrowheads="1"/>
          </p:cNvSpPr>
          <p:nvPr/>
        </p:nvSpPr>
        <p:spPr bwMode="auto">
          <a:xfrm>
            <a:off x="2667001" y="4754563"/>
            <a:ext cx="4873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60" name="Rectangle 110"/>
          <p:cNvSpPr>
            <a:spLocks noChangeArrowheads="1"/>
          </p:cNvSpPr>
          <p:nvPr/>
        </p:nvSpPr>
        <p:spPr bwMode="auto">
          <a:xfrm>
            <a:off x="1143000" y="4830762"/>
            <a:ext cx="406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grpSp>
        <p:nvGrpSpPr>
          <p:cNvPr id="26661" name="Group 112"/>
          <p:cNvGrpSpPr>
            <a:grpSpLocks/>
          </p:cNvGrpSpPr>
          <p:nvPr/>
        </p:nvGrpSpPr>
        <p:grpSpPr bwMode="auto">
          <a:xfrm>
            <a:off x="5105400" y="2392363"/>
            <a:ext cx="2057400" cy="231775"/>
            <a:chOff x="768" y="1914"/>
            <a:chExt cx="1392" cy="198"/>
          </a:xfrm>
        </p:grpSpPr>
        <p:grpSp>
          <p:nvGrpSpPr>
            <p:cNvPr id="26725" name="Group 113"/>
            <p:cNvGrpSpPr>
              <a:grpSpLocks/>
            </p:cNvGrpSpPr>
            <p:nvPr/>
          </p:nvGrpSpPr>
          <p:grpSpPr bwMode="auto">
            <a:xfrm>
              <a:off x="768" y="1914"/>
              <a:ext cx="1392" cy="198"/>
              <a:chOff x="768" y="2016"/>
              <a:chExt cx="1392" cy="192"/>
            </a:xfrm>
          </p:grpSpPr>
          <p:sp>
            <p:nvSpPr>
              <p:cNvPr id="26727" name="Line 114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728" name="Line 115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729" name="Line 116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6726" name="Rectangle 117"/>
            <p:cNvSpPr>
              <a:spLocks noChangeArrowheads="1"/>
            </p:cNvSpPr>
            <p:nvPr/>
          </p:nvSpPr>
          <p:spPr bwMode="auto">
            <a:xfrm>
              <a:off x="1248" y="1968"/>
              <a:ext cx="2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  <a:latin typeface="VNI-Times" pitchFamily="2" charset="0"/>
                </a:rPr>
                <a:t>Veá 2</a:t>
              </a:r>
            </a:p>
          </p:txBody>
        </p:sp>
      </p:grpSp>
      <p:sp>
        <p:nvSpPr>
          <p:cNvPr id="26662" name="Rectangle 118"/>
          <p:cNvSpPr>
            <a:spLocks noChangeArrowheads="1"/>
          </p:cNvSpPr>
          <p:nvPr/>
        </p:nvSpPr>
        <p:spPr bwMode="auto">
          <a:xfrm>
            <a:off x="6858001" y="2087563"/>
            <a:ext cx="4873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63" name="Rectangle 119"/>
          <p:cNvSpPr>
            <a:spLocks noChangeArrowheads="1"/>
          </p:cNvSpPr>
          <p:nvPr/>
        </p:nvSpPr>
        <p:spPr bwMode="auto">
          <a:xfrm>
            <a:off x="4800600" y="2087562"/>
            <a:ext cx="381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grpSp>
        <p:nvGrpSpPr>
          <p:cNvPr id="26664" name="Group 121"/>
          <p:cNvGrpSpPr>
            <a:grpSpLocks/>
          </p:cNvGrpSpPr>
          <p:nvPr/>
        </p:nvGrpSpPr>
        <p:grpSpPr bwMode="auto">
          <a:xfrm>
            <a:off x="3886200" y="868362"/>
            <a:ext cx="2362200" cy="381000"/>
            <a:chOff x="768" y="1914"/>
            <a:chExt cx="1392" cy="198"/>
          </a:xfrm>
        </p:grpSpPr>
        <p:grpSp>
          <p:nvGrpSpPr>
            <p:cNvPr id="26720" name="Group 122"/>
            <p:cNvGrpSpPr>
              <a:grpSpLocks/>
            </p:cNvGrpSpPr>
            <p:nvPr/>
          </p:nvGrpSpPr>
          <p:grpSpPr bwMode="auto">
            <a:xfrm>
              <a:off x="768" y="1914"/>
              <a:ext cx="1392" cy="198"/>
              <a:chOff x="768" y="2016"/>
              <a:chExt cx="1392" cy="192"/>
            </a:xfrm>
          </p:grpSpPr>
          <p:sp>
            <p:nvSpPr>
              <p:cNvPr id="26722" name="Line 123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723" name="Line 124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724" name="Line 125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6721" name="Rectangle 126"/>
            <p:cNvSpPr>
              <a:spLocks noChangeArrowheads="1"/>
            </p:cNvSpPr>
            <p:nvPr/>
          </p:nvSpPr>
          <p:spPr bwMode="auto">
            <a:xfrm>
              <a:off x="1248" y="1968"/>
              <a:ext cx="2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  <a:latin typeface="VNI-Times" pitchFamily="2" charset="0"/>
                </a:rPr>
                <a:t>Veá 2</a:t>
              </a:r>
            </a:p>
          </p:txBody>
        </p:sp>
      </p:grpSp>
      <p:sp>
        <p:nvSpPr>
          <p:cNvPr id="26665" name="Rectangle 127"/>
          <p:cNvSpPr>
            <a:spLocks noChangeArrowheads="1"/>
          </p:cNvSpPr>
          <p:nvPr/>
        </p:nvSpPr>
        <p:spPr bwMode="auto">
          <a:xfrm>
            <a:off x="6019801" y="639763"/>
            <a:ext cx="4873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66" name="Rectangle 128"/>
          <p:cNvSpPr>
            <a:spLocks noChangeArrowheads="1"/>
          </p:cNvSpPr>
          <p:nvPr/>
        </p:nvSpPr>
        <p:spPr bwMode="auto">
          <a:xfrm>
            <a:off x="3581400" y="715962"/>
            <a:ext cx="406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grpSp>
        <p:nvGrpSpPr>
          <p:cNvPr id="26667" name="Group 174"/>
          <p:cNvGrpSpPr>
            <a:grpSpLocks/>
          </p:cNvGrpSpPr>
          <p:nvPr/>
        </p:nvGrpSpPr>
        <p:grpSpPr bwMode="auto">
          <a:xfrm>
            <a:off x="1447800" y="3763962"/>
            <a:ext cx="5181600" cy="381000"/>
            <a:chOff x="960" y="2352"/>
            <a:chExt cx="3360" cy="288"/>
          </a:xfrm>
        </p:grpSpPr>
        <p:grpSp>
          <p:nvGrpSpPr>
            <p:cNvPr id="26708" name="Group 94"/>
            <p:cNvGrpSpPr>
              <a:grpSpLocks/>
            </p:cNvGrpSpPr>
            <p:nvPr/>
          </p:nvGrpSpPr>
          <p:grpSpPr bwMode="auto">
            <a:xfrm>
              <a:off x="960" y="2352"/>
              <a:ext cx="1056" cy="192"/>
              <a:chOff x="768" y="1914"/>
              <a:chExt cx="1392" cy="198"/>
            </a:xfrm>
          </p:grpSpPr>
          <p:grpSp>
            <p:nvGrpSpPr>
              <p:cNvPr id="26715" name="Group 95"/>
              <p:cNvGrpSpPr>
                <a:grpSpLocks/>
              </p:cNvGrpSpPr>
              <p:nvPr/>
            </p:nvGrpSpPr>
            <p:grpSpPr bwMode="auto">
              <a:xfrm>
                <a:off x="768" y="1914"/>
                <a:ext cx="1392" cy="198"/>
                <a:chOff x="768" y="2016"/>
                <a:chExt cx="1392" cy="192"/>
              </a:xfrm>
            </p:grpSpPr>
            <p:sp>
              <p:nvSpPr>
                <p:cNvPr id="26717" name="Line 96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1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718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064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719" name="Line 98"/>
                <p:cNvSpPr>
                  <a:spLocks noChangeShapeType="1"/>
                </p:cNvSpPr>
                <p:nvPr/>
              </p:nvSpPr>
              <p:spPr bwMode="auto">
                <a:xfrm>
                  <a:off x="768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6716" name="Rectangle 99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 dirty="0" err="1">
                    <a:solidFill>
                      <a:srgbClr val="FF0000"/>
                    </a:solidFill>
                    <a:latin typeface="VNI-Times" pitchFamily="2" charset="0"/>
                  </a:rPr>
                  <a:t>Veá</a:t>
                </a:r>
                <a:r>
                  <a:rPr lang="en-US" sz="2400" b="1" dirty="0">
                    <a:solidFill>
                      <a:srgbClr val="FF0000"/>
                    </a:solidFill>
                    <a:latin typeface="VNI-Times" pitchFamily="2" charset="0"/>
                  </a:rPr>
                  <a:t> 1</a:t>
                </a:r>
              </a:p>
            </p:txBody>
          </p:sp>
        </p:grpSp>
        <p:grpSp>
          <p:nvGrpSpPr>
            <p:cNvPr id="26709" name="Group 130"/>
            <p:cNvGrpSpPr>
              <a:grpSpLocks/>
            </p:cNvGrpSpPr>
            <p:nvPr/>
          </p:nvGrpSpPr>
          <p:grpSpPr bwMode="auto">
            <a:xfrm>
              <a:off x="2976" y="2400"/>
              <a:ext cx="1344" cy="240"/>
              <a:chOff x="768" y="1914"/>
              <a:chExt cx="1392" cy="198"/>
            </a:xfrm>
          </p:grpSpPr>
          <p:grpSp>
            <p:nvGrpSpPr>
              <p:cNvPr id="26710" name="Group 131"/>
              <p:cNvGrpSpPr>
                <a:grpSpLocks/>
              </p:cNvGrpSpPr>
              <p:nvPr/>
            </p:nvGrpSpPr>
            <p:grpSpPr bwMode="auto">
              <a:xfrm>
                <a:off x="768" y="1914"/>
                <a:ext cx="1392" cy="198"/>
                <a:chOff x="768" y="2016"/>
                <a:chExt cx="1392" cy="192"/>
              </a:xfrm>
            </p:grpSpPr>
            <p:sp>
              <p:nvSpPr>
                <p:cNvPr id="26712" name="Line 132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1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713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2064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714" name="Line 134"/>
                <p:cNvSpPr>
                  <a:spLocks noChangeShapeType="1"/>
                </p:cNvSpPr>
                <p:nvPr/>
              </p:nvSpPr>
              <p:spPr bwMode="auto">
                <a:xfrm>
                  <a:off x="768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6711" name="Rectangle 135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VNI-Times" pitchFamily="2" charset="0"/>
                  </a:rPr>
                  <a:t>Veá 2</a:t>
                </a:r>
              </a:p>
            </p:txBody>
          </p:sp>
        </p:grpSp>
      </p:grpSp>
      <p:sp>
        <p:nvSpPr>
          <p:cNvPr id="26668" name="Rectangle 136"/>
          <p:cNvSpPr>
            <a:spLocks noChangeArrowheads="1"/>
          </p:cNvSpPr>
          <p:nvPr/>
        </p:nvSpPr>
        <p:spPr bwMode="auto">
          <a:xfrm>
            <a:off x="6248401" y="3535363"/>
            <a:ext cx="4873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69" name="Rectangle 137"/>
          <p:cNvSpPr>
            <a:spLocks noChangeArrowheads="1"/>
          </p:cNvSpPr>
          <p:nvPr/>
        </p:nvSpPr>
        <p:spPr bwMode="auto">
          <a:xfrm>
            <a:off x="4495800" y="3535362"/>
            <a:ext cx="406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grpSp>
        <p:nvGrpSpPr>
          <p:cNvPr id="26670" name="Group 173"/>
          <p:cNvGrpSpPr>
            <a:grpSpLocks/>
          </p:cNvGrpSpPr>
          <p:nvPr/>
        </p:nvGrpSpPr>
        <p:grpSpPr bwMode="auto">
          <a:xfrm>
            <a:off x="1295400" y="5059362"/>
            <a:ext cx="5181600" cy="381000"/>
            <a:chOff x="864" y="3216"/>
            <a:chExt cx="3264" cy="240"/>
          </a:xfrm>
        </p:grpSpPr>
        <p:grpSp>
          <p:nvGrpSpPr>
            <p:cNvPr id="26696" name="Group 103"/>
            <p:cNvGrpSpPr>
              <a:grpSpLocks/>
            </p:cNvGrpSpPr>
            <p:nvPr/>
          </p:nvGrpSpPr>
          <p:grpSpPr bwMode="auto">
            <a:xfrm>
              <a:off x="864" y="3216"/>
              <a:ext cx="1104" cy="240"/>
              <a:chOff x="768" y="1914"/>
              <a:chExt cx="1392" cy="198"/>
            </a:xfrm>
          </p:grpSpPr>
          <p:grpSp>
            <p:nvGrpSpPr>
              <p:cNvPr id="26703" name="Group 104"/>
              <p:cNvGrpSpPr>
                <a:grpSpLocks/>
              </p:cNvGrpSpPr>
              <p:nvPr/>
            </p:nvGrpSpPr>
            <p:grpSpPr bwMode="auto">
              <a:xfrm>
                <a:off x="768" y="1914"/>
                <a:ext cx="1392" cy="198"/>
                <a:chOff x="768" y="2016"/>
                <a:chExt cx="1392" cy="192"/>
              </a:xfrm>
            </p:grpSpPr>
            <p:sp>
              <p:nvSpPr>
                <p:cNvPr id="26705" name="Line 105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1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706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2064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707" name="Line 107"/>
                <p:cNvSpPr>
                  <a:spLocks noChangeShapeType="1"/>
                </p:cNvSpPr>
                <p:nvPr/>
              </p:nvSpPr>
              <p:spPr bwMode="auto">
                <a:xfrm>
                  <a:off x="768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6704" name="Rectangle 108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VNI-Times" pitchFamily="2" charset="0"/>
                  </a:rPr>
                  <a:t>Veá 1</a:t>
                </a:r>
              </a:p>
            </p:txBody>
          </p:sp>
        </p:grpSp>
        <p:grpSp>
          <p:nvGrpSpPr>
            <p:cNvPr id="26697" name="Group 139"/>
            <p:cNvGrpSpPr>
              <a:grpSpLocks/>
            </p:cNvGrpSpPr>
            <p:nvPr/>
          </p:nvGrpSpPr>
          <p:grpSpPr bwMode="auto">
            <a:xfrm>
              <a:off x="3072" y="3216"/>
              <a:ext cx="1056" cy="210"/>
              <a:chOff x="768" y="1914"/>
              <a:chExt cx="1392" cy="198"/>
            </a:xfrm>
          </p:grpSpPr>
          <p:grpSp>
            <p:nvGrpSpPr>
              <p:cNvPr id="26698" name="Group 140"/>
              <p:cNvGrpSpPr>
                <a:grpSpLocks/>
              </p:cNvGrpSpPr>
              <p:nvPr/>
            </p:nvGrpSpPr>
            <p:grpSpPr bwMode="auto">
              <a:xfrm>
                <a:off x="768" y="1914"/>
                <a:ext cx="1392" cy="198"/>
                <a:chOff x="768" y="2016"/>
                <a:chExt cx="1392" cy="192"/>
              </a:xfrm>
            </p:grpSpPr>
            <p:sp>
              <p:nvSpPr>
                <p:cNvPr id="26700" name="Line 141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1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701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2064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702" name="Line 143"/>
                <p:cNvSpPr>
                  <a:spLocks noChangeShapeType="1"/>
                </p:cNvSpPr>
                <p:nvPr/>
              </p:nvSpPr>
              <p:spPr bwMode="auto">
                <a:xfrm>
                  <a:off x="768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6699" name="Rectangle 144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>
                    <a:solidFill>
                      <a:srgbClr val="FF0000"/>
                    </a:solidFill>
                    <a:latin typeface="VNI-Times" pitchFamily="2" charset="0"/>
                  </a:rPr>
                  <a:t>Veá 2</a:t>
                </a:r>
              </a:p>
            </p:txBody>
          </p:sp>
        </p:grpSp>
      </p:grpSp>
      <p:sp>
        <p:nvSpPr>
          <p:cNvPr id="26671" name="Rectangle 145"/>
          <p:cNvSpPr>
            <a:spLocks noChangeArrowheads="1"/>
          </p:cNvSpPr>
          <p:nvPr/>
        </p:nvSpPr>
        <p:spPr bwMode="auto">
          <a:xfrm>
            <a:off x="6400801" y="4830763"/>
            <a:ext cx="4873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72" name="Rectangle 146"/>
          <p:cNvSpPr>
            <a:spLocks noChangeArrowheads="1"/>
          </p:cNvSpPr>
          <p:nvPr/>
        </p:nvSpPr>
        <p:spPr bwMode="auto">
          <a:xfrm>
            <a:off x="4495800" y="4754562"/>
            <a:ext cx="406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6673" name="Rectangle 148"/>
          <p:cNvSpPr>
            <a:spLocks noChangeArrowheads="1"/>
          </p:cNvSpPr>
          <p:nvPr/>
        </p:nvSpPr>
        <p:spPr bwMode="auto">
          <a:xfrm>
            <a:off x="762000" y="5516563"/>
            <a:ext cx="7772400" cy="6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6.Biển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nhiều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rất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đẹp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, ai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cs typeface="Times New Roman" pitchFamily="18" charset="0"/>
              </a:rPr>
              <a:t> .</a:t>
            </a:r>
            <a:r>
              <a:rPr lang="en-US" sz="2800" i="1" dirty="0">
                <a:cs typeface="Times New Roman" pitchFamily="18" charset="0"/>
              </a:rPr>
              <a:t> </a:t>
            </a:r>
          </a:p>
        </p:txBody>
      </p:sp>
      <p:sp>
        <p:nvSpPr>
          <p:cNvPr id="26674" name="Line 150"/>
          <p:cNvSpPr>
            <a:spLocks noChangeShapeType="1"/>
          </p:cNvSpPr>
          <p:nvPr/>
        </p:nvSpPr>
        <p:spPr bwMode="auto">
          <a:xfrm flipH="1">
            <a:off x="4495800" y="5745162"/>
            <a:ext cx="1524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75" name="Rectangle 151"/>
          <p:cNvSpPr>
            <a:spLocks noChangeArrowheads="1"/>
          </p:cNvSpPr>
          <p:nvPr/>
        </p:nvSpPr>
        <p:spPr bwMode="auto">
          <a:xfrm>
            <a:off x="4546600" y="6202362"/>
            <a:ext cx="406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6676" name="Rectangle 152"/>
          <p:cNvSpPr>
            <a:spLocks noChangeArrowheads="1"/>
          </p:cNvSpPr>
          <p:nvPr/>
        </p:nvSpPr>
        <p:spPr bwMode="auto">
          <a:xfrm>
            <a:off x="1219200" y="6202362"/>
            <a:ext cx="406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6677" name="Rectangle 154"/>
          <p:cNvSpPr>
            <a:spLocks noChangeArrowheads="1"/>
          </p:cNvSpPr>
          <p:nvPr/>
        </p:nvSpPr>
        <p:spPr bwMode="auto">
          <a:xfrm>
            <a:off x="6324601" y="6126163"/>
            <a:ext cx="4873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78" name="Rectangle 155"/>
          <p:cNvSpPr>
            <a:spLocks noChangeArrowheads="1"/>
          </p:cNvSpPr>
          <p:nvPr/>
        </p:nvSpPr>
        <p:spPr bwMode="auto">
          <a:xfrm>
            <a:off x="2743201" y="6126163"/>
            <a:ext cx="4873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E741EB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79" name="Line 156"/>
          <p:cNvSpPr>
            <a:spLocks noChangeShapeType="1"/>
          </p:cNvSpPr>
          <p:nvPr/>
        </p:nvSpPr>
        <p:spPr bwMode="auto">
          <a:xfrm>
            <a:off x="1219200" y="6126162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80" name="Line 157"/>
          <p:cNvSpPr>
            <a:spLocks noChangeShapeType="1"/>
          </p:cNvSpPr>
          <p:nvPr/>
        </p:nvSpPr>
        <p:spPr bwMode="auto">
          <a:xfrm>
            <a:off x="4495800" y="6202362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81" name="Line 158"/>
          <p:cNvSpPr>
            <a:spLocks noChangeShapeType="1"/>
          </p:cNvSpPr>
          <p:nvPr/>
        </p:nvSpPr>
        <p:spPr bwMode="auto">
          <a:xfrm>
            <a:off x="1981200" y="6126162"/>
            <a:ext cx="22098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82" name="Line 159"/>
          <p:cNvSpPr>
            <a:spLocks noChangeShapeType="1"/>
          </p:cNvSpPr>
          <p:nvPr/>
        </p:nvSpPr>
        <p:spPr bwMode="auto">
          <a:xfrm>
            <a:off x="5105400" y="6202362"/>
            <a:ext cx="22098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6683" name="Group 175"/>
          <p:cNvGrpSpPr>
            <a:grpSpLocks/>
          </p:cNvGrpSpPr>
          <p:nvPr/>
        </p:nvGrpSpPr>
        <p:grpSpPr bwMode="auto">
          <a:xfrm>
            <a:off x="1524000" y="6354762"/>
            <a:ext cx="5029200" cy="228600"/>
            <a:chOff x="960" y="4032"/>
            <a:chExt cx="3168" cy="144"/>
          </a:xfrm>
        </p:grpSpPr>
        <p:grpSp>
          <p:nvGrpSpPr>
            <p:cNvPr id="26684" name="Group 160"/>
            <p:cNvGrpSpPr>
              <a:grpSpLocks/>
            </p:cNvGrpSpPr>
            <p:nvPr/>
          </p:nvGrpSpPr>
          <p:grpSpPr bwMode="auto">
            <a:xfrm>
              <a:off x="2928" y="4032"/>
              <a:ext cx="1200" cy="144"/>
              <a:chOff x="768" y="1914"/>
              <a:chExt cx="1392" cy="198"/>
            </a:xfrm>
          </p:grpSpPr>
          <p:grpSp>
            <p:nvGrpSpPr>
              <p:cNvPr id="26691" name="Group 161"/>
              <p:cNvGrpSpPr>
                <a:grpSpLocks/>
              </p:cNvGrpSpPr>
              <p:nvPr/>
            </p:nvGrpSpPr>
            <p:grpSpPr bwMode="auto">
              <a:xfrm>
                <a:off x="768" y="1914"/>
                <a:ext cx="1392" cy="198"/>
                <a:chOff x="768" y="2016"/>
                <a:chExt cx="1392" cy="192"/>
              </a:xfrm>
            </p:grpSpPr>
            <p:sp>
              <p:nvSpPr>
                <p:cNvPr id="26693" name="Line 162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1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694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2064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695" name="Line 164"/>
                <p:cNvSpPr>
                  <a:spLocks noChangeShapeType="1"/>
                </p:cNvSpPr>
                <p:nvPr/>
              </p:nvSpPr>
              <p:spPr bwMode="auto">
                <a:xfrm>
                  <a:off x="768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6692" name="Rectangle 165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000" b="1">
                    <a:solidFill>
                      <a:srgbClr val="FF0000"/>
                    </a:solidFill>
                    <a:latin typeface="VNI-Times" pitchFamily="2" charset="0"/>
                  </a:rPr>
                  <a:t>Veá 2</a:t>
                </a:r>
              </a:p>
            </p:txBody>
          </p:sp>
        </p:grpSp>
        <p:grpSp>
          <p:nvGrpSpPr>
            <p:cNvPr id="26685" name="Group 166"/>
            <p:cNvGrpSpPr>
              <a:grpSpLocks/>
            </p:cNvGrpSpPr>
            <p:nvPr/>
          </p:nvGrpSpPr>
          <p:grpSpPr bwMode="auto">
            <a:xfrm>
              <a:off x="960" y="4080"/>
              <a:ext cx="1008" cy="96"/>
              <a:chOff x="768" y="1914"/>
              <a:chExt cx="1392" cy="198"/>
            </a:xfrm>
          </p:grpSpPr>
          <p:grpSp>
            <p:nvGrpSpPr>
              <p:cNvPr id="26686" name="Group 167"/>
              <p:cNvGrpSpPr>
                <a:grpSpLocks/>
              </p:cNvGrpSpPr>
              <p:nvPr/>
            </p:nvGrpSpPr>
            <p:grpSpPr bwMode="auto">
              <a:xfrm>
                <a:off x="768" y="1914"/>
                <a:ext cx="1392" cy="198"/>
                <a:chOff x="768" y="2016"/>
                <a:chExt cx="1392" cy="192"/>
              </a:xfrm>
            </p:grpSpPr>
            <p:sp>
              <p:nvSpPr>
                <p:cNvPr id="26688" name="Line 168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1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689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2064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690" name="Line 170"/>
                <p:cNvSpPr>
                  <a:spLocks noChangeShapeType="1"/>
                </p:cNvSpPr>
                <p:nvPr/>
              </p:nvSpPr>
              <p:spPr bwMode="auto">
                <a:xfrm>
                  <a:off x="768" y="201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6687" name="Rectangle 171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2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000" b="1">
                    <a:solidFill>
                      <a:srgbClr val="FF0000"/>
                    </a:solidFill>
                    <a:latin typeface="VNI-Times" pitchFamily="2" charset="0"/>
                  </a:rPr>
                  <a:t>Veá 1</a:t>
                </a: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304800"/>
            <a:ext cx="10591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thể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tách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vế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câu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ghép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vừa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tìm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được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ở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tập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thành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câu đơn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được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không? </a:t>
            </a:r>
            <a:r>
              <a:rPr lang="vi-VN" sz="4800" b="1" i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sao?</a:t>
            </a:r>
          </a:p>
          <a:p>
            <a:pPr algn="just" eaLnBrk="1" hangingPunct="1"/>
            <a:r>
              <a:rPr lang="en-US" sz="4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</a:t>
            </a:r>
            <a:endParaRPr lang="en-US" sz="48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350" name="Text Box 102"/>
          <p:cNvSpPr txBox="1">
            <a:spLocks noChangeArrowheads="1"/>
          </p:cNvSpPr>
          <p:nvPr/>
        </p:nvSpPr>
        <p:spPr bwMode="auto">
          <a:xfrm>
            <a:off x="533400" y="2514600"/>
            <a:ext cx="10744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* </a:t>
            </a:r>
            <a:r>
              <a:rPr lang="en-US" sz="4800" b="1" dirty="0" err="1">
                <a:cs typeface="Times New Roman" pitchFamily="18" charset="0"/>
              </a:rPr>
              <a:t>Không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thể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tách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mỗi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vế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ghép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vừa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tìm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được</a:t>
            </a:r>
            <a:r>
              <a:rPr lang="en-US" sz="4800" b="1" dirty="0">
                <a:cs typeface="Times New Roman" pitchFamily="18" charset="0"/>
              </a:rPr>
              <a:t> ở </a:t>
            </a:r>
            <a:r>
              <a:rPr lang="en-US" sz="4800" b="1" dirty="0" err="1">
                <a:cs typeface="Times New Roman" pitchFamily="18" charset="0"/>
              </a:rPr>
              <a:t>bài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tập</a:t>
            </a:r>
            <a:r>
              <a:rPr lang="en-US" sz="4800" b="1" dirty="0">
                <a:cs typeface="Times New Roman" pitchFamily="18" charset="0"/>
              </a:rPr>
              <a:t> 1 </a:t>
            </a:r>
            <a:r>
              <a:rPr lang="en-US" sz="4800" b="1" dirty="0" err="1">
                <a:cs typeface="Times New Roman" pitchFamily="18" charset="0"/>
              </a:rPr>
              <a:t>thành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một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đơn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được</a:t>
            </a:r>
            <a:r>
              <a:rPr lang="en-US" sz="4800" b="1" dirty="0">
                <a:cs typeface="Times New Roman" pitchFamily="18" charset="0"/>
              </a:rPr>
              <a:t> .</a:t>
            </a:r>
            <a:r>
              <a:rPr lang="en-US" sz="4800" b="1" dirty="0" err="1">
                <a:cs typeface="Times New Roman" pitchFamily="18" charset="0"/>
              </a:rPr>
              <a:t>Vì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mỗi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vế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ghép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thể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hiện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một</a:t>
            </a:r>
            <a:r>
              <a:rPr lang="en-US" sz="4800" b="1" dirty="0">
                <a:cs typeface="Times New Roman" pitchFamily="18" charset="0"/>
              </a:rPr>
              <a:t>  ý </a:t>
            </a:r>
            <a:r>
              <a:rPr lang="en-US" sz="4800" b="1" dirty="0" err="1">
                <a:cs typeface="Times New Roman" pitchFamily="18" charset="0"/>
              </a:rPr>
              <a:t>có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quan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hệ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chặt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chẽ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với</a:t>
            </a:r>
            <a:r>
              <a:rPr lang="en-US" sz="4800" b="1" dirty="0">
                <a:cs typeface="Times New Roman" pitchFamily="18" charset="0"/>
              </a:rPr>
              <a:t> ý </a:t>
            </a:r>
            <a:r>
              <a:rPr lang="en-US" sz="4800" b="1" dirty="0" err="1">
                <a:cs typeface="Times New Roman" pitchFamily="18" charset="0"/>
              </a:rPr>
              <a:t>những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vế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câu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khác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5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4578" y="38100"/>
            <a:ext cx="1119804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cs typeface="Times New Roman" pitchFamily="18" charset="0"/>
              </a:rPr>
              <a:t>3. </a:t>
            </a:r>
            <a:r>
              <a:rPr lang="en-US" sz="4000" b="1" i="1" dirty="0" err="1">
                <a:cs typeface="Times New Roman" pitchFamily="18" charset="0"/>
              </a:rPr>
              <a:t>Thêm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một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vế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câu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vào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chỗ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trống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để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tạo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thành</a:t>
            </a:r>
            <a:r>
              <a:rPr lang="en-US" sz="4000" b="1" i="1" dirty="0">
                <a:cs typeface="Times New Roman" pitchFamily="18" charset="0"/>
              </a:rPr>
              <a:t>  </a:t>
            </a:r>
            <a:r>
              <a:rPr lang="en-US" sz="4000" b="1" i="1" dirty="0" err="1">
                <a:cs typeface="Times New Roman" pitchFamily="18" charset="0"/>
              </a:rPr>
              <a:t>câu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ghép</a:t>
            </a:r>
            <a:r>
              <a:rPr lang="en-US" sz="4000" b="1" i="1" dirty="0"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000" b="1" i="1" dirty="0">
                <a:cs typeface="Times New Roman" pitchFamily="18" charset="0"/>
              </a:rPr>
              <a:t>   a) Mùa xuân đã về,</a:t>
            </a:r>
            <a:r>
              <a:rPr lang="pt-BR" sz="4000" i="1" dirty="0">
                <a:cs typeface="Times New Roman" pitchFamily="18" charset="0"/>
              </a:rPr>
              <a:t>……………………………</a:t>
            </a:r>
            <a:r>
              <a:rPr lang="pt-BR" sz="4000" b="1" dirty="0">
                <a:cs typeface="Times New Roman" pitchFamily="18" charset="0"/>
              </a:rPr>
              <a:t> </a:t>
            </a:r>
            <a:endParaRPr lang="pt-BR" sz="4000" dirty="0"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cs typeface="Times New Roman" pitchFamily="18" charset="0"/>
              </a:rPr>
              <a:t>   </a:t>
            </a:r>
            <a:r>
              <a:rPr lang="en-US" sz="4000" b="1" i="1" dirty="0">
                <a:cs typeface="Times New Roman" pitchFamily="18" charset="0"/>
              </a:rPr>
              <a:t>b) </a:t>
            </a:r>
            <a:r>
              <a:rPr lang="en-US" sz="4000" b="1" i="1" dirty="0" err="1">
                <a:cs typeface="Times New Roman" pitchFamily="18" charset="0"/>
              </a:rPr>
              <a:t>Mặt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trời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mọc</a:t>
            </a:r>
            <a:r>
              <a:rPr lang="en-US" sz="4000" i="1" dirty="0">
                <a:cs typeface="Times New Roman" pitchFamily="18" charset="0"/>
              </a:rPr>
              <a:t>, ………………………………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vi-VN" sz="4000" b="1" i="1" dirty="0">
                <a:cs typeface="Times New Roman" pitchFamily="18" charset="0"/>
              </a:rPr>
              <a:t>   c) Trong </a:t>
            </a:r>
            <a:r>
              <a:rPr lang="vi-VN" sz="4000" b="1" i="1" dirty="0" err="1">
                <a:cs typeface="Times New Roman" pitchFamily="18" charset="0"/>
              </a:rPr>
              <a:t>truyện</a:t>
            </a:r>
            <a:r>
              <a:rPr lang="vi-VN" sz="4000" b="1" i="1" dirty="0">
                <a:cs typeface="Times New Roman" pitchFamily="18" charset="0"/>
              </a:rPr>
              <a:t> </a:t>
            </a:r>
            <a:r>
              <a:rPr lang="vi-VN" sz="4000" b="1" i="1" dirty="0" err="1">
                <a:cs typeface="Times New Roman" pitchFamily="18" charset="0"/>
              </a:rPr>
              <a:t>cổ</a:t>
            </a:r>
            <a:r>
              <a:rPr lang="vi-VN" sz="4000" b="1" i="1" dirty="0">
                <a:cs typeface="Times New Roman" pitchFamily="18" charset="0"/>
              </a:rPr>
              <a:t> </a:t>
            </a:r>
            <a:r>
              <a:rPr lang="vi-VN" sz="4000" b="1" i="1" dirty="0" err="1">
                <a:cs typeface="Times New Roman" pitchFamily="18" charset="0"/>
              </a:rPr>
              <a:t>tích</a:t>
            </a:r>
            <a:r>
              <a:rPr lang="vi-VN" sz="4000" b="1" i="1" dirty="0">
                <a:cs typeface="Times New Roman" pitchFamily="18" charset="0"/>
              </a:rPr>
              <a:t> Cây </a:t>
            </a:r>
            <a:r>
              <a:rPr lang="vi-VN" sz="4000" b="1" i="1" dirty="0" err="1">
                <a:cs typeface="Times New Roman" pitchFamily="18" charset="0"/>
              </a:rPr>
              <a:t>khế</a:t>
            </a:r>
            <a:r>
              <a:rPr lang="vi-VN" sz="4000" b="1" i="1" dirty="0">
                <a:cs typeface="Times New Roman" pitchFamily="18" charset="0"/>
              </a:rPr>
              <a:t>, </a:t>
            </a:r>
            <a:r>
              <a:rPr lang="vi-VN" sz="4000" b="1" i="1" dirty="0" err="1">
                <a:cs typeface="Times New Roman" pitchFamily="18" charset="0"/>
              </a:rPr>
              <a:t>người</a:t>
            </a:r>
            <a:r>
              <a:rPr lang="vi-VN" sz="4000" b="1" i="1" dirty="0">
                <a:cs typeface="Times New Roman" pitchFamily="18" charset="0"/>
              </a:rPr>
              <a:t> em chăm </a:t>
            </a:r>
            <a:r>
              <a:rPr lang="vi-VN" sz="4000" b="1" i="1" dirty="0" err="1">
                <a:cs typeface="Times New Roman" pitchFamily="18" charset="0"/>
              </a:rPr>
              <a:t>chỉ</a:t>
            </a:r>
            <a:r>
              <a:rPr lang="vi-VN" sz="4000" b="1" i="1" dirty="0">
                <a:cs typeface="Times New Roman" pitchFamily="18" charset="0"/>
              </a:rPr>
              <a:t>, </a:t>
            </a:r>
            <a:r>
              <a:rPr lang="vi-VN" sz="4000" b="1" i="1" dirty="0" err="1">
                <a:cs typeface="Times New Roman" pitchFamily="18" charset="0"/>
              </a:rPr>
              <a:t>hiền</a:t>
            </a:r>
            <a:r>
              <a:rPr lang="vi-VN" sz="4000" b="1" i="1" dirty="0">
                <a:cs typeface="Times New Roman" pitchFamily="18" charset="0"/>
              </a:rPr>
              <a:t> </a:t>
            </a:r>
            <a:r>
              <a:rPr lang="vi-VN" sz="4000" b="1" i="1" dirty="0" err="1">
                <a:cs typeface="Times New Roman" pitchFamily="18" charset="0"/>
              </a:rPr>
              <a:t>lành</a:t>
            </a:r>
            <a:r>
              <a:rPr lang="vi-VN" sz="4000" b="1" i="1" dirty="0">
                <a:cs typeface="Times New Roman" pitchFamily="18" charset="0"/>
              </a:rPr>
              <a:t>, </a:t>
            </a:r>
            <a:r>
              <a:rPr lang="vi-VN" sz="4000" b="1" i="1" dirty="0" err="1">
                <a:cs typeface="Times New Roman" pitchFamily="18" charset="0"/>
              </a:rPr>
              <a:t>còn</a:t>
            </a:r>
            <a:r>
              <a:rPr lang="vi-VN" sz="4000" b="1" i="1" dirty="0">
                <a:cs typeface="Times New Roman" pitchFamily="18" charset="0"/>
              </a:rPr>
              <a:t> </a:t>
            </a:r>
            <a:r>
              <a:rPr lang="vi-VN" sz="4000" i="1" dirty="0">
                <a:cs typeface="Times New Roman" pitchFamily="18" charset="0"/>
              </a:rPr>
              <a:t>………………………</a:t>
            </a:r>
            <a:endParaRPr lang="en-US" sz="4000" i="1" dirty="0"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vi-VN" sz="4000" i="1" dirty="0">
                <a:cs typeface="Times New Roman" pitchFamily="18" charset="0"/>
              </a:rPr>
              <a:t>…………………………………………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4000" b="1" i="1" dirty="0">
                <a:cs typeface="Times New Roman" pitchFamily="18" charset="0"/>
              </a:rPr>
              <a:t>   d) Vì trời mưa to </a:t>
            </a:r>
            <a:r>
              <a:rPr lang="pl-PL" sz="4000" i="1" dirty="0">
                <a:cs typeface="Times New Roman" pitchFamily="18" charset="0"/>
              </a:rPr>
              <a:t>……………………</a:t>
            </a:r>
            <a:endParaRPr lang="en-US" sz="4000" i="1" dirty="0"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46044" y="1581355"/>
            <a:ext cx="55553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29200" y="2435628"/>
            <a:ext cx="4762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sương tan </a:t>
            </a:r>
            <a:r>
              <a:rPr lang="vi-VN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14399" y="4025049"/>
            <a:ext cx="1005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vi-VN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 tham lam, </a:t>
            </a:r>
            <a:r>
              <a:rPr lang="vi-VN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90600" y="5800612"/>
            <a:ext cx="1021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nên em về nhà muộn.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914400" y="609600"/>
            <a:ext cx="42062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  <p:bldP spid="573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71600" y="19050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sz="4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284686" y="369153"/>
            <a:ext cx="7112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u="sng" dirty="0" err="1">
                <a:solidFill>
                  <a:srgbClr val="FF0000"/>
                </a:solidFill>
                <a:cs typeface="Times New Roman" pitchFamily="18" charset="0"/>
              </a:rPr>
              <a:t>Khởi</a:t>
            </a:r>
            <a:r>
              <a:rPr lang="en-US" sz="4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cs typeface="Times New Roman" pitchFamily="18" charset="0"/>
              </a:rPr>
              <a:t>động</a:t>
            </a:r>
            <a:endParaRPr lang="en-US" sz="44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47857" y="1279952"/>
            <a:ext cx="114851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Xác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chủ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,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126371" y="2236621"/>
            <a:ext cx="104192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i="1" dirty="0">
                <a:cs typeface="Times New Roman" pitchFamily="18" charset="0"/>
              </a:rPr>
              <a:t>a/ </a:t>
            </a:r>
            <a:r>
              <a:rPr lang="en-US" sz="4400" b="1" i="1" dirty="0" err="1">
                <a:cs typeface="Times New Roman" pitchFamily="18" charset="0"/>
              </a:rPr>
              <a:t>Đồng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làng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vương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chút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heo</a:t>
            </a:r>
            <a:r>
              <a:rPr lang="en-US" sz="4400" b="1" i="1" dirty="0">
                <a:cs typeface="Times New Roman" pitchFamily="18" charset="0"/>
              </a:rPr>
              <a:t> may.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70240" y="4036042"/>
            <a:ext cx="11733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i="1" dirty="0">
                <a:cs typeface="Times New Roman" pitchFamily="18" charset="0"/>
              </a:rPr>
              <a:t>b/ </a:t>
            </a:r>
            <a:r>
              <a:rPr lang="en-US" sz="4400" b="1" i="1" dirty="0" err="1">
                <a:cs typeface="Times New Roman" pitchFamily="18" charset="0"/>
              </a:rPr>
              <a:t>Mầm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cây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tỉnh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giấc,vườn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đầy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tiếng</a:t>
            </a: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400" b="1" i="1" dirty="0" err="1">
                <a:cs typeface="Times New Roman" pitchFamily="18" charset="0"/>
              </a:rPr>
              <a:t>chim</a:t>
            </a:r>
            <a:r>
              <a:rPr lang="en-US" sz="4400" b="1" i="1" dirty="0">
                <a:cs typeface="Times New Roman" pitchFamily="18" charset="0"/>
              </a:rPr>
              <a:t>.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927884" y="2439017"/>
            <a:ext cx="7027582" cy="1006475"/>
            <a:chOff x="597" y="1958"/>
            <a:chExt cx="3272" cy="634"/>
          </a:xfrm>
        </p:grpSpPr>
        <p:sp>
          <p:nvSpPr>
            <p:cNvPr id="2071" name="Rectangle 13"/>
            <p:cNvSpPr>
              <a:spLocks noChangeArrowheads="1"/>
            </p:cNvSpPr>
            <p:nvPr/>
          </p:nvSpPr>
          <p:spPr bwMode="auto">
            <a:xfrm>
              <a:off x="2784" y="240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b="1" i="1" dirty="0">
                  <a:solidFill>
                    <a:srgbClr val="FF0000"/>
                  </a:solidFill>
                  <a:cs typeface="Times New Roman" pitchFamily="18" charset="0"/>
                </a:rPr>
                <a:t>VN</a:t>
              </a:r>
            </a:p>
          </p:txBody>
        </p:sp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960" y="240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b="1" i="1" dirty="0">
                  <a:solidFill>
                    <a:srgbClr val="FF0000"/>
                  </a:solidFill>
                  <a:cs typeface="Times New Roman" pitchFamily="18" charset="0"/>
                </a:rPr>
                <a:t>CN</a:t>
              </a:r>
            </a:p>
          </p:txBody>
        </p:sp>
        <p:sp>
          <p:nvSpPr>
            <p:cNvPr id="2073" name="Line 15"/>
            <p:cNvSpPr>
              <a:spLocks noChangeShapeType="1"/>
            </p:cNvSpPr>
            <p:nvPr/>
          </p:nvSpPr>
          <p:spPr bwMode="auto">
            <a:xfrm>
              <a:off x="1757" y="2352"/>
              <a:ext cx="2112" cy="0"/>
            </a:xfrm>
            <a:prstGeom prst="line">
              <a:avLst/>
            </a:prstGeom>
            <a:noFill/>
            <a:ln w="76200" cmpd="tri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4" name="Line 16"/>
            <p:cNvSpPr>
              <a:spLocks noChangeShapeType="1"/>
            </p:cNvSpPr>
            <p:nvPr/>
          </p:nvSpPr>
          <p:spPr bwMode="auto">
            <a:xfrm>
              <a:off x="597" y="2352"/>
              <a:ext cx="9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5" name="Line 17"/>
            <p:cNvSpPr>
              <a:spLocks noChangeShapeType="1"/>
            </p:cNvSpPr>
            <p:nvPr/>
          </p:nvSpPr>
          <p:spPr bwMode="auto">
            <a:xfrm flipH="1">
              <a:off x="1615" y="1958"/>
              <a:ext cx="96" cy="336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146303" y="4190999"/>
            <a:ext cx="9008552" cy="1371601"/>
            <a:chOff x="672" y="2881"/>
            <a:chExt cx="4369" cy="864"/>
          </a:xfrm>
        </p:grpSpPr>
        <p:sp>
          <p:nvSpPr>
            <p:cNvPr id="2061" name="Line 27"/>
            <p:cNvSpPr>
              <a:spLocks noChangeShapeType="1"/>
            </p:cNvSpPr>
            <p:nvPr/>
          </p:nvSpPr>
          <p:spPr bwMode="auto">
            <a:xfrm>
              <a:off x="3553" y="3265"/>
              <a:ext cx="1488" cy="0"/>
            </a:xfrm>
            <a:prstGeom prst="line">
              <a:avLst/>
            </a:prstGeom>
            <a:noFill/>
            <a:ln w="57150" cmpd="tri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2" name="Line 28"/>
            <p:cNvSpPr>
              <a:spLocks noChangeShapeType="1"/>
            </p:cNvSpPr>
            <p:nvPr/>
          </p:nvSpPr>
          <p:spPr bwMode="auto">
            <a:xfrm>
              <a:off x="1680" y="3264"/>
              <a:ext cx="864" cy="0"/>
            </a:xfrm>
            <a:prstGeom prst="line">
              <a:avLst/>
            </a:prstGeom>
            <a:noFill/>
            <a:ln w="57150" cmpd="tri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3" name="Line 29"/>
            <p:cNvSpPr>
              <a:spLocks noChangeShapeType="1"/>
            </p:cNvSpPr>
            <p:nvPr/>
          </p:nvSpPr>
          <p:spPr bwMode="auto">
            <a:xfrm>
              <a:off x="672" y="3264"/>
              <a:ext cx="86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4" name="Line 30"/>
            <p:cNvSpPr>
              <a:spLocks noChangeShapeType="1"/>
            </p:cNvSpPr>
            <p:nvPr/>
          </p:nvSpPr>
          <p:spPr bwMode="auto">
            <a:xfrm>
              <a:off x="2742" y="3217"/>
              <a:ext cx="66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5" name="Rectangle 31"/>
            <p:cNvSpPr>
              <a:spLocks noChangeArrowheads="1"/>
            </p:cNvSpPr>
            <p:nvPr/>
          </p:nvSpPr>
          <p:spPr bwMode="auto">
            <a:xfrm>
              <a:off x="2865" y="3290"/>
              <a:ext cx="406" cy="4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</a:p>
          </p:txBody>
        </p:sp>
        <p:sp>
          <p:nvSpPr>
            <p:cNvPr id="2066" name="Rectangle 32"/>
            <p:cNvSpPr>
              <a:spLocks noChangeArrowheads="1"/>
            </p:cNvSpPr>
            <p:nvPr/>
          </p:nvSpPr>
          <p:spPr bwMode="auto">
            <a:xfrm>
              <a:off x="794" y="3312"/>
              <a:ext cx="406" cy="4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</a:p>
          </p:txBody>
        </p:sp>
        <p:sp>
          <p:nvSpPr>
            <p:cNvPr id="2067" name="Rectangle 34"/>
            <p:cNvSpPr>
              <a:spLocks noChangeArrowheads="1"/>
            </p:cNvSpPr>
            <p:nvPr/>
          </p:nvSpPr>
          <p:spPr bwMode="auto">
            <a:xfrm>
              <a:off x="4214" y="3312"/>
              <a:ext cx="611" cy="3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VN</a:t>
              </a:r>
              <a:endPara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8" name="Rectangle 35"/>
            <p:cNvSpPr>
              <a:spLocks noChangeArrowheads="1"/>
            </p:cNvSpPr>
            <p:nvPr/>
          </p:nvSpPr>
          <p:spPr bwMode="auto">
            <a:xfrm>
              <a:off x="1850" y="3312"/>
              <a:ext cx="406" cy="4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VN</a:t>
              </a:r>
              <a:endPara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9" name="Line 36"/>
            <p:cNvSpPr>
              <a:spLocks noChangeShapeType="1"/>
            </p:cNvSpPr>
            <p:nvPr/>
          </p:nvSpPr>
          <p:spPr bwMode="auto">
            <a:xfrm flipH="1">
              <a:off x="1584" y="2976"/>
              <a:ext cx="96" cy="336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0" name="Line 37"/>
            <p:cNvSpPr>
              <a:spLocks noChangeShapeType="1"/>
            </p:cNvSpPr>
            <p:nvPr/>
          </p:nvSpPr>
          <p:spPr bwMode="auto">
            <a:xfrm flipH="1">
              <a:off x="3333" y="2881"/>
              <a:ext cx="96" cy="336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7965117" y="3158699"/>
            <a:ext cx="487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hlink"/>
                </a:solidFill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chemeClr val="hlink"/>
                </a:solidFill>
                <a:cs typeface="Times New Roman" pitchFamily="18" charset="0"/>
              </a:rPr>
              <a:t> )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7239000" y="5562601"/>
            <a:ext cx="449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ghép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6" grpId="0"/>
      <p:bldP spid="72744" grpId="0"/>
      <p:bldP spid="727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bb_180601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bb_180601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7086600" y="0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371600" y="0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2057400" y="3048000"/>
            <a:ext cx="8077200" cy="3581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9" name="Text Box 9" descr="Newsprint"/>
          <p:cNvSpPr txBox="1">
            <a:spLocks noChangeArrowheads="1"/>
          </p:cNvSpPr>
          <p:nvPr/>
        </p:nvSpPr>
        <p:spPr bwMode="auto">
          <a:xfrm>
            <a:off x="457200" y="2724150"/>
            <a:ext cx="10782300" cy="317009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4000" b="1" u="sng" dirty="0" err="1">
                <a:latin typeface="+mj-lt"/>
                <a:cs typeface="Arial" panose="020B0604020202020204" pitchFamily="34" charset="0"/>
              </a:rPr>
              <a:t>Cách</a:t>
            </a:r>
            <a:r>
              <a:rPr lang="vi-VN" sz="4000" b="1" u="sng" dirty="0">
                <a:latin typeface="+mj-lt"/>
                <a:cs typeface="Arial" panose="020B0604020202020204" pitchFamily="34" charset="0"/>
              </a:rPr>
              <a:t> chơi:</a:t>
            </a:r>
          </a:p>
          <a:p>
            <a:r>
              <a:rPr lang="vi-VN" sz="4000" b="1" dirty="0">
                <a:latin typeface="+mj-lt"/>
                <a:cs typeface="Arial" panose="020B0604020202020204" pitchFamily="34" charset="0"/>
              </a:rPr>
              <a:t>- </a:t>
            </a:r>
            <a:r>
              <a:rPr lang="vi-VN" sz="4000" b="1" dirty="0" err="1">
                <a:latin typeface="+mj-lt"/>
                <a:cs typeface="Arial" panose="020B0604020202020204" pitchFamily="34" charset="0"/>
              </a:rPr>
              <a:t>Trò</a:t>
            </a:r>
            <a:r>
              <a:rPr lang="vi-VN" sz="4000" b="1" dirty="0">
                <a:latin typeface="+mj-lt"/>
                <a:cs typeface="Arial" panose="020B0604020202020204" pitchFamily="34" charset="0"/>
              </a:rPr>
              <a:t> chơi </a:t>
            </a:r>
            <a:r>
              <a:rPr lang="vi-VN" sz="4000" b="1" dirty="0" err="1">
                <a:latin typeface="+mj-lt"/>
                <a:cs typeface="Arial" panose="020B0604020202020204" pitchFamily="34" charset="0"/>
              </a:rPr>
              <a:t>gồm</a:t>
            </a:r>
            <a:r>
              <a:rPr lang="vi-VN" sz="4000" b="1" dirty="0">
                <a:latin typeface="+mj-lt"/>
                <a:cs typeface="Arial" panose="020B0604020202020204" pitchFamily="34" charset="0"/>
              </a:rPr>
              <a:t> ba </a:t>
            </a:r>
            <a:r>
              <a:rPr lang="vi-VN" sz="4000" b="1" dirty="0" err="1">
                <a:latin typeface="+mj-lt"/>
                <a:cs typeface="Arial" panose="020B0604020202020204" pitchFamily="34" charset="0"/>
              </a:rPr>
              <a:t>đội</a:t>
            </a:r>
            <a:r>
              <a:rPr lang="vi-VN" sz="4000" b="1" dirty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bạn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mỗi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đội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sẽ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thảo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điền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vào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phiếu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.</a:t>
            </a:r>
          </a:p>
          <a:p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Đội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điền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đúng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nhanh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sẽ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đội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thắng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cuộc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.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52" name="Picture 12" descr="bb_180601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571500" y="1047750"/>
            <a:ext cx="10668000" cy="1524000"/>
          </a:xfrm>
          <a:prstGeom prst="cloudCallout">
            <a:avLst>
              <a:gd name="adj1" fmla="val -30782"/>
              <a:gd name="adj2" fmla="val 76148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66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4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Ai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đúng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– Ai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nhanh</a:t>
            </a:r>
            <a:r>
              <a:rPr lang="en-US" sz="48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4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5">
            <a:extLst>
              <a:ext uri="{FF2B5EF4-FFF2-40B4-BE49-F238E27FC236}">
                <a16:creationId xmlns="" xmlns:a16="http://schemas.microsoft.com/office/drawing/2014/main" id="{E473E7CA-CF68-4939-9AB8-21C78F095A5A}"/>
              </a:ext>
            </a:extLst>
          </p:cNvPr>
          <p:cNvSpPr txBox="1">
            <a:spLocks noGrp="1" noChangeArrowheads="1"/>
          </p:cNvSpPr>
          <p:nvPr>
            <p:ph/>
          </p:nvPr>
        </p:nvSpPr>
        <p:spPr bwMode="auto">
          <a:xfrm>
            <a:off x="593725" y="274638"/>
            <a:ext cx="106997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Xếp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Chỉ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ghi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hlink"/>
                </a:solidFill>
                <a:cs typeface="Times New Roman" pitchFamily="18" charset="0"/>
              </a:rPr>
              <a:t>) </a:t>
            </a:r>
            <a:r>
              <a:rPr lang="en-US" sz="4800" b="1" dirty="0" err="1" smtClean="0">
                <a:solidFill>
                  <a:schemeClr val="hlink"/>
                </a:solidFill>
                <a:cs typeface="Times New Roman" pitchFamily="18" charset="0"/>
              </a:rPr>
              <a:t>rồi</a:t>
            </a:r>
            <a:r>
              <a:rPr lang="en-US" sz="4800" b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dán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phiếu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ghi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lên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bảng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="" xmlns:p14="http://schemas.microsoft.com/office/powerpoint/2010/main" val="1879650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495800" y="533400"/>
            <a:ext cx="289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 Box 133"/>
          <p:cNvSpPr txBox="1">
            <a:spLocks noChangeArrowheads="1"/>
          </p:cNvSpPr>
          <p:nvPr/>
        </p:nvSpPr>
        <p:spPr bwMode="auto">
          <a:xfrm>
            <a:off x="1905000" y="1066801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Text Box 141"/>
          <p:cNvSpPr txBox="1">
            <a:spLocks noChangeArrowheads="1"/>
          </p:cNvSpPr>
          <p:nvPr/>
        </p:nvSpPr>
        <p:spPr bwMode="auto">
          <a:xfrm>
            <a:off x="161927" y="303723"/>
            <a:ext cx="11106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1</a:t>
            </a:r>
            <a:r>
              <a:rPr lang="en-US" sz="4800" b="1" dirty="0">
                <a:cs typeface="Times New Roman" pitchFamily="18" charset="0"/>
              </a:rPr>
              <a:t>: </a:t>
            </a:r>
            <a:r>
              <a:rPr lang="en-US" sz="4800" b="1" dirty="0" err="1">
                <a:cs typeface="Times New Roman" pitchFamily="18" charset="0"/>
              </a:rPr>
              <a:t>Mình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học</a:t>
            </a:r>
            <a:r>
              <a:rPr lang="en-US" sz="4800" b="1" dirty="0">
                <a:cs typeface="Times New Roman" pitchFamily="18" charset="0"/>
              </a:rPr>
              <a:t>, </a:t>
            </a:r>
            <a:r>
              <a:rPr lang="en-US" sz="4800" b="1" dirty="0" err="1">
                <a:cs typeface="Times New Roman" pitchFamily="18" charset="0"/>
              </a:rPr>
              <a:t>bạn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cũng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học</a:t>
            </a:r>
            <a:r>
              <a:rPr lang="en-US" sz="4800" b="1" dirty="0">
                <a:cs typeface="Times New Roman" pitchFamily="18" charset="0"/>
              </a:rPr>
              <a:t> .</a:t>
            </a:r>
          </a:p>
        </p:txBody>
      </p:sp>
      <p:sp>
        <p:nvSpPr>
          <p:cNvPr id="30736" name="Text Box 151"/>
          <p:cNvSpPr txBox="1">
            <a:spLocks noChangeArrowheads="1"/>
          </p:cNvSpPr>
          <p:nvPr/>
        </p:nvSpPr>
        <p:spPr bwMode="auto">
          <a:xfrm>
            <a:off x="76206" y="4046671"/>
            <a:ext cx="112775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4 </a:t>
            </a:r>
            <a:r>
              <a:rPr lang="en-US" sz="4800" b="1" dirty="0">
                <a:cs typeface="Times New Roman" pitchFamily="18" charset="0"/>
              </a:rPr>
              <a:t>: Anh </a:t>
            </a:r>
            <a:r>
              <a:rPr lang="en-US" sz="4800" b="1" dirty="0" err="1">
                <a:cs typeface="Times New Roman" pitchFamily="18" charset="0"/>
              </a:rPr>
              <a:t>bộ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đội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vai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đeo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súng</a:t>
            </a:r>
            <a:r>
              <a:rPr lang="en-US" sz="4800" b="1" dirty="0">
                <a:cs typeface="Times New Roman" pitchFamily="18" charset="0"/>
              </a:rPr>
              <a:t> .</a:t>
            </a:r>
          </a:p>
        </p:txBody>
      </p:sp>
      <p:sp>
        <p:nvSpPr>
          <p:cNvPr id="30737" name="Text Box 152"/>
          <p:cNvSpPr txBox="1">
            <a:spLocks noChangeArrowheads="1"/>
          </p:cNvSpPr>
          <p:nvPr/>
        </p:nvSpPr>
        <p:spPr bwMode="auto">
          <a:xfrm>
            <a:off x="161927" y="2330818"/>
            <a:ext cx="114109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3</a:t>
            </a:r>
            <a:r>
              <a:rPr lang="en-US" sz="4800" b="1" dirty="0">
                <a:cs typeface="Times New Roman" pitchFamily="18" charset="0"/>
              </a:rPr>
              <a:t>: </a:t>
            </a:r>
            <a:r>
              <a:rPr lang="en-US" sz="4800" b="1" dirty="0" err="1">
                <a:cs typeface="Times New Roman" pitchFamily="18" charset="0"/>
              </a:rPr>
              <a:t>Thầy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giáo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vào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lớp</a:t>
            </a:r>
            <a:r>
              <a:rPr lang="en-US" sz="4800" b="1" dirty="0">
                <a:cs typeface="Times New Roman" pitchFamily="18" charset="0"/>
              </a:rPr>
              <a:t> , </a:t>
            </a:r>
            <a:r>
              <a:rPr lang="en-US" sz="4800" b="1" dirty="0" err="1">
                <a:cs typeface="Times New Roman" pitchFamily="18" charset="0"/>
              </a:rPr>
              <a:t>chúng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em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đứng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dậy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chào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38" name="Text Box 153"/>
          <p:cNvSpPr txBox="1">
            <a:spLocks noChangeArrowheads="1"/>
          </p:cNvSpPr>
          <p:nvPr/>
        </p:nvSpPr>
        <p:spPr bwMode="auto">
          <a:xfrm>
            <a:off x="209550" y="1353628"/>
            <a:ext cx="1127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2</a:t>
            </a:r>
            <a:r>
              <a:rPr lang="en-US" sz="4800" b="1" dirty="0">
                <a:cs typeface="Times New Roman" pitchFamily="18" charset="0"/>
              </a:rPr>
              <a:t>: Con </a:t>
            </a:r>
            <a:r>
              <a:rPr lang="en-US" sz="4800" b="1" dirty="0" err="1">
                <a:cs typeface="Times New Roman" pitchFamily="18" charset="0"/>
              </a:rPr>
              <a:t>mèo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nhảy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làm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đổ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lọ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hoa</a:t>
            </a:r>
            <a:r>
              <a:rPr lang="en-US" sz="4800" b="1" dirty="0">
                <a:cs typeface="Times New Roman" pitchFamily="18" charset="0"/>
              </a:rPr>
              <a:t> .</a:t>
            </a:r>
          </a:p>
        </p:txBody>
      </p:sp>
      <p:sp>
        <p:nvSpPr>
          <p:cNvPr id="30739" name="Text Box 154"/>
          <p:cNvSpPr txBox="1">
            <a:spLocks noChangeArrowheads="1"/>
          </p:cNvSpPr>
          <p:nvPr/>
        </p:nvSpPr>
        <p:spPr bwMode="auto">
          <a:xfrm>
            <a:off x="247657" y="5023861"/>
            <a:ext cx="11106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5</a:t>
            </a:r>
            <a:r>
              <a:rPr lang="en-US" sz="4800" b="1" dirty="0">
                <a:cs typeface="Times New Roman" pitchFamily="18" charset="0"/>
              </a:rPr>
              <a:t>: </a:t>
            </a:r>
            <a:r>
              <a:rPr lang="en-US" sz="4800" b="1" dirty="0" err="1">
                <a:cs typeface="Times New Roman" pitchFamily="18" charset="0"/>
              </a:rPr>
              <a:t>Vì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trời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mưa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nên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đường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rất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lầy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lội</a:t>
            </a:r>
            <a:r>
              <a:rPr lang="en-US" sz="4800" b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495800" y="533400"/>
            <a:ext cx="289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 Box 133"/>
          <p:cNvSpPr txBox="1">
            <a:spLocks noChangeArrowheads="1"/>
          </p:cNvSpPr>
          <p:nvPr/>
        </p:nvSpPr>
        <p:spPr bwMode="auto">
          <a:xfrm>
            <a:off x="1905000" y="1066801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Rectangle 135"/>
          <p:cNvSpPr>
            <a:spLocks noChangeArrowheads="1"/>
          </p:cNvSpPr>
          <p:nvPr/>
        </p:nvSpPr>
        <p:spPr bwMode="auto">
          <a:xfrm>
            <a:off x="1752600" y="33528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225" name="AutoShape 137"/>
          <p:cNvSpPr>
            <a:spLocks noChangeArrowheads="1"/>
          </p:cNvSpPr>
          <p:nvPr/>
        </p:nvSpPr>
        <p:spPr bwMode="auto">
          <a:xfrm>
            <a:off x="38100" y="321471"/>
            <a:ext cx="9258300" cy="990600"/>
          </a:xfrm>
          <a:prstGeom prst="cloudCallout">
            <a:avLst>
              <a:gd name="adj1" fmla="val -18884"/>
              <a:gd name="adj2" fmla="val 109454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66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4800" b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4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chemeClr val="hlink"/>
                </a:solidFill>
                <a:cs typeface="Times New Roman" pitchFamily="18" charset="0"/>
              </a:rPr>
              <a:t> 1:Câu </a:t>
            </a:r>
            <a:r>
              <a:rPr lang="en-US" sz="4800" b="1" dirty="0" err="1">
                <a:solidFill>
                  <a:schemeClr val="hlink"/>
                </a:solidFill>
                <a:cs typeface="Times New Roman" pitchFamily="18" charset="0"/>
              </a:rPr>
              <a:t>đơn</a:t>
            </a:r>
            <a:endParaRPr lang="en-US" sz="4800" b="1" dirty="0">
              <a:solidFill>
                <a:srgbClr val="FF3300"/>
              </a:solidFill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9226" name="AutoShape 138"/>
          <p:cNvSpPr>
            <a:spLocks noChangeArrowheads="1"/>
          </p:cNvSpPr>
          <p:nvPr/>
        </p:nvSpPr>
        <p:spPr bwMode="auto">
          <a:xfrm>
            <a:off x="361949" y="3249186"/>
            <a:ext cx="8724901" cy="914400"/>
          </a:xfrm>
          <a:prstGeom prst="cloudCallout">
            <a:avLst>
              <a:gd name="adj1" fmla="val -25315"/>
              <a:gd name="adj2" fmla="val 124829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00C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4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4800" b="1" dirty="0" err="1">
                <a:solidFill>
                  <a:srgbClr val="660066"/>
                </a:solidFill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660066"/>
                </a:solidFill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660066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660066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660066"/>
                </a:solidFill>
                <a:cs typeface="Times New Roman" pitchFamily="18" charset="0"/>
              </a:rPr>
              <a:t>ghép</a:t>
            </a:r>
            <a:endParaRPr lang="en-US" sz="4800" b="1" dirty="0">
              <a:solidFill>
                <a:srgbClr val="660066"/>
              </a:solidFill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8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0734" name="Text Box 146"/>
          <p:cNvSpPr txBox="1">
            <a:spLocks noChangeArrowheads="1"/>
          </p:cNvSpPr>
          <p:nvPr/>
        </p:nvSpPr>
        <p:spPr bwMode="auto">
          <a:xfrm>
            <a:off x="952498" y="1831186"/>
            <a:ext cx="96393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cs typeface="Times New Roman" pitchFamily="18" charset="0"/>
              </a:rPr>
              <a:t>Gồm</a:t>
            </a:r>
            <a:r>
              <a:rPr lang="en-US" sz="4800" dirty="0">
                <a:cs typeface="Times New Roman" pitchFamily="18" charset="0"/>
              </a:rPr>
              <a:t>  </a:t>
            </a:r>
            <a:r>
              <a:rPr lang="en-US" sz="4800" dirty="0" err="1">
                <a:cs typeface="Times New Roman" pitchFamily="18" charset="0"/>
              </a:rPr>
              <a:t>các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câu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số</a:t>
            </a:r>
            <a:r>
              <a:rPr lang="en-US" sz="4800" dirty="0">
                <a:cs typeface="Times New Roman" pitchFamily="18" charset="0"/>
              </a:rPr>
              <a:t> : …………………</a:t>
            </a:r>
          </a:p>
        </p:txBody>
      </p:sp>
      <p:sp>
        <p:nvSpPr>
          <p:cNvPr id="30735" name="Text Box 150"/>
          <p:cNvSpPr txBox="1">
            <a:spLocks noChangeArrowheads="1"/>
          </p:cNvSpPr>
          <p:nvPr/>
        </p:nvSpPr>
        <p:spPr bwMode="auto">
          <a:xfrm>
            <a:off x="990598" y="4431774"/>
            <a:ext cx="10058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cs typeface="Times New Roman" pitchFamily="18" charset="0"/>
              </a:rPr>
              <a:t>Gồm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các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câu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số</a:t>
            </a:r>
            <a:r>
              <a:rPr lang="en-US" sz="4800" dirty="0">
                <a:cs typeface="Times New Roman" pitchFamily="18" charset="0"/>
              </a:rPr>
              <a:t> : ………………….</a:t>
            </a:r>
          </a:p>
        </p:txBody>
      </p:sp>
      <p:sp>
        <p:nvSpPr>
          <p:cNvPr id="89244" name="Text Box 156"/>
          <p:cNvSpPr txBox="1">
            <a:spLocks noChangeArrowheads="1"/>
          </p:cNvSpPr>
          <p:nvPr/>
        </p:nvSpPr>
        <p:spPr bwMode="auto">
          <a:xfrm>
            <a:off x="6057900" y="1701431"/>
            <a:ext cx="2971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2  ,  4</a:t>
            </a:r>
          </a:p>
        </p:txBody>
      </p:sp>
      <p:sp>
        <p:nvSpPr>
          <p:cNvPr id="89245" name="Text Box 157"/>
          <p:cNvSpPr txBox="1">
            <a:spLocks noChangeArrowheads="1"/>
          </p:cNvSpPr>
          <p:nvPr/>
        </p:nvSpPr>
        <p:spPr bwMode="auto">
          <a:xfrm>
            <a:off x="6153151" y="4431774"/>
            <a:ext cx="369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1  ,  3  ,  5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104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44" grpId="0"/>
      <p:bldP spid="892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LAN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1882140" y="1447800"/>
            <a:ext cx="782574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 !</a:t>
            </a:r>
          </a:p>
        </p:txBody>
      </p:sp>
      <p:pic>
        <p:nvPicPr>
          <p:cNvPr id="71686" name="Picture 6" descr="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2080260" y="1600200"/>
            <a:ext cx="782574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tạm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biệt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0" y="2286000"/>
            <a:ext cx="861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4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vi-VN" sz="4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đoạn</a:t>
            </a:r>
            <a:r>
              <a:rPr lang="vi-VN" sz="4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văn sau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vi-VN" sz="4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71600" y="19050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sz="4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304800"/>
            <a:ext cx="11430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Mỗi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lần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dời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nhà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đi, bao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con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khỉ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cũng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nhảy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phóc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lên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ngồi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trên lưng con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to.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Hễ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con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đi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chậm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, con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khỉ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cấu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hai tai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giật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giật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. Con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chạy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sải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thì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khỉ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gò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lưng như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người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phi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ngựa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.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chạy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thong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thả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,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khỉ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buông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thõng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hai tay,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ngồi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ngúc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nga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ngúc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+mj-lt"/>
                <a:cs typeface="Arial" panose="020B0604020202020204" pitchFamily="34" charset="0"/>
              </a:rPr>
              <a:t>ngắc</a:t>
            </a:r>
            <a:r>
              <a:rPr lang="vi-VN" sz="44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4114800" y="762001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6629400" y="559409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 err="1">
                <a:cs typeface="Times New Roman" pitchFamily="18" charset="0"/>
              </a:rPr>
              <a:t>Đoàn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Giỏi</a:t>
            </a:r>
            <a:endParaRPr lang="en-US" sz="4000" b="1" i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066800" y="2247900"/>
            <a:ext cx="10210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Đánh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thứ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tự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câu trong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đoạn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văn trên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rồi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xác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chủ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ngữ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vị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ngữ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trong </a:t>
            </a:r>
            <a:r>
              <a:rPr lang="vi-VN" sz="4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từng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câu.</a:t>
            </a: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4572000" y="7620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chemeClr val="folHlink"/>
                </a:solidFill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folHlink"/>
                </a:solidFill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228600" y="236002"/>
            <a:ext cx="11353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Mỗi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lần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dời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nhà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đi, bao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con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khỉ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cũng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nhảy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phóc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lên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ngồi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trên lưng con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to.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Hễ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con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đi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chậm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, con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khỉ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cấu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hai tai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giật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giật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. Con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chạy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sải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thì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khỉ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gò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lưng như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người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phi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ngựa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.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Chó</a:t>
            </a:r>
            <a:r>
              <a:rPr lang="en-US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chạy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thong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thả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,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khỉ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buông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thõng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hai tay,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ngồi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ngúc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nga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ngúc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4800" b="1" i="1" dirty="0" err="1">
                <a:latin typeface="+mj-lt"/>
                <a:cs typeface="Arial" panose="020B0604020202020204" pitchFamily="34" charset="0"/>
              </a:rPr>
              <a:t>ngắc</a:t>
            </a:r>
            <a:r>
              <a:rPr lang="vi-VN" sz="4800" b="1" i="1" dirty="0">
                <a:latin typeface="+mj-lt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9906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4038600" y="228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7239000" y="304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066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  <p:bldP spid="27666" grpId="0"/>
      <p:bldP spid="27667" grpId="0"/>
      <p:bldP spid="276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914400" y="274638"/>
            <a:ext cx="982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400"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45533" y="1066800"/>
            <a:ext cx="112860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2400" i="1" dirty="0"/>
              <a:t>Câu 1:Mỗi lần dời nhà đi, bao giờ con khỉ  cũng nhảy phóc lên ngồi trên lưng con chó to.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99533" y="1795464"/>
            <a:ext cx="1101301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2400" dirty="0"/>
              <a:t>Câu 2: </a:t>
            </a:r>
            <a:r>
              <a:rPr lang="vi-VN" sz="2400" i="1" dirty="0" err="1"/>
              <a:t>Hễ</a:t>
            </a:r>
            <a:r>
              <a:rPr lang="vi-VN" sz="2400" i="1" dirty="0"/>
              <a:t>  con </a:t>
            </a:r>
            <a:r>
              <a:rPr lang="vi-VN" sz="2400" i="1" dirty="0" err="1"/>
              <a:t>chó</a:t>
            </a:r>
            <a:r>
              <a:rPr lang="vi-VN" sz="2400" i="1" dirty="0"/>
              <a:t> đi </a:t>
            </a:r>
            <a:r>
              <a:rPr lang="vi-VN" sz="2400" i="1" dirty="0" err="1"/>
              <a:t>chậm</a:t>
            </a:r>
            <a:r>
              <a:rPr lang="vi-VN" sz="2400" i="1" dirty="0"/>
              <a:t>, con </a:t>
            </a:r>
            <a:r>
              <a:rPr lang="vi-VN" sz="2400" i="1" dirty="0" err="1"/>
              <a:t>khỉ</a:t>
            </a:r>
            <a:r>
              <a:rPr lang="vi-VN" sz="2400" i="1" dirty="0"/>
              <a:t>  </a:t>
            </a:r>
            <a:r>
              <a:rPr lang="vi-VN" sz="2400" i="1" dirty="0" err="1"/>
              <a:t>cấu</a:t>
            </a:r>
            <a:r>
              <a:rPr lang="vi-VN" sz="2400" i="1" dirty="0"/>
              <a:t> hai tai con </a:t>
            </a:r>
            <a:r>
              <a:rPr lang="vi-VN" sz="2400" i="1" dirty="0" err="1"/>
              <a:t>chó</a:t>
            </a:r>
            <a:r>
              <a:rPr lang="vi-VN" sz="2400" i="1" dirty="0"/>
              <a:t> </a:t>
            </a:r>
            <a:r>
              <a:rPr lang="vi-VN" sz="2400" i="1" dirty="0" err="1"/>
              <a:t>giật</a:t>
            </a:r>
            <a:r>
              <a:rPr lang="vi-VN" sz="2400" i="1" dirty="0"/>
              <a:t> </a:t>
            </a:r>
            <a:r>
              <a:rPr lang="vi-VN" sz="2400" i="1" dirty="0" err="1"/>
              <a:t>giật</a:t>
            </a:r>
            <a:r>
              <a:rPr lang="vi-VN" sz="2400" i="1" dirty="0"/>
              <a:t>.</a:t>
            </a:r>
          </a:p>
          <a:p>
            <a:pPr eaLnBrk="1" hangingPunct="1"/>
            <a:r>
              <a:rPr lang="en-US" sz="2400" i="1" dirty="0">
                <a:latin typeface="VNI-Times" pitchFamily="2" charset="0"/>
              </a:rPr>
              <a:t>                        </a:t>
            </a:r>
            <a:endParaRPr lang="en-US" sz="2400" b="1" i="1" dirty="0">
              <a:solidFill>
                <a:schemeClr val="hlink"/>
              </a:solidFill>
              <a:latin typeface="VNI-Times" pitchFamily="2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1981200"/>
            <a:ext cx="10648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2400" i="1"/>
              <a:t>Câu 3: Con chó chạy sải thì con khỉ  gò lưng như người phi ngựa.</a:t>
            </a:r>
          </a:p>
          <a:p>
            <a:pPr eaLnBrk="1" hangingPunct="1"/>
            <a:r>
              <a:rPr lang="en-US" sz="2400" i="1">
                <a:latin typeface="VNI-Times" pitchFamily="2" charset="0"/>
              </a:rPr>
              <a:t>       </a:t>
            </a:r>
            <a:endParaRPr lang="en-US" sz="2400" i="1">
              <a:solidFill>
                <a:schemeClr val="hlink"/>
              </a:solidFill>
              <a:latin typeface="VNI-Times" pitchFamily="2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24933" y="2286000"/>
            <a:ext cx="107399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i="1" dirty="0" err="1"/>
              <a:t>Câu</a:t>
            </a:r>
            <a:r>
              <a:rPr lang="en-US" sz="2400" i="1" dirty="0"/>
              <a:t> 4: </a:t>
            </a:r>
            <a:r>
              <a:rPr lang="en-US" sz="2400" i="1" dirty="0" err="1"/>
              <a:t>Chó</a:t>
            </a:r>
            <a:r>
              <a:rPr lang="en-US" sz="2400" i="1" dirty="0"/>
              <a:t> </a:t>
            </a:r>
            <a:r>
              <a:rPr lang="en-US" sz="2400" i="1" dirty="0" err="1"/>
              <a:t>chạy</a:t>
            </a:r>
            <a:r>
              <a:rPr lang="en-US" sz="2400" i="1" dirty="0"/>
              <a:t> thong </a:t>
            </a:r>
            <a:r>
              <a:rPr lang="en-US" sz="2400" i="1" dirty="0" err="1"/>
              <a:t>thả</a:t>
            </a:r>
            <a:r>
              <a:rPr lang="en-US" sz="2400" i="1" dirty="0"/>
              <a:t>, </a:t>
            </a:r>
            <a:r>
              <a:rPr lang="en-US" sz="2400" i="1" dirty="0" err="1"/>
              <a:t>khỉ</a:t>
            </a:r>
            <a:r>
              <a:rPr lang="en-US" sz="2400" i="1" dirty="0"/>
              <a:t>   </a:t>
            </a:r>
            <a:r>
              <a:rPr lang="en-US" sz="2400" i="1" dirty="0" err="1"/>
              <a:t>buông</a:t>
            </a:r>
            <a:r>
              <a:rPr lang="en-US" sz="2400" i="1" dirty="0"/>
              <a:t> </a:t>
            </a:r>
            <a:r>
              <a:rPr lang="en-US" sz="2400" i="1" dirty="0" err="1"/>
              <a:t>thõng</a:t>
            </a:r>
            <a:r>
              <a:rPr lang="en-US" sz="2400" i="1" dirty="0"/>
              <a:t> </a:t>
            </a:r>
            <a:r>
              <a:rPr lang="en-US" sz="2400" i="1" dirty="0" err="1"/>
              <a:t>hai</a:t>
            </a:r>
            <a:r>
              <a:rPr lang="en-US" sz="2400" i="1" dirty="0"/>
              <a:t> </a:t>
            </a:r>
            <a:r>
              <a:rPr lang="en-US" sz="2400" i="1" dirty="0" err="1"/>
              <a:t>tay</a:t>
            </a:r>
            <a:r>
              <a:rPr lang="en-US" sz="2400" i="1" dirty="0"/>
              <a:t>, </a:t>
            </a:r>
            <a:r>
              <a:rPr lang="en-US" sz="2400" i="1" dirty="0" err="1"/>
              <a:t>ngồi</a:t>
            </a:r>
            <a:r>
              <a:rPr lang="en-US" sz="2400" i="1" dirty="0"/>
              <a:t> </a:t>
            </a:r>
            <a:r>
              <a:rPr lang="en-US" sz="2400" i="1" dirty="0" err="1"/>
              <a:t>ngúc</a:t>
            </a:r>
            <a:r>
              <a:rPr lang="en-US" sz="2400" i="1" dirty="0"/>
              <a:t> </a:t>
            </a:r>
            <a:r>
              <a:rPr lang="en-US" sz="2400" i="1" dirty="0" err="1"/>
              <a:t>nga</a:t>
            </a:r>
            <a:r>
              <a:rPr lang="en-US" sz="2400" i="1" dirty="0"/>
              <a:t> </a:t>
            </a:r>
            <a:r>
              <a:rPr lang="en-US" sz="2400" i="1" dirty="0" err="1"/>
              <a:t>ngúc</a:t>
            </a:r>
            <a:r>
              <a:rPr lang="en-US" sz="2400" i="1" dirty="0"/>
              <a:t> </a:t>
            </a:r>
            <a:r>
              <a:rPr lang="en-US" sz="2400" i="1" dirty="0" err="1"/>
              <a:t>ngắc</a:t>
            </a:r>
            <a:r>
              <a:rPr lang="en-US" sz="2400" i="1" dirty="0"/>
              <a:t>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5600" y="609601"/>
            <a:ext cx="1092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1:Gạch </a:t>
            </a:r>
            <a:r>
              <a:rPr lang="en-US" sz="2400" b="1" dirty="0" err="1">
                <a:solidFill>
                  <a:schemeClr val="hlink"/>
                </a:solidFill>
              </a:rPr>
              <a:t>một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gạch</a:t>
            </a:r>
            <a:r>
              <a:rPr lang="en-US" sz="2400" b="1" dirty="0">
                <a:solidFill>
                  <a:schemeClr val="hlink"/>
                </a:solidFill>
              </a:rPr>
              <a:t> (-) </a:t>
            </a:r>
            <a:r>
              <a:rPr lang="en-US" sz="2400" b="1" dirty="0" err="1">
                <a:solidFill>
                  <a:schemeClr val="hlink"/>
                </a:solidFill>
              </a:rPr>
              <a:t>dưới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bộ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phận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chủ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ngữ</a:t>
            </a:r>
            <a:r>
              <a:rPr lang="en-US" sz="2400" b="1" dirty="0">
                <a:solidFill>
                  <a:schemeClr val="hlink"/>
                </a:solidFill>
              </a:rPr>
              <a:t> ,</a:t>
            </a:r>
            <a:r>
              <a:rPr lang="en-US" sz="2400" b="1" dirty="0" err="1">
                <a:solidFill>
                  <a:schemeClr val="hlink"/>
                </a:solidFill>
              </a:rPr>
              <a:t>gạch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hai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gạch</a:t>
            </a:r>
            <a:r>
              <a:rPr lang="en-US" sz="2400" b="1" dirty="0">
                <a:solidFill>
                  <a:schemeClr val="hlink"/>
                </a:solidFill>
              </a:rPr>
              <a:t> (=)</a:t>
            </a:r>
            <a:r>
              <a:rPr lang="en-US" sz="2400" b="1" dirty="0" err="1">
                <a:solidFill>
                  <a:schemeClr val="hlink"/>
                </a:solidFill>
              </a:rPr>
              <a:t>dưới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bộ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phận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vị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ngữ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trong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mỗi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cấu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sau</a:t>
            </a:r>
            <a:r>
              <a:rPr lang="en-US" sz="2400" b="1" dirty="0">
                <a:solidFill>
                  <a:schemeClr val="hlink"/>
                </a:solidFill>
              </a:rPr>
              <a:t> .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584201" y="3581400"/>
            <a:ext cx="53276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sz="2400" b="1" dirty="0"/>
              <a:t>a)Câu đơn (Câu do một cụm</a:t>
            </a:r>
          </a:p>
          <a:p>
            <a:pPr eaLnBrk="1" hangingPunct="1"/>
            <a:r>
              <a:rPr lang="en-US" sz="2400" b="1" dirty="0"/>
              <a:t> </a:t>
            </a:r>
            <a:r>
              <a:rPr lang="en-US" sz="2400" b="1" dirty="0" err="1"/>
              <a:t>chủ</a:t>
            </a:r>
            <a:r>
              <a:rPr lang="en-US" sz="2400" b="1" dirty="0"/>
              <a:t> </a:t>
            </a:r>
            <a:r>
              <a:rPr lang="en-US" sz="2400" b="1" dirty="0" err="1"/>
              <a:t>ngữ</a:t>
            </a:r>
            <a:r>
              <a:rPr lang="en-US" sz="2400" b="1" dirty="0"/>
              <a:t> -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ngữ</a:t>
            </a:r>
            <a:r>
              <a:rPr lang="en-US" sz="2400" b="1" dirty="0"/>
              <a:t>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)</a:t>
            </a:r>
            <a:endParaRPr lang="en-US" sz="2400" b="1" dirty="0">
              <a:latin typeface=".VnTime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.VnTime" panose="020B7200000000000000" pitchFamily="34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57200" y="4366230"/>
            <a:ext cx="528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2400" b="1" dirty="0"/>
              <a:t>b)Câu </a:t>
            </a:r>
            <a:r>
              <a:rPr lang="vi-VN" sz="2400" b="1" dirty="0" err="1"/>
              <a:t>ghép</a:t>
            </a:r>
            <a:r>
              <a:rPr lang="vi-VN" sz="2400" b="1" dirty="0"/>
              <a:t> (Câu do </a:t>
            </a:r>
            <a:r>
              <a:rPr lang="vi-VN" sz="2400" b="1" dirty="0" err="1"/>
              <a:t>nhiều</a:t>
            </a:r>
            <a:r>
              <a:rPr lang="vi-VN" sz="2400" b="1" dirty="0"/>
              <a:t> </a:t>
            </a:r>
            <a:r>
              <a:rPr lang="vi-VN" sz="2400" b="1" dirty="0" err="1"/>
              <a:t>cụm</a:t>
            </a:r>
            <a:r>
              <a:rPr lang="vi-VN" sz="2400" b="1" dirty="0"/>
              <a:t> </a:t>
            </a:r>
            <a:r>
              <a:rPr lang="vi-VN" sz="2400" b="1" dirty="0" err="1"/>
              <a:t>chủ</a:t>
            </a:r>
            <a:r>
              <a:rPr lang="vi-VN" sz="2400" b="1" dirty="0"/>
              <a:t> </a:t>
            </a:r>
            <a:r>
              <a:rPr lang="vi-VN" sz="2400" b="1" dirty="0" err="1"/>
              <a:t>ngữ</a:t>
            </a:r>
            <a:r>
              <a:rPr lang="vi-VN" sz="2400" b="1" dirty="0"/>
              <a:t> - </a:t>
            </a:r>
            <a:r>
              <a:rPr lang="vi-VN" sz="2400" b="1" dirty="0" err="1"/>
              <a:t>vị</a:t>
            </a:r>
            <a:r>
              <a:rPr lang="vi-VN" sz="2400" b="1" dirty="0"/>
              <a:t> </a:t>
            </a:r>
            <a:r>
              <a:rPr lang="vi-VN" sz="2400" b="1" dirty="0" err="1"/>
              <a:t>ngữ</a:t>
            </a:r>
            <a:r>
              <a:rPr lang="vi-VN" sz="2400" b="1" dirty="0"/>
              <a:t> </a:t>
            </a:r>
            <a:r>
              <a:rPr lang="vi-VN" sz="2400" b="1" dirty="0" err="1"/>
              <a:t>bình</a:t>
            </a:r>
            <a:r>
              <a:rPr lang="vi-VN" sz="2400" b="1" dirty="0"/>
              <a:t> </a:t>
            </a:r>
            <a:r>
              <a:rPr lang="vi-VN" sz="2400" b="1" dirty="0" err="1"/>
              <a:t>đẳng</a:t>
            </a:r>
            <a:r>
              <a:rPr lang="vi-VN" sz="2400" b="1" dirty="0"/>
              <a:t> </a:t>
            </a:r>
            <a:r>
              <a:rPr lang="vi-VN" sz="2400" b="1" dirty="0" err="1"/>
              <a:t>với</a:t>
            </a:r>
            <a:r>
              <a:rPr lang="vi-VN" sz="2400" b="1" dirty="0"/>
              <a:t> nhau </a:t>
            </a:r>
            <a:r>
              <a:rPr lang="vi-VN" sz="2400" b="1" dirty="0" err="1"/>
              <a:t>tạo</a:t>
            </a:r>
            <a:r>
              <a:rPr lang="vi-VN" sz="2400" b="1" dirty="0"/>
              <a:t> </a:t>
            </a:r>
            <a:r>
              <a:rPr lang="vi-VN" sz="2400" b="1" dirty="0" err="1"/>
              <a:t>thành</a:t>
            </a:r>
            <a:r>
              <a:rPr lang="vi-VN" sz="2400" b="1" dirty="0"/>
              <a:t>)</a:t>
            </a: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5334000" y="36576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5494035" y="3766068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660066"/>
                </a:solidFill>
              </a:rPr>
              <a:t>Câu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số</a:t>
            </a:r>
            <a:r>
              <a:rPr lang="en-US" sz="2400" b="1" dirty="0">
                <a:solidFill>
                  <a:srgbClr val="660066"/>
                </a:solidFill>
              </a:rPr>
              <a:t> ………………………….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5596467" y="4603371"/>
            <a:ext cx="5916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………………………………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584201" y="5423595"/>
            <a:ext cx="1092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3. </a:t>
            </a:r>
            <a:r>
              <a:rPr lang="en-US" sz="2400" b="1" dirty="0" err="1">
                <a:solidFill>
                  <a:schemeClr val="hlink"/>
                </a:solidFill>
              </a:rPr>
              <a:t>Có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thể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tách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mỗi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cụm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chủ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ngữ-vị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ngữ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trong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các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câu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ghép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nói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trên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thành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một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câu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đơn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được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không</a:t>
            </a:r>
            <a:r>
              <a:rPr lang="en-US" sz="2400" b="1" dirty="0">
                <a:solidFill>
                  <a:schemeClr val="hlink"/>
                </a:solidFill>
              </a:rPr>
              <a:t> ?</a:t>
            </a:r>
            <a:r>
              <a:rPr lang="en-US" sz="2400" b="1" dirty="0" err="1">
                <a:solidFill>
                  <a:schemeClr val="hlink"/>
                </a:solidFill>
              </a:rPr>
              <a:t>Ghi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lời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giải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thích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vào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chỗ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chấm</a:t>
            </a:r>
            <a:r>
              <a:rPr lang="en-US" sz="2400" b="1" dirty="0"/>
              <a:t> .…………………………………………………………………………………………………………………………………………………………</a:t>
            </a:r>
            <a:endParaRPr lang="en-US" sz="2400" dirty="0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3098800" y="1"/>
            <a:ext cx="6007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Phiếu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luận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nhóm</a:t>
            </a:r>
            <a:r>
              <a:rPr lang="en-US" sz="2400" b="1" dirty="0">
                <a:solidFill>
                  <a:srgbClr val="FF0000"/>
                </a:solidFill>
              </a:rPr>
              <a:t> …….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592667" y="3048000"/>
            <a:ext cx="100118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2. </a:t>
            </a:r>
            <a:r>
              <a:rPr lang="en-US" sz="2400" b="1" dirty="0" err="1">
                <a:solidFill>
                  <a:schemeClr val="hlink"/>
                </a:solidFill>
              </a:rPr>
              <a:t>Xếp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các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câu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trên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vào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nhóm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thích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hợp</a:t>
            </a:r>
            <a:r>
              <a:rPr lang="en-US" sz="2400" b="1" dirty="0">
                <a:solidFill>
                  <a:schemeClr val="hlink"/>
                </a:solidFill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192107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4" descr="Math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6238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9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41988"/>
            <a:ext cx="52959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20"/>
          <p:cNvSpPr txBox="1">
            <a:spLocks noChangeArrowheads="1"/>
          </p:cNvSpPr>
          <p:nvPr/>
        </p:nvSpPr>
        <p:spPr bwMode="auto">
          <a:xfrm>
            <a:off x="4114800" y="914401"/>
            <a:ext cx="3048000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2" name="AutoShape 24"/>
          <p:cNvSpPr>
            <a:spLocks noChangeArrowheads="1"/>
          </p:cNvSpPr>
          <p:nvPr/>
        </p:nvSpPr>
        <p:spPr bwMode="auto">
          <a:xfrm>
            <a:off x="2781300" y="59034"/>
            <a:ext cx="9220200" cy="2971800"/>
          </a:xfrm>
          <a:prstGeom prst="cloudCallout">
            <a:avLst>
              <a:gd name="adj1" fmla="val -25222"/>
              <a:gd name="adj2" fmla="val 81148"/>
            </a:avLst>
          </a:prstGeom>
          <a:solidFill>
            <a:srgbClr val="FFFF66"/>
          </a:solidFill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4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3300"/>
                </a:solidFill>
                <a:cs typeface="Times New Roman" pitchFamily="18" charset="0"/>
              </a:rPr>
              <a:t>Thảo</a:t>
            </a:r>
            <a:r>
              <a:rPr lang="en-US" sz="48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cs typeface="Times New Roman" pitchFamily="18" charset="0"/>
              </a:rPr>
              <a:t>luận</a:t>
            </a:r>
            <a:r>
              <a:rPr lang="en-US" sz="48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FF3300"/>
                </a:solidFill>
                <a:cs typeface="Times New Roman" pitchFamily="18" charset="0"/>
              </a:rPr>
              <a:t> 4 </a:t>
            </a:r>
          </a:p>
          <a:p>
            <a:pPr algn="ctr"/>
            <a:r>
              <a:rPr lang="en-US" sz="4800" b="1" dirty="0">
                <a:solidFill>
                  <a:srgbClr val="FF3300"/>
                </a:solidFill>
                <a:cs typeface="Times New Roman" pitchFamily="18" charset="0"/>
              </a:rPr>
              <a:t>(5 </a:t>
            </a:r>
            <a:r>
              <a:rPr lang="en-US" sz="4800" b="1" dirty="0" err="1">
                <a:solidFill>
                  <a:srgbClr val="FF3300"/>
                </a:solidFill>
                <a:cs typeface="Times New Roman" pitchFamily="18" charset="0"/>
              </a:rPr>
              <a:t>phút</a:t>
            </a:r>
            <a:r>
              <a:rPr lang="en-US" sz="4800" b="1" dirty="0">
                <a:solidFill>
                  <a:srgbClr val="FF3300"/>
                </a:solidFill>
                <a:cs typeface="Times New Roman" pitchFamily="18" charset="0"/>
              </a:rPr>
              <a:t>) </a:t>
            </a:r>
          </a:p>
        </p:txBody>
      </p:sp>
      <p:grpSp>
        <p:nvGrpSpPr>
          <p:cNvPr id="11273" name="Group 28"/>
          <p:cNvGrpSpPr>
            <a:grpSpLocks/>
          </p:cNvGrpSpPr>
          <p:nvPr/>
        </p:nvGrpSpPr>
        <p:grpSpPr bwMode="auto">
          <a:xfrm>
            <a:off x="1752600" y="1752600"/>
            <a:ext cx="3505200" cy="2649538"/>
            <a:chOff x="240" y="1104"/>
            <a:chExt cx="2208" cy="1669"/>
          </a:xfrm>
        </p:grpSpPr>
        <p:pic>
          <p:nvPicPr>
            <p:cNvPr id="11275" name="Picture 21" descr="j02321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4167">
              <a:off x="240" y="1536"/>
              <a:ext cx="129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21" descr="j02321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5434">
              <a:off x="1152" y="1104"/>
              <a:ext cx="129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4" name="Text Box 27"/>
          <p:cNvSpPr txBox="1">
            <a:spLocks noChangeArrowheads="1"/>
          </p:cNvSpPr>
          <p:nvPr/>
        </p:nvSpPr>
        <p:spPr bwMode="auto">
          <a:xfrm>
            <a:off x="2819400" y="4572001"/>
            <a:ext cx="769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cs typeface="Times New Roman" pitchFamily="18" charset="0"/>
              </a:rPr>
              <a:t>Ghi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kết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quả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thảo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luận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vào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phiếu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bài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tập</a:t>
            </a:r>
            <a:r>
              <a:rPr lang="en-US" sz="4800" b="1" dirty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1680</Words>
  <Application>Microsoft Office PowerPoint</Application>
  <PresentationFormat>Custom</PresentationFormat>
  <Paragraphs>220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Calibri</vt:lpstr>
      <vt:lpstr>VNI-Times</vt:lpstr>
      <vt:lpstr>.VnTime</vt:lpstr>
      <vt:lpstr>Tahoma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Mobi  0903596769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213</cp:revision>
  <dcterms:created xsi:type="dcterms:W3CDTF">2010-12-04T09:26:02Z</dcterms:created>
  <dcterms:modified xsi:type="dcterms:W3CDTF">2021-02-25T13:46:38Z</dcterms:modified>
</cp:coreProperties>
</file>