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14"/>
  </p:notesMasterIdLst>
  <p:sldIdLst>
    <p:sldId id="276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7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2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41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834" y="60"/>
      </p:cViewPr>
      <p:guideLst>
        <p:guide orient="horz" pos="2160"/>
        <p:guide pos="382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996E49-76F3-43A1-A601-095A9B2C0242}" type="datetimeFigureOut">
              <a:rPr lang="en-US" smtClean="0"/>
              <a:t>12/23/2022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CF1349-2848-44C9-9AE7-E06A9A33C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430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B9552E5C-A08B-412C-8598-EF0999529C15}" type="slidenum">
              <a:rPr lang="en-US" smtClean="0"/>
              <a:t>11</a:t>
            </a:fld>
            <a:endParaRPr lang="en-US" smtClean="0"/>
          </a:p>
        </p:txBody>
      </p:sp>
      <p:sp>
        <p:nvSpPr>
          <p:cNvPr id="2457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24580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4581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r" eaLnBrk="1" hangingPunct="1"/>
            <a:fld id="{54DCBFCA-5194-4279-991F-99A4FBCA3967}" type="slidenum">
              <a:rPr lang="en-US" sz="1200"/>
              <a:t>11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550135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12/23/2022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12/23/2022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12/23/2022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12/23/2022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12/23/2022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12/23/2022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12/23/2022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12/23/2022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12/23/2022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12/23/2022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12/23/2022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12/23/2022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12/23/2022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3"/>
          <p:cNvSpPr txBox="1">
            <a:spLocks noChangeArrowheads="1"/>
          </p:cNvSpPr>
          <p:nvPr/>
        </p:nvSpPr>
        <p:spPr bwMode="auto">
          <a:xfrm>
            <a:off x="2438400" y="5410201"/>
            <a:ext cx="411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5165725" y="53705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en-US">
              <a:solidFill>
                <a:prstClr val="black"/>
              </a:solidFill>
            </a:endParaRPr>
          </a:p>
        </p:txBody>
      </p:sp>
      <p:sp>
        <p:nvSpPr>
          <p:cNvPr id="4102" name="WordArt 26"/>
          <p:cNvSpPr>
            <a:spLocks noChangeArrowheads="1" noChangeShapeType="1" noTextEdit="1"/>
          </p:cNvSpPr>
          <p:nvPr/>
        </p:nvSpPr>
        <p:spPr bwMode="auto">
          <a:xfrm>
            <a:off x="2971800" y="2209800"/>
            <a:ext cx="6352540" cy="74803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lvl="0" algn="ctr">
              <a:defRPr/>
            </a:pPr>
            <a:r>
              <a:rPr lang="en-US" sz="54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KỂ</a:t>
            </a:r>
          </a:p>
        </p:txBody>
      </p:sp>
      <p:sp>
        <p:nvSpPr>
          <p:cNvPr id="2" name="Rectangle 1"/>
          <p:cNvSpPr/>
          <p:nvPr/>
        </p:nvSpPr>
        <p:spPr>
          <a:xfrm>
            <a:off x="4910562" y="3543300"/>
            <a:ext cx="2514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/>
              <a:t>Trang</a:t>
            </a:r>
            <a:r>
              <a:rPr lang="en-US" sz="4000" dirty="0"/>
              <a:t> 161</a:t>
            </a:r>
            <a:endParaRPr lang="en-US" sz="40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9"/>
          <p:cNvSpPr txBox="1">
            <a:spLocks noChangeArrowheads="1"/>
          </p:cNvSpPr>
          <p:nvPr/>
        </p:nvSpPr>
        <p:spPr bwMode="auto">
          <a:xfrm>
            <a:off x="5662614" y="2971801"/>
            <a:ext cx="50053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 </a:t>
            </a:r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889572" y="2646664"/>
            <a:ext cx="10497058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FF0000"/>
                </a:solidFill>
              </a:rPr>
              <a:t>    </a:t>
            </a:r>
            <a:r>
              <a:rPr lang="en-US" altLang="en-US" sz="3200" b="1" dirty="0" err="1">
                <a:solidFill>
                  <a:srgbClr val="FF0000"/>
                </a:solidFill>
              </a:rPr>
              <a:t>Em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nghĩ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rằng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tình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bạn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rất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cần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thiết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với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mỗi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người</a:t>
            </a:r>
            <a:r>
              <a:rPr lang="en-US" altLang="en-US" sz="3200" b="1" dirty="0">
                <a:solidFill>
                  <a:srgbClr val="FF0000"/>
                </a:solidFill>
              </a:rPr>
              <a:t>. </a:t>
            </a:r>
            <a:r>
              <a:rPr lang="en-US" altLang="en-US" sz="3200" b="1" dirty="0" err="1">
                <a:solidFill>
                  <a:srgbClr val="FF0000"/>
                </a:solidFill>
              </a:rPr>
              <a:t>Nhờ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có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bạn</a:t>
            </a:r>
            <a:r>
              <a:rPr lang="en-US" altLang="en-US" sz="3200" b="1" dirty="0">
                <a:solidFill>
                  <a:srgbClr val="FF0000"/>
                </a:solidFill>
              </a:rPr>
              <a:t>, </a:t>
            </a:r>
            <a:r>
              <a:rPr lang="en-US" altLang="en-US" sz="3200" b="1" dirty="0" err="1">
                <a:solidFill>
                  <a:srgbClr val="FF0000"/>
                </a:solidFill>
              </a:rPr>
              <a:t>em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thấy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cuộc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sống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vui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hơn</a:t>
            </a:r>
            <a:r>
              <a:rPr lang="en-US" altLang="en-US" sz="3200" b="1" dirty="0">
                <a:solidFill>
                  <a:srgbClr val="FF0000"/>
                </a:solidFill>
              </a:rPr>
              <a:t>. </a:t>
            </a:r>
            <a:r>
              <a:rPr lang="en-US" altLang="en-US" sz="3200" b="1" dirty="0" err="1">
                <a:solidFill>
                  <a:srgbClr val="FF0000"/>
                </a:solidFill>
              </a:rPr>
              <a:t>Bạn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cùng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em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vui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chơi</a:t>
            </a:r>
            <a:r>
              <a:rPr lang="en-US" altLang="en-US" sz="3200" b="1" dirty="0">
                <a:solidFill>
                  <a:srgbClr val="FF0000"/>
                </a:solidFill>
              </a:rPr>
              <a:t>, </a:t>
            </a:r>
            <a:r>
              <a:rPr lang="en-US" altLang="en-US" sz="3200" b="1" dirty="0" err="1">
                <a:solidFill>
                  <a:srgbClr val="FF0000"/>
                </a:solidFill>
              </a:rPr>
              <a:t>học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hành</a:t>
            </a:r>
            <a:r>
              <a:rPr lang="en-US" altLang="en-US" sz="3200" b="1" dirty="0">
                <a:solidFill>
                  <a:srgbClr val="FF0000"/>
                </a:solidFill>
              </a:rPr>
              <a:t>. </a:t>
            </a:r>
            <a:r>
              <a:rPr lang="en-US" altLang="en-US" sz="3200" b="1" dirty="0" err="1">
                <a:solidFill>
                  <a:srgbClr val="FF0000"/>
                </a:solidFill>
              </a:rPr>
              <a:t>Bạn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giúp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đỡ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khi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em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gặp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khó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khăn.</a:t>
            </a:r>
            <a:endParaRPr lang="en-US" altLang="en-US" sz="3200" b="1" dirty="0">
              <a:solidFill>
                <a:srgbClr val="FF0000"/>
              </a:solidFill>
            </a:endParaRP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889572" y="4249073"/>
            <a:ext cx="872489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dirty="0"/>
              <a:t>d. </a:t>
            </a:r>
            <a:r>
              <a:rPr lang="en-US" altLang="en-US" sz="3200" b="1" dirty="0" err="1"/>
              <a:t>Nói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lên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niềm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vui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của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em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khi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nhận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điểm</a:t>
            </a:r>
            <a:r>
              <a:rPr lang="en-US" altLang="en-US" sz="3200" b="1" dirty="0"/>
              <a:t> </a:t>
            </a:r>
            <a:r>
              <a:rPr lang="en-US" altLang="en-US" sz="3200" b="1" dirty="0" err="1" smtClean="0"/>
              <a:t>tốt</a:t>
            </a:r>
            <a:r>
              <a:rPr lang="en-US" altLang="en-US" sz="3200" b="1" dirty="0"/>
              <a:t>:</a:t>
            </a:r>
            <a:endParaRPr lang="en-US" altLang="en-US" sz="3200" b="1" dirty="0"/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762000" y="2055677"/>
            <a:ext cx="8610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3200" b="1" dirty="0"/>
              <a:t>c. </a:t>
            </a:r>
            <a:r>
              <a:rPr lang="en-US" altLang="en-US" sz="3200" b="1" dirty="0" err="1"/>
              <a:t>Trình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bày</a:t>
            </a:r>
            <a:r>
              <a:rPr lang="en-US" altLang="en-US" sz="3200" b="1" dirty="0"/>
              <a:t> ý </a:t>
            </a:r>
            <a:r>
              <a:rPr lang="en-US" altLang="en-US" sz="3200" b="1" dirty="0" err="1"/>
              <a:t>kiến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của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em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về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tình</a:t>
            </a:r>
            <a:r>
              <a:rPr lang="en-US" altLang="en-US" sz="3200" b="1" dirty="0"/>
              <a:t> </a:t>
            </a:r>
            <a:r>
              <a:rPr lang="en-US" altLang="en-US" sz="3200" b="1" dirty="0" err="1" smtClean="0"/>
              <a:t>bạn</a:t>
            </a:r>
            <a:r>
              <a:rPr lang="en-US" altLang="en-US" sz="3200" b="1" dirty="0"/>
              <a:t>:</a:t>
            </a:r>
            <a:endParaRPr lang="en-US" altLang="en-US" sz="3200" b="1" dirty="0"/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918147" y="4828497"/>
            <a:ext cx="10287000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FF0000"/>
                </a:solidFill>
              </a:rPr>
              <a:t>   </a:t>
            </a:r>
            <a:r>
              <a:rPr lang="en-US" altLang="en-US" sz="3200" b="1" dirty="0" err="1">
                <a:solidFill>
                  <a:srgbClr val="FF0000"/>
                </a:solidFill>
              </a:rPr>
              <a:t>Hôm</a:t>
            </a:r>
            <a:r>
              <a:rPr lang="en-US" altLang="en-US" sz="3200" b="1" dirty="0">
                <a:solidFill>
                  <a:srgbClr val="FF0000"/>
                </a:solidFill>
              </a:rPr>
              <a:t> nay em </a:t>
            </a:r>
            <a:r>
              <a:rPr lang="en-US" altLang="en-US" sz="3200" b="1" dirty="0" err="1">
                <a:solidFill>
                  <a:srgbClr val="FF0000"/>
                </a:solidFill>
              </a:rPr>
              <a:t>rất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vui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vì</a:t>
            </a:r>
            <a:r>
              <a:rPr lang="en-US" altLang="en-US" sz="3200" b="1" dirty="0">
                <a:solidFill>
                  <a:srgbClr val="FF0000"/>
                </a:solidFill>
              </a:rPr>
              <a:t> kết quả</a:t>
            </a:r>
            <a:r>
              <a:rPr lang="en-US" altLang="en-US" sz="3200" b="1" dirty="0" err="1">
                <a:solidFill>
                  <a:srgbClr val="FF0000"/>
                </a:solidFill>
              </a:rPr>
              <a:t> kiểm tra giữa kì đạt điểm tốt</a:t>
            </a:r>
            <a:r>
              <a:rPr lang="en-US" altLang="en-US" sz="3200" b="1" dirty="0">
                <a:solidFill>
                  <a:srgbClr val="FF0000"/>
                </a:solidFill>
              </a:rPr>
              <a:t>. </a:t>
            </a:r>
            <a:r>
              <a:rPr lang="en-US" altLang="en-US" sz="3200" b="1" dirty="0" err="1">
                <a:solidFill>
                  <a:srgbClr val="FF0000"/>
                </a:solidFill>
              </a:rPr>
              <a:t>Khi mẹ về</a:t>
            </a:r>
            <a:r>
              <a:rPr lang="en-US" altLang="en-US" sz="3200" b="1" dirty="0">
                <a:solidFill>
                  <a:srgbClr val="FF0000"/>
                </a:solidFill>
              </a:rPr>
              <a:t>, </a:t>
            </a:r>
            <a:r>
              <a:rPr lang="en-US" altLang="en-US" sz="3200" b="1" dirty="0" err="1">
                <a:solidFill>
                  <a:srgbClr val="FF0000"/>
                </a:solidFill>
              </a:rPr>
              <a:t>em</a:t>
            </a:r>
            <a:r>
              <a:rPr lang="en-US" altLang="en-US" sz="3200" b="1" dirty="0">
                <a:solidFill>
                  <a:srgbClr val="FF0000"/>
                </a:solidFill>
              </a:rPr>
              <a:t> sẽ </a:t>
            </a:r>
            <a:r>
              <a:rPr lang="en-US" altLang="en-US" sz="3200" b="1" dirty="0" err="1">
                <a:solidFill>
                  <a:srgbClr val="FF0000"/>
                </a:solidFill>
              </a:rPr>
              <a:t>khoe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ngay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với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mẹ</a:t>
            </a:r>
            <a:r>
              <a:rPr lang="en-US" altLang="en-US" sz="3200" b="1" dirty="0">
                <a:solidFill>
                  <a:srgbClr val="FF0000"/>
                </a:solidFill>
              </a:rPr>
              <a:t>. Chắc mẹ em rất hài lòng.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597965" y="22064"/>
            <a:ext cx="565469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alt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762000" y="606839"/>
            <a:ext cx="10058401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en-US" altLang="en-US" sz="2400" dirty="0">
                <a:solidFill>
                  <a:srgbClr val="FF0000"/>
                </a:solidFill>
              </a:rPr>
              <a:t>    </a:t>
            </a:r>
            <a:r>
              <a:rPr lang="en-US" altLang="en-US" sz="3200" b="1" dirty="0" err="1">
                <a:solidFill>
                  <a:srgbClr val="FF0000"/>
                </a:solidFill>
              </a:rPr>
              <a:t>Em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có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một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chiếc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bút máy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rất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đẹp</a:t>
            </a:r>
            <a:r>
              <a:rPr lang="en-US" altLang="en-US" sz="3200" b="1" dirty="0">
                <a:solidFill>
                  <a:srgbClr val="FF0000"/>
                </a:solidFill>
              </a:rPr>
              <a:t>. </a:t>
            </a:r>
            <a:r>
              <a:rPr lang="en-US" altLang="en-US" sz="3200" b="1" dirty="0" err="1">
                <a:solidFill>
                  <a:srgbClr val="FF0000"/>
                </a:solidFill>
              </a:rPr>
              <a:t>Chiếc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bút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dài bằng một gang tay. Thân bút tròn, nhỏ bằng ngón tay trỏ và có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màu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xanh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biếc</a:t>
            </a:r>
            <a:r>
              <a:rPr lang="en-US" altLang="en-US" sz="3200" b="1" dirty="0">
                <a:solidFill>
                  <a:srgbClr val="FF0000"/>
                </a:solidFill>
              </a:rPr>
              <a:t>.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3" name="Picture 5" descr="16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624062">
            <a:off x="7174230" y="3639185"/>
            <a:ext cx="80899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887" name="Text Box 7"/>
          <p:cNvSpPr txBox="1">
            <a:spLocks noChangeArrowheads="1"/>
          </p:cNvSpPr>
          <p:nvPr/>
        </p:nvSpPr>
        <p:spPr bwMode="auto">
          <a:xfrm>
            <a:off x="1752601" y="1676401"/>
            <a:ext cx="8715375" cy="829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800" b="1" i="1">
                <a:solidFill>
                  <a:srgbClr val="7030A0"/>
                </a:solidFill>
              </a:rPr>
              <a:t>Chào các em học sinh thân yêu!</a:t>
            </a:r>
            <a:endParaRPr lang="en-US" sz="4800" b="1" i="1" dirty="0">
              <a:solidFill>
                <a:srgbClr val="7030A0"/>
              </a:solidFill>
            </a:endParaRPr>
          </a:p>
        </p:txBody>
      </p:sp>
      <p:pic>
        <p:nvPicPr>
          <p:cNvPr id="2" name="Picture 5" descr="16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624062">
            <a:off x="5575935" y="2965451"/>
            <a:ext cx="825500" cy="927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5" descr="16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624062">
            <a:off x="4964430" y="4401185"/>
            <a:ext cx="80899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5" descr="16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624062">
            <a:off x="3428365" y="2486025"/>
            <a:ext cx="748030" cy="845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16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624062">
            <a:off x="3660141" y="5461000"/>
            <a:ext cx="765175" cy="864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228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28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22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862990" y="1"/>
            <a:ext cx="3251994" cy="706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 dirty="0">
                <a:solidFill>
                  <a:srgbClr val="FF0000"/>
                </a:solidFill>
              </a:rPr>
              <a:t>I. </a:t>
            </a:r>
            <a:r>
              <a:rPr lang="en-US" altLang="en-US" sz="4000" b="1" dirty="0" err="1">
                <a:solidFill>
                  <a:srgbClr val="FF0000"/>
                </a:solidFill>
              </a:rPr>
              <a:t>Nhận</a:t>
            </a:r>
            <a:r>
              <a:rPr lang="en-US" altLang="en-US" sz="4000" b="1" dirty="0">
                <a:solidFill>
                  <a:srgbClr val="FF0000"/>
                </a:solidFill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</a:rPr>
              <a:t>xét</a:t>
            </a:r>
            <a:r>
              <a:rPr lang="en-US" altLang="en-US" sz="4000" b="1" dirty="0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542984" y="706756"/>
            <a:ext cx="11268016" cy="369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3600" b="1" dirty="0">
                <a:solidFill>
                  <a:srgbClr val="0000FF"/>
                </a:solidFill>
              </a:rPr>
              <a:t>1. </a:t>
            </a:r>
            <a:r>
              <a:rPr lang="en-US" altLang="en-US" sz="3600" b="1" dirty="0" err="1">
                <a:solidFill>
                  <a:srgbClr val="0000FF"/>
                </a:solidFill>
              </a:rPr>
              <a:t>Câu</a:t>
            </a:r>
            <a:r>
              <a:rPr lang="en-US" altLang="en-US" sz="3600" b="1" dirty="0">
                <a:solidFill>
                  <a:srgbClr val="0000FF"/>
                </a:solidFill>
              </a:rPr>
              <a:t> in </a:t>
            </a:r>
            <a:r>
              <a:rPr lang="en-US" altLang="en-US" sz="3600" b="1" dirty="0" err="1">
                <a:solidFill>
                  <a:srgbClr val="0000FF"/>
                </a:solidFill>
              </a:rPr>
              <a:t>đậm</a:t>
            </a:r>
            <a:r>
              <a:rPr lang="en-US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</a:rPr>
              <a:t>trong</a:t>
            </a:r>
            <a:r>
              <a:rPr lang="en-US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</a:rPr>
              <a:t>đoạn</a:t>
            </a:r>
            <a:r>
              <a:rPr lang="en-US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</a:rPr>
              <a:t>văn</a:t>
            </a:r>
            <a:r>
              <a:rPr lang="en-US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</a:rPr>
              <a:t>sau</a:t>
            </a:r>
            <a:r>
              <a:rPr lang="en-US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</a:rPr>
              <a:t>được</a:t>
            </a:r>
            <a:r>
              <a:rPr lang="en-US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</a:rPr>
              <a:t>dùng</a:t>
            </a:r>
            <a:r>
              <a:rPr lang="en-US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</a:rPr>
              <a:t>làm</a:t>
            </a:r>
            <a:r>
              <a:rPr lang="en-US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</a:rPr>
              <a:t>gì</a:t>
            </a:r>
            <a:r>
              <a:rPr lang="en-US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>
                <a:solidFill>
                  <a:srgbClr val="0000FF"/>
                </a:solidFill>
              </a:rPr>
              <a:t>? </a:t>
            </a:r>
            <a:r>
              <a:rPr lang="en-US" altLang="en-US" sz="3600" b="1" dirty="0" err="1">
                <a:solidFill>
                  <a:srgbClr val="0000FF"/>
                </a:solidFill>
              </a:rPr>
              <a:t>Cuối</a:t>
            </a:r>
            <a:r>
              <a:rPr lang="en-US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</a:rPr>
              <a:t>câu</a:t>
            </a:r>
            <a:r>
              <a:rPr lang="en-US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</a:rPr>
              <a:t>ấy</a:t>
            </a:r>
            <a:r>
              <a:rPr lang="en-US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</a:rPr>
              <a:t>có</a:t>
            </a:r>
            <a:r>
              <a:rPr lang="en-US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</a:rPr>
              <a:t>dấu</a:t>
            </a:r>
            <a:r>
              <a:rPr lang="en-US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</a:rPr>
              <a:t>gì</a:t>
            </a:r>
            <a:r>
              <a:rPr lang="en-US" altLang="en-US" sz="3600" b="1" dirty="0">
                <a:solidFill>
                  <a:srgbClr val="0000FF"/>
                </a:solidFill>
              </a:rPr>
              <a:t>?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altLang="en-US" sz="3600" dirty="0"/>
              <a:t>      Bu-</a:t>
            </a:r>
            <a:r>
              <a:rPr lang="en-US" altLang="en-US" sz="3600" dirty="0" err="1"/>
              <a:t>ra</a:t>
            </a:r>
            <a:r>
              <a:rPr lang="en-US" altLang="en-US" sz="3600" dirty="0"/>
              <a:t>-</a:t>
            </a:r>
            <a:r>
              <a:rPr lang="en-US" altLang="en-US" sz="3600" dirty="0" err="1"/>
              <a:t>ti-nô</a:t>
            </a:r>
            <a:r>
              <a:rPr lang="en-US" altLang="en-US" sz="3600" dirty="0"/>
              <a:t> </a:t>
            </a:r>
            <a:r>
              <a:rPr lang="en-US" altLang="en-US" sz="3600" dirty="0" err="1"/>
              <a:t>là</a:t>
            </a:r>
            <a:r>
              <a:rPr lang="en-US" altLang="en-US" sz="3600" dirty="0"/>
              <a:t> </a:t>
            </a:r>
            <a:r>
              <a:rPr lang="en-US" altLang="en-US" sz="3600" dirty="0" err="1"/>
              <a:t>một</a:t>
            </a:r>
            <a:r>
              <a:rPr lang="en-US" altLang="en-US" sz="3600" dirty="0"/>
              <a:t> </a:t>
            </a:r>
            <a:r>
              <a:rPr lang="en-US" altLang="en-US" sz="3600" dirty="0" err="1"/>
              <a:t>chú</a:t>
            </a:r>
            <a:r>
              <a:rPr lang="en-US" altLang="en-US" sz="3600" dirty="0"/>
              <a:t> </a:t>
            </a:r>
            <a:r>
              <a:rPr lang="en-US" altLang="en-US" sz="3600" dirty="0" err="1"/>
              <a:t>bé</a:t>
            </a:r>
            <a:r>
              <a:rPr lang="en-US" altLang="en-US" sz="3600" dirty="0"/>
              <a:t> </a:t>
            </a:r>
            <a:r>
              <a:rPr lang="en-US" altLang="en-US" sz="3600" dirty="0" err="1"/>
              <a:t>bằng</a:t>
            </a:r>
            <a:r>
              <a:rPr lang="en-US" altLang="en-US" sz="3600" dirty="0"/>
              <a:t> </a:t>
            </a:r>
            <a:r>
              <a:rPr lang="en-US" altLang="en-US" sz="3600" dirty="0" err="1"/>
              <a:t>gỗ</a:t>
            </a:r>
            <a:r>
              <a:rPr lang="en-US" altLang="en-US" sz="3600" dirty="0"/>
              <a:t>. </a:t>
            </a:r>
            <a:r>
              <a:rPr lang="en-US" altLang="en-US" sz="3600" dirty="0" err="1"/>
              <a:t>Chú</a:t>
            </a:r>
            <a:r>
              <a:rPr lang="en-US" altLang="en-US" sz="3600" dirty="0"/>
              <a:t> </a:t>
            </a:r>
            <a:r>
              <a:rPr lang="en-US" altLang="en-US" sz="3600" dirty="0" err="1"/>
              <a:t>có</a:t>
            </a:r>
            <a:r>
              <a:rPr lang="en-US" altLang="en-US" sz="3600" dirty="0"/>
              <a:t> </a:t>
            </a:r>
            <a:r>
              <a:rPr lang="en-US" altLang="en-US" sz="3600" dirty="0" err="1"/>
              <a:t>cái</a:t>
            </a:r>
            <a:r>
              <a:rPr lang="en-US" altLang="en-US" sz="3600" dirty="0"/>
              <a:t> </a:t>
            </a:r>
            <a:r>
              <a:rPr lang="en-US" altLang="en-US" sz="3600" dirty="0" err="1"/>
              <a:t>mũi</a:t>
            </a:r>
            <a:r>
              <a:rPr lang="en-US" altLang="en-US" sz="3600" dirty="0"/>
              <a:t> </a:t>
            </a:r>
            <a:r>
              <a:rPr lang="en-US" altLang="en-US" sz="3600" dirty="0" err="1"/>
              <a:t>rất</a:t>
            </a:r>
            <a:r>
              <a:rPr lang="en-US" altLang="en-US" sz="3600" dirty="0"/>
              <a:t> </a:t>
            </a:r>
            <a:r>
              <a:rPr lang="en-US" altLang="en-US" sz="3600" dirty="0" err="1"/>
              <a:t>dài</a:t>
            </a:r>
            <a:r>
              <a:rPr lang="en-US" altLang="en-US" sz="3600" dirty="0"/>
              <a:t>. </a:t>
            </a:r>
            <a:r>
              <a:rPr lang="en-US" altLang="en-US" sz="3600" dirty="0" err="1"/>
              <a:t>Chú</a:t>
            </a:r>
            <a:r>
              <a:rPr lang="en-US" altLang="en-US" sz="3600" dirty="0"/>
              <a:t> </a:t>
            </a:r>
            <a:r>
              <a:rPr lang="en-US" altLang="en-US" sz="3600" dirty="0" err="1"/>
              <a:t>người</a:t>
            </a:r>
            <a:r>
              <a:rPr lang="en-US" altLang="en-US" sz="3600" dirty="0"/>
              <a:t> </a:t>
            </a:r>
            <a:r>
              <a:rPr lang="en-US" altLang="en-US" sz="3600" dirty="0" err="1"/>
              <a:t>gỗ</a:t>
            </a:r>
            <a:r>
              <a:rPr lang="en-US" altLang="en-US" sz="3600" dirty="0"/>
              <a:t> </a:t>
            </a:r>
            <a:r>
              <a:rPr lang="en-US" altLang="en-US" sz="3600" dirty="0" err="1"/>
              <a:t>được</a:t>
            </a:r>
            <a:r>
              <a:rPr lang="en-US" altLang="en-US" sz="3600" dirty="0"/>
              <a:t> </a:t>
            </a:r>
            <a:r>
              <a:rPr lang="en-US" altLang="en-US" sz="3600" dirty="0" err="1"/>
              <a:t>bác</a:t>
            </a:r>
            <a:r>
              <a:rPr lang="en-US" altLang="en-US" sz="3600" dirty="0"/>
              <a:t> </a:t>
            </a:r>
            <a:r>
              <a:rPr lang="en-US" altLang="en-US" sz="3600" dirty="0" err="1"/>
              <a:t>rùa</a:t>
            </a:r>
            <a:r>
              <a:rPr lang="en-US" altLang="en-US" sz="3600" dirty="0"/>
              <a:t> </a:t>
            </a:r>
            <a:r>
              <a:rPr lang="en-US" altLang="en-US" sz="3600" dirty="0" err="1"/>
              <a:t>tốt</a:t>
            </a:r>
            <a:r>
              <a:rPr lang="en-US" altLang="en-US" sz="3600" dirty="0"/>
              <a:t> </a:t>
            </a:r>
            <a:r>
              <a:rPr lang="en-US" altLang="en-US" sz="3600" dirty="0" err="1"/>
              <a:t>bụng</a:t>
            </a:r>
            <a:r>
              <a:rPr lang="en-US" altLang="en-US" sz="3600" dirty="0"/>
              <a:t> </a:t>
            </a:r>
            <a:r>
              <a:rPr lang="en-US" altLang="en-US" sz="3600" dirty="0" err="1"/>
              <a:t>Toóc</a:t>
            </a:r>
            <a:r>
              <a:rPr lang="en-US" altLang="en-US" sz="3600" dirty="0"/>
              <a:t>-</a:t>
            </a:r>
            <a:r>
              <a:rPr lang="en-US" altLang="en-US" sz="3600" dirty="0" err="1"/>
              <a:t>ti</a:t>
            </a:r>
            <a:r>
              <a:rPr lang="en-US" altLang="en-US" sz="3600" dirty="0"/>
              <a:t>-la </a:t>
            </a:r>
            <a:r>
              <a:rPr lang="en-US" altLang="en-US" sz="3600" dirty="0" err="1"/>
              <a:t>tặng</a:t>
            </a:r>
            <a:r>
              <a:rPr lang="en-US" altLang="en-US" sz="3600" dirty="0"/>
              <a:t> </a:t>
            </a:r>
            <a:r>
              <a:rPr lang="en-US" altLang="en-US" sz="3600" dirty="0" err="1"/>
              <a:t>cho</a:t>
            </a:r>
            <a:r>
              <a:rPr lang="en-US" altLang="en-US" sz="3600" dirty="0"/>
              <a:t> </a:t>
            </a:r>
            <a:r>
              <a:rPr lang="en-US" altLang="en-US" sz="3600" dirty="0" err="1"/>
              <a:t>chiếc</a:t>
            </a:r>
            <a:r>
              <a:rPr lang="en-US" altLang="en-US" sz="3600" dirty="0"/>
              <a:t> </a:t>
            </a:r>
            <a:r>
              <a:rPr lang="en-US" altLang="en-US" sz="3600" dirty="0" err="1"/>
              <a:t>chìa</a:t>
            </a:r>
            <a:r>
              <a:rPr lang="en-US" altLang="en-US" sz="3600" dirty="0"/>
              <a:t> </a:t>
            </a:r>
            <a:r>
              <a:rPr lang="en-US" altLang="en-US" sz="3600" dirty="0" err="1"/>
              <a:t>khoá</a:t>
            </a:r>
            <a:r>
              <a:rPr lang="en-US" altLang="en-US" sz="3600" dirty="0"/>
              <a:t> </a:t>
            </a:r>
            <a:r>
              <a:rPr lang="en-US" altLang="en-US" sz="3600" dirty="0" err="1"/>
              <a:t>vàng</a:t>
            </a:r>
            <a:r>
              <a:rPr lang="en-US" altLang="en-US" sz="3600" dirty="0"/>
              <a:t> </a:t>
            </a:r>
            <a:r>
              <a:rPr lang="en-US" altLang="en-US" sz="3600" dirty="0" err="1"/>
              <a:t>để</a:t>
            </a:r>
            <a:r>
              <a:rPr lang="en-US" altLang="en-US" sz="3600" dirty="0"/>
              <a:t> </a:t>
            </a:r>
            <a:r>
              <a:rPr lang="en-US" altLang="en-US" sz="3600" dirty="0" err="1"/>
              <a:t>mở</a:t>
            </a:r>
            <a:r>
              <a:rPr lang="en-US" altLang="en-US" sz="3600" dirty="0"/>
              <a:t> </a:t>
            </a:r>
            <a:r>
              <a:rPr lang="en-US" altLang="en-US" sz="3600" dirty="0" err="1"/>
              <a:t>một</a:t>
            </a:r>
            <a:r>
              <a:rPr lang="en-US" altLang="en-US" sz="3600" dirty="0"/>
              <a:t> </a:t>
            </a:r>
            <a:r>
              <a:rPr lang="en-US" altLang="en-US" sz="3600" dirty="0" err="1"/>
              <a:t>kho</a:t>
            </a:r>
            <a:r>
              <a:rPr lang="en-US" altLang="en-US" sz="3600" dirty="0"/>
              <a:t> </a:t>
            </a:r>
            <a:r>
              <a:rPr lang="en-US" altLang="en-US" sz="3600" dirty="0" err="1"/>
              <a:t>báu</a:t>
            </a:r>
            <a:r>
              <a:rPr lang="en-US" altLang="en-US" sz="3600" dirty="0"/>
              <a:t>. </a:t>
            </a:r>
            <a:r>
              <a:rPr lang="en-US" altLang="en-US" sz="3600" b="1" dirty="0" err="1">
                <a:solidFill>
                  <a:srgbClr val="FF0000"/>
                </a:solidFill>
              </a:rPr>
              <a:t>Nhưng</a:t>
            </a:r>
            <a:r>
              <a:rPr lang="en-US" altLang="en-US" sz="3600" b="1" dirty="0">
                <a:solidFill>
                  <a:srgbClr val="FF0000"/>
                </a:solidFill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</a:rPr>
              <a:t>kho</a:t>
            </a:r>
            <a:r>
              <a:rPr lang="en-US" altLang="en-US" sz="3600" b="1" dirty="0">
                <a:solidFill>
                  <a:srgbClr val="FF0000"/>
                </a:solidFill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</a:rPr>
              <a:t>báu</a:t>
            </a:r>
            <a:r>
              <a:rPr lang="en-US" altLang="en-US" sz="3600" b="1" dirty="0">
                <a:solidFill>
                  <a:srgbClr val="FF0000"/>
                </a:solidFill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</a:rPr>
              <a:t>ấy</a:t>
            </a:r>
            <a:r>
              <a:rPr lang="en-US" altLang="en-US" sz="3600" b="1" dirty="0">
                <a:solidFill>
                  <a:srgbClr val="FF0000"/>
                </a:solidFill>
              </a:rPr>
              <a:t> ở </a:t>
            </a:r>
            <a:r>
              <a:rPr lang="en-US" altLang="en-US" sz="3600" b="1" dirty="0" err="1">
                <a:solidFill>
                  <a:srgbClr val="FF0000"/>
                </a:solidFill>
              </a:rPr>
              <a:t>đâu</a:t>
            </a:r>
            <a:r>
              <a:rPr lang="en-US" altLang="en-US" sz="3600" b="1" dirty="0">
                <a:solidFill>
                  <a:srgbClr val="FF0000"/>
                </a:solidFill>
              </a:rPr>
              <a:t> ?</a:t>
            </a: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542984" y="4572001"/>
            <a:ext cx="10963216" cy="1200329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CCFFCC"/>
              </a:gs>
            </a:gsLst>
            <a:lin ang="18900000" scaled="1"/>
          </a:gradFill>
          <a:ln w="38100" cmpd="dbl">
            <a:solidFill>
              <a:srgbClr val="FF0066"/>
            </a:solidFill>
            <a:miter lim="800000"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rgbClr val="0000FF"/>
                </a:solidFill>
              </a:rPr>
              <a:t>   </a:t>
            </a:r>
            <a:r>
              <a:rPr lang="en-US" altLang="en-US" sz="3600" b="1" dirty="0" err="1">
                <a:solidFill>
                  <a:srgbClr val="0000FF"/>
                </a:solidFill>
              </a:rPr>
              <a:t>Câu</a:t>
            </a:r>
            <a:r>
              <a:rPr lang="en-US" altLang="en-US" sz="3600" b="1" dirty="0">
                <a:solidFill>
                  <a:srgbClr val="0000FF"/>
                </a:solidFill>
              </a:rPr>
              <a:t> in </a:t>
            </a:r>
            <a:r>
              <a:rPr lang="en-US" altLang="en-US" sz="3600" b="1" dirty="0" err="1">
                <a:solidFill>
                  <a:srgbClr val="0000FF"/>
                </a:solidFill>
              </a:rPr>
              <a:t>đậm</a:t>
            </a:r>
            <a:r>
              <a:rPr lang="en-US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</a:rPr>
              <a:t>trong</a:t>
            </a:r>
            <a:r>
              <a:rPr lang="en-US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</a:rPr>
              <a:t>đoạn</a:t>
            </a:r>
            <a:r>
              <a:rPr lang="en-US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</a:rPr>
              <a:t>văn</a:t>
            </a:r>
            <a:r>
              <a:rPr lang="en-US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</a:rPr>
              <a:t>trên</a:t>
            </a:r>
            <a:r>
              <a:rPr lang="en-US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</a:rPr>
              <a:t>là</a:t>
            </a:r>
            <a:r>
              <a:rPr lang="en-US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</a:rPr>
              <a:t>câu</a:t>
            </a:r>
            <a:r>
              <a:rPr lang="en-US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</a:rPr>
              <a:t>hỏi</a:t>
            </a:r>
            <a:r>
              <a:rPr lang="en-US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</a:rPr>
              <a:t>về</a:t>
            </a:r>
            <a:r>
              <a:rPr lang="en-US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</a:rPr>
              <a:t>một</a:t>
            </a:r>
            <a:r>
              <a:rPr lang="en-US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</a:rPr>
              <a:t>điều</a:t>
            </a:r>
            <a:r>
              <a:rPr lang="en-US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</a:rPr>
              <a:t>chưa</a:t>
            </a:r>
            <a:r>
              <a:rPr lang="en-US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</a:rPr>
              <a:t>biết</a:t>
            </a:r>
            <a:r>
              <a:rPr lang="en-US" altLang="en-US" sz="3600" b="1" dirty="0">
                <a:solidFill>
                  <a:srgbClr val="0000FF"/>
                </a:solidFill>
              </a:rPr>
              <a:t>. </a:t>
            </a:r>
            <a:r>
              <a:rPr lang="en-US" altLang="en-US" sz="3600" b="1" dirty="0" err="1">
                <a:solidFill>
                  <a:srgbClr val="0000FF"/>
                </a:solidFill>
              </a:rPr>
              <a:t>Cuối</a:t>
            </a:r>
            <a:r>
              <a:rPr lang="en-US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</a:rPr>
              <a:t>câu</a:t>
            </a:r>
            <a:r>
              <a:rPr lang="en-US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</a:rPr>
              <a:t>có</a:t>
            </a:r>
            <a:r>
              <a:rPr lang="en-US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</a:rPr>
              <a:t>dấu</a:t>
            </a:r>
            <a:r>
              <a:rPr lang="en-US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</a:rPr>
              <a:t>chấm</a:t>
            </a:r>
            <a:r>
              <a:rPr lang="en-US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</a:rPr>
              <a:t>hỏi</a:t>
            </a:r>
            <a:r>
              <a:rPr lang="en-US" altLang="en-US" sz="3600" b="1" dirty="0">
                <a:solidFill>
                  <a:srgbClr val="0000FF"/>
                </a:solidFill>
              </a:rPr>
              <a:t>.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2041187" y="1295718"/>
            <a:ext cx="14478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92142" y="1905000"/>
            <a:ext cx="394589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9525000" y="1294131"/>
            <a:ext cx="1905000" cy="158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457200" y="228601"/>
            <a:ext cx="1097280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4400" b="1" dirty="0">
                <a:solidFill>
                  <a:srgbClr val="0000FF"/>
                </a:solidFill>
              </a:rPr>
              <a:t>2. </a:t>
            </a:r>
            <a:r>
              <a:rPr lang="en-US" altLang="en-US" sz="4400" b="1" dirty="0" err="1">
                <a:solidFill>
                  <a:srgbClr val="0000FF"/>
                </a:solidFill>
              </a:rPr>
              <a:t>Những</a:t>
            </a:r>
            <a:r>
              <a:rPr lang="en-US" altLang="en-US" sz="4400" b="1" dirty="0">
                <a:solidFill>
                  <a:srgbClr val="0000FF"/>
                </a:solidFill>
              </a:rPr>
              <a:t> </a:t>
            </a:r>
            <a:r>
              <a:rPr lang="en-US" altLang="en-US" sz="4400" b="1" dirty="0" err="1">
                <a:solidFill>
                  <a:srgbClr val="0000FF"/>
                </a:solidFill>
              </a:rPr>
              <a:t>câu</a:t>
            </a:r>
            <a:r>
              <a:rPr lang="en-US" altLang="en-US" sz="4400" b="1" dirty="0">
                <a:solidFill>
                  <a:srgbClr val="0000FF"/>
                </a:solidFill>
              </a:rPr>
              <a:t> </a:t>
            </a:r>
            <a:r>
              <a:rPr lang="en-US" altLang="en-US" sz="4400" b="1" dirty="0" err="1">
                <a:solidFill>
                  <a:srgbClr val="0000FF"/>
                </a:solidFill>
              </a:rPr>
              <a:t>còn</a:t>
            </a:r>
            <a:r>
              <a:rPr lang="en-US" altLang="en-US" sz="4400" b="1" dirty="0">
                <a:solidFill>
                  <a:srgbClr val="0000FF"/>
                </a:solidFill>
              </a:rPr>
              <a:t> </a:t>
            </a:r>
            <a:r>
              <a:rPr lang="en-US" altLang="en-US" sz="4400" b="1" dirty="0" err="1">
                <a:solidFill>
                  <a:srgbClr val="0000FF"/>
                </a:solidFill>
              </a:rPr>
              <a:t>lại</a:t>
            </a:r>
            <a:r>
              <a:rPr lang="en-US" altLang="en-US" sz="4400" b="1" dirty="0">
                <a:solidFill>
                  <a:srgbClr val="0000FF"/>
                </a:solidFill>
              </a:rPr>
              <a:t> </a:t>
            </a:r>
            <a:r>
              <a:rPr lang="en-US" altLang="en-US" sz="4400" b="1" dirty="0" err="1">
                <a:solidFill>
                  <a:srgbClr val="0000FF"/>
                </a:solidFill>
              </a:rPr>
              <a:t>trong</a:t>
            </a:r>
            <a:r>
              <a:rPr lang="en-US" altLang="en-US" sz="4400" b="1" dirty="0">
                <a:solidFill>
                  <a:srgbClr val="0000FF"/>
                </a:solidFill>
              </a:rPr>
              <a:t> </a:t>
            </a:r>
            <a:r>
              <a:rPr lang="en-US" altLang="en-US" sz="4400" b="1" dirty="0" err="1">
                <a:solidFill>
                  <a:srgbClr val="0000FF"/>
                </a:solidFill>
              </a:rPr>
              <a:t>đoạn</a:t>
            </a:r>
            <a:r>
              <a:rPr lang="en-US" altLang="en-US" sz="4400" b="1" dirty="0">
                <a:solidFill>
                  <a:srgbClr val="0000FF"/>
                </a:solidFill>
              </a:rPr>
              <a:t> </a:t>
            </a:r>
            <a:r>
              <a:rPr lang="en-US" altLang="en-US" sz="4400" b="1" dirty="0" err="1">
                <a:solidFill>
                  <a:srgbClr val="0000FF"/>
                </a:solidFill>
              </a:rPr>
              <a:t>văn</a:t>
            </a:r>
            <a:r>
              <a:rPr lang="en-US" altLang="en-US" sz="4400" b="1" dirty="0">
                <a:solidFill>
                  <a:srgbClr val="0000FF"/>
                </a:solidFill>
              </a:rPr>
              <a:t> </a:t>
            </a:r>
            <a:r>
              <a:rPr lang="en-US" altLang="en-US" sz="4400" b="1" dirty="0" err="1">
                <a:solidFill>
                  <a:srgbClr val="0000FF"/>
                </a:solidFill>
              </a:rPr>
              <a:t>trên</a:t>
            </a:r>
            <a:r>
              <a:rPr lang="en-US" altLang="en-US" sz="4400" b="1" dirty="0">
                <a:solidFill>
                  <a:srgbClr val="0000FF"/>
                </a:solidFill>
              </a:rPr>
              <a:t> </a:t>
            </a:r>
            <a:r>
              <a:rPr lang="en-US" altLang="en-US" sz="4400" b="1" dirty="0" err="1">
                <a:solidFill>
                  <a:srgbClr val="0000FF"/>
                </a:solidFill>
              </a:rPr>
              <a:t>được</a:t>
            </a:r>
            <a:r>
              <a:rPr lang="en-US" altLang="en-US" sz="4400" b="1" dirty="0">
                <a:solidFill>
                  <a:srgbClr val="0000FF"/>
                </a:solidFill>
              </a:rPr>
              <a:t> </a:t>
            </a:r>
            <a:r>
              <a:rPr lang="en-US" altLang="en-US" sz="4400" b="1" dirty="0" err="1">
                <a:solidFill>
                  <a:srgbClr val="0000FF"/>
                </a:solidFill>
              </a:rPr>
              <a:t>dùng</a:t>
            </a:r>
            <a:r>
              <a:rPr lang="en-US" altLang="en-US" sz="4400" b="1" dirty="0">
                <a:solidFill>
                  <a:srgbClr val="0000FF"/>
                </a:solidFill>
              </a:rPr>
              <a:t> </a:t>
            </a:r>
            <a:r>
              <a:rPr lang="en-US" altLang="en-US" sz="4400" b="1" dirty="0" err="1">
                <a:solidFill>
                  <a:srgbClr val="0000FF"/>
                </a:solidFill>
              </a:rPr>
              <a:t>làm</a:t>
            </a:r>
            <a:r>
              <a:rPr lang="en-US" altLang="en-US" sz="4400" b="1" dirty="0">
                <a:solidFill>
                  <a:srgbClr val="0000FF"/>
                </a:solidFill>
              </a:rPr>
              <a:t> </a:t>
            </a:r>
            <a:r>
              <a:rPr lang="en-US" altLang="en-US" sz="4400" b="1" dirty="0" err="1">
                <a:solidFill>
                  <a:srgbClr val="0000FF"/>
                </a:solidFill>
              </a:rPr>
              <a:t>gì</a:t>
            </a:r>
            <a:r>
              <a:rPr lang="en-US" altLang="en-US" sz="4400" b="1" dirty="0">
                <a:solidFill>
                  <a:srgbClr val="0000FF"/>
                </a:solidFill>
              </a:rPr>
              <a:t> ? </a:t>
            </a:r>
            <a:r>
              <a:rPr lang="en-US" altLang="en-US" sz="4400" b="1" dirty="0" err="1">
                <a:solidFill>
                  <a:srgbClr val="0000FF"/>
                </a:solidFill>
              </a:rPr>
              <a:t>Cuối</a:t>
            </a:r>
            <a:r>
              <a:rPr lang="en-US" altLang="en-US" sz="4400" b="1" dirty="0">
                <a:solidFill>
                  <a:srgbClr val="0000FF"/>
                </a:solidFill>
              </a:rPr>
              <a:t> </a:t>
            </a:r>
            <a:r>
              <a:rPr lang="en-US" altLang="en-US" sz="4400" b="1" dirty="0" err="1">
                <a:solidFill>
                  <a:srgbClr val="0000FF"/>
                </a:solidFill>
              </a:rPr>
              <a:t>mỗi</a:t>
            </a:r>
            <a:r>
              <a:rPr lang="en-US" altLang="en-US" sz="4400" b="1" dirty="0">
                <a:solidFill>
                  <a:srgbClr val="0000FF"/>
                </a:solidFill>
              </a:rPr>
              <a:t> </a:t>
            </a:r>
            <a:r>
              <a:rPr lang="en-US" altLang="en-US" sz="4400" b="1" dirty="0" err="1">
                <a:solidFill>
                  <a:srgbClr val="0000FF"/>
                </a:solidFill>
              </a:rPr>
              <a:t>câu</a:t>
            </a:r>
            <a:r>
              <a:rPr lang="en-US" altLang="en-US" sz="4400" b="1" dirty="0">
                <a:solidFill>
                  <a:srgbClr val="0000FF"/>
                </a:solidFill>
              </a:rPr>
              <a:t> </a:t>
            </a:r>
            <a:r>
              <a:rPr lang="en-US" altLang="en-US" sz="4400" b="1" dirty="0" err="1">
                <a:solidFill>
                  <a:srgbClr val="0000FF"/>
                </a:solidFill>
              </a:rPr>
              <a:t>có</a:t>
            </a:r>
            <a:r>
              <a:rPr lang="en-US" altLang="en-US" sz="4400" b="1" dirty="0">
                <a:solidFill>
                  <a:srgbClr val="0000FF"/>
                </a:solidFill>
              </a:rPr>
              <a:t> </a:t>
            </a:r>
            <a:r>
              <a:rPr lang="en-US" altLang="en-US" sz="4400" b="1" dirty="0" err="1">
                <a:solidFill>
                  <a:srgbClr val="0000FF"/>
                </a:solidFill>
              </a:rPr>
              <a:t>dấu</a:t>
            </a:r>
            <a:r>
              <a:rPr lang="en-US" altLang="en-US" sz="4400" b="1" dirty="0">
                <a:solidFill>
                  <a:srgbClr val="0000FF"/>
                </a:solidFill>
              </a:rPr>
              <a:t> </a:t>
            </a:r>
            <a:r>
              <a:rPr lang="en-US" altLang="en-US" sz="4400" b="1" dirty="0" err="1">
                <a:solidFill>
                  <a:srgbClr val="0000FF"/>
                </a:solidFill>
              </a:rPr>
              <a:t>gì</a:t>
            </a:r>
            <a:r>
              <a:rPr lang="en-US" altLang="en-US" sz="4400" b="1" dirty="0">
                <a:solidFill>
                  <a:srgbClr val="0000FF"/>
                </a:solidFill>
              </a:rPr>
              <a:t> ?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85800" y="2438401"/>
            <a:ext cx="10744200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en-US" altLang="en-US" dirty="0"/>
              <a:t>      </a:t>
            </a:r>
            <a:r>
              <a:rPr lang="en-US" altLang="en-US" sz="4400" b="1" dirty="0"/>
              <a:t>Bu-</a:t>
            </a:r>
            <a:r>
              <a:rPr lang="en-US" altLang="en-US" sz="4400" b="1" dirty="0" err="1"/>
              <a:t>ra</a:t>
            </a:r>
            <a:r>
              <a:rPr lang="en-US" altLang="en-US" sz="4400" b="1" dirty="0"/>
              <a:t>-</a:t>
            </a:r>
            <a:r>
              <a:rPr lang="en-US" altLang="en-US" sz="4400" b="1" dirty="0" err="1"/>
              <a:t>ti-nô</a:t>
            </a:r>
            <a:r>
              <a:rPr lang="en-US" altLang="en-US" sz="4400" b="1" dirty="0"/>
              <a:t> </a:t>
            </a:r>
            <a:r>
              <a:rPr lang="en-US" altLang="en-US" sz="4400" b="1" dirty="0" err="1"/>
              <a:t>là</a:t>
            </a:r>
            <a:r>
              <a:rPr lang="en-US" altLang="en-US" sz="4400" b="1" dirty="0"/>
              <a:t> </a:t>
            </a:r>
            <a:r>
              <a:rPr lang="en-US" altLang="en-US" sz="4400" b="1" dirty="0" err="1"/>
              <a:t>một</a:t>
            </a:r>
            <a:r>
              <a:rPr lang="en-US" altLang="en-US" sz="4400" b="1" dirty="0"/>
              <a:t> </a:t>
            </a:r>
            <a:r>
              <a:rPr lang="en-US" altLang="en-US" sz="4400" b="1" dirty="0" err="1"/>
              <a:t>chú</a:t>
            </a:r>
            <a:r>
              <a:rPr lang="en-US" altLang="en-US" sz="4400" b="1" dirty="0"/>
              <a:t> </a:t>
            </a:r>
            <a:r>
              <a:rPr lang="en-US" altLang="en-US" sz="4400" b="1" dirty="0" err="1"/>
              <a:t>bé</a:t>
            </a:r>
            <a:r>
              <a:rPr lang="en-US" altLang="en-US" sz="4400" b="1" dirty="0"/>
              <a:t> </a:t>
            </a:r>
            <a:r>
              <a:rPr lang="en-US" altLang="en-US" sz="4400" b="1" dirty="0" err="1"/>
              <a:t>bằng</a:t>
            </a:r>
            <a:r>
              <a:rPr lang="en-US" altLang="en-US" sz="4400" b="1" dirty="0"/>
              <a:t> </a:t>
            </a:r>
            <a:r>
              <a:rPr lang="en-US" altLang="en-US" sz="4400" b="1" dirty="0" err="1"/>
              <a:t>gỗ</a:t>
            </a:r>
            <a:r>
              <a:rPr lang="en-US" altLang="en-US" sz="4400" b="1" dirty="0"/>
              <a:t>. </a:t>
            </a:r>
            <a:r>
              <a:rPr lang="en-US" altLang="en-US" sz="4400" b="1" dirty="0" err="1"/>
              <a:t>Chú</a:t>
            </a:r>
            <a:r>
              <a:rPr lang="en-US" altLang="en-US" sz="4400" b="1" dirty="0"/>
              <a:t> </a:t>
            </a:r>
            <a:r>
              <a:rPr lang="en-US" altLang="en-US" sz="4400" b="1" dirty="0" err="1"/>
              <a:t>có</a:t>
            </a:r>
            <a:r>
              <a:rPr lang="en-US" altLang="en-US" sz="4400" b="1" dirty="0"/>
              <a:t> </a:t>
            </a:r>
            <a:r>
              <a:rPr lang="en-US" altLang="en-US" sz="4400" b="1" dirty="0" err="1"/>
              <a:t>cái</a:t>
            </a:r>
            <a:r>
              <a:rPr lang="en-US" altLang="en-US" sz="4400" b="1" dirty="0"/>
              <a:t> </a:t>
            </a:r>
            <a:r>
              <a:rPr lang="en-US" altLang="en-US" sz="4400" b="1" dirty="0" err="1"/>
              <a:t>mũi</a:t>
            </a:r>
            <a:r>
              <a:rPr lang="en-US" altLang="en-US" sz="4400" b="1" dirty="0"/>
              <a:t> </a:t>
            </a:r>
            <a:r>
              <a:rPr lang="en-US" altLang="en-US" sz="4400" b="1" dirty="0" err="1"/>
              <a:t>rất</a:t>
            </a:r>
            <a:r>
              <a:rPr lang="en-US" altLang="en-US" sz="4400" b="1" dirty="0"/>
              <a:t> </a:t>
            </a:r>
            <a:r>
              <a:rPr lang="en-US" altLang="en-US" sz="4400" b="1" dirty="0" err="1"/>
              <a:t>dài</a:t>
            </a:r>
            <a:r>
              <a:rPr lang="en-US" altLang="en-US" sz="4400" b="1" dirty="0"/>
              <a:t>. </a:t>
            </a:r>
            <a:r>
              <a:rPr lang="en-US" altLang="en-US" sz="4400" b="1" dirty="0" err="1"/>
              <a:t>Chú</a:t>
            </a:r>
            <a:r>
              <a:rPr lang="en-US" altLang="en-US" sz="4400" b="1" dirty="0"/>
              <a:t> </a:t>
            </a:r>
            <a:r>
              <a:rPr lang="en-US" altLang="en-US" sz="4400" b="1" dirty="0" err="1"/>
              <a:t>người</a:t>
            </a:r>
            <a:r>
              <a:rPr lang="en-US" altLang="en-US" sz="4400" b="1" dirty="0"/>
              <a:t> </a:t>
            </a:r>
            <a:r>
              <a:rPr lang="en-US" altLang="en-US" sz="4400" b="1" dirty="0" err="1"/>
              <a:t>gỗ</a:t>
            </a:r>
            <a:r>
              <a:rPr lang="en-US" altLang="en-US" sz="4400" b="1" dirty="0"/>
              <a:t> </a:t>
            </a:r>
            <a:r>
              <a:rPr lang="en-US" altLang="en-US" sz="4400" b="1" dirty="0" err="1"/>
              <a:t>được</a:t>
            </a:r>
            <a:r>
              <a:rPr lang="en-US" altLang="en-US" sz="4400" b="1" dirty="0"/>
              <a:t> </a:t>
            </a:r>
            <a:r>
              <a:rPr lang="en-US" altLang="en-US" sz="4400" b="1" dirty="0" err="1"/>
              <a:t>bác</a:t>
            </a:r>
            <a:r>
              <a:rPr lang="en-US" altLang="en-US" sz="4400" b="1" dirty="0"/>
              <a:t> </a:t>
            </a:r>
            <a:r>
              <a:rPr lang="en-US" altLang="en-US" sz="4400" b="1" dirty="0" err="1"/>
              <a:t>rùa</a:t>
            </a:r>
            <a:r>
              <a:rPr lang="en-US" altLang="en-US" sz="4400" b="1" dirty="0"/>
              <a:t> </a:t>
            </a:r>
            <a:r>
              <a:rPr lang="en-US" altLang="en-US" sz="4400" b="1" dirty="0" err="1"/>
              <a:t>tốt</a:t>
            </a:r>
            <a:r>
              <a:rPr lang="en-US" altLang="en-US" sz="4400" b="1" dirty="0"/>
              <a:t> </a:t>
            </a:r>
            <a:r>
              <a:rPr lang="en-US" altLang="en-US" sz="4400" b="1" dirty="0" err="1"/>
              <a:t>bụng</a:t>
            </a:r>
            <a:r>
              <a:rPr lang="en-US" altLang="en-US" sz="4400" b="1" dirty="0"/>
              <a:t> </a:t>
            </a:r>
            <a:r>
              <a:rPr lang="en-US" altLang="en-US" sz="4400" b="1" dirty="0" err="1"/>
              <a:t>Toóc</a:t>
            </a:r>
            <a:r>
              <a:rPr lang="en-US" altLang="en-US" sz="4400" b="1" dirty="0"/>
              <a:t>-</a:t>
            </a:r>
            <a:r>
              <a:rPr lang="en-US" altLang="en-US" sz="4400" b="1" dirty="0" err="1"/>
              <a:t>ti</a:t>
            </a:r>
            <a:r>
              <a:rPr lang="en-US" altLang="en-US" sz="4400" b="1" dirty="0"/>
              <a:t>-la </a:t>
            </a:r>
            <a:r>
              <a:rPr lang="en-US" altLang="en-US" sz="4400" b="1" dirty="0" err="1"/>
              <a:t>tặng</a:t>
            </a:r>
            <a:r>
              <a:rPr lang="en-US" altLang="en-US" sz="4400" b="1" dirty="0"/>
              <a:t> </a:t>
            </a:r>
            <a:r>
              <a:rPr lang="en-US" altLang="en-US" sz="4400" b="1" dirty="0" err="1"/>
              <a:t>cho</a:t>
            </a:r>
            <a:r>
              <a:rPr lang="en-US" altLang="en-US" sz="4400" b="1" dirty="0"/>
              <a:t> </a:t>
            </a:r>
            <a:r>
              <a:rPr lang="en-US" altLang="en-US" sz="4400" b="1" dirty="0" err="1"/>
              <a:t>chiếc</a:t>
            </a:r>
            <a:r>
              <a:rPr lang="en-US" altLang="en-US" sz="4400" b="1" dirty="0"/>
              <a:t> </a:t>
            </a:r>
            <a:r>
              <a:rPr lang="en-US" altLang="en-US" sz="4400" b="1" dirty="0" err="1"/>
              <a:t>chìa</a:t>
            </a:r>
            <a:r>
              <a:rPr lang="en-US" altLang="en-US" sz="4400" b="1" dirty="0"/>
              <a:t> </a:t>
            </a:r>
            <a:r>
              <a:rPr lang="en-US" altLang="en-US" sz="4400" b="1" dirty="0" err="1"/>
              <a:t>khoá</a:t>
            </a:r>
            <a:r>
              <a:rPr lang="en-US" altLang="en-US" sz="4400" b="1" dirty="0"/>
              <a:t> </a:t>
            </a:r>
            <a:r>
              <a:rPr lang="en-US" altLang="en-US" sz="4400" b="1" dirty="0" err="1"/>
              <a:t>vàng</a:t>
            </a:r>
            <a:r>
              <a:rPr lang="en-US" altLang="en-US" sz="4400" b="1" dirty="0"/>
              <a:t> </a:t>
            </a:r>
            <a:r>
              <a:rPr lang="en-US" altLang="en-US" sz="4400" b="1" dirty="0" err="1"/>
              <a:t>để</a:t>
            </a:r>
            <a:r>
              <a:rPr lang="en-US" altLang="en-US" sz="4400" b="1" dirty="0"/>
              <a:t> </a:t>
            </a:r>
            <a:r>
              <a:rPr lang="en-US" altLang="en-US" sz="4400" b="1" dirty="0" err="1"/>
              <a:t>mở</a:t>
            </a:r>
            <a:r>
              <a:rPr lang="en-US" altLang="en-US" sz="4400" b="1" dirty="0"/>
              <a:t> </a:t>
            </a:r>
            <a:r>
              <a:rPr lang="en-US" altLang="en-US" sz="4400" b="1" dirty="0" err="1"/>
              <a:t>một</a:t>
            </a:r>
            <a:r>
              <a:rPr lang="en-US" altLang="en-US" sz="4400" b="1" dirty="0"/>
              <a:t> </a:t>
            </a:r>
            <a:r>
              <a:rPr lang="en-US" altLang="en-US" sz="4400" b="1" dirty="0" err="1"/>
              <a:t>kho</a:t>
            </a:r>
            <a:r>
              <a:rPr lang="en-US" altLang="en-US" sz="4400" b="1" dirty="0"/>
              <a:t> </a:t>
            </a:r>
            <a:r>
              <a:rPr lang="en-US" altLang="en-US" sz="4400" b="1" dirty="0" err="1"/>
              <a:t>báu</a:t>
            </a:r>
            <a:r>
              <a:rPr lang="en-US" altLang="en-US" sz="4400" b="1" dirty="0"/>
              <a:t>. 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Group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7915488"/>
              </p:ext>
            </p:extLst>
          </p:nvPr>
        </p:nvGraphicFramePr>
        <p:xfrm>
          <a:off x="914400" y="1676400"/>
          <a:ext cx="10210800" cy="3777889"/>
        </p:xfrm>
        <a:graphic>
          <a:graphicData uri="http://schemas.openxmlformats.org/drawingml/2006/table">
            <a:tbl>
              <a:tblPr/>
              <a:tblGrid>
                <a:gridCol w="5105399"/>
                <a:gridCol w="2524649"/>
                <a:gridCol w="2580752"/>
              </a:tblGrid>
              <a:tr h="8381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kumimoji="0" lang="vi-V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âu </a:t>
                      </a:r>
                      <a:endParaRPr kumimoji="0" lang="en-US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vi-V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Tác dụng </a:t>
                      </a:r>
                      <a:endParaRPr kumimoji="0" lang="en-US" alt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vi-V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 câu</a:t>
                      </a:r>
                      <a:endParaRPr kumimoji="0" lang="en-US" alt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vi-V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Cuối câu </a:t>
                      </a:r>
                      <a:endParaRPr kumimoji="0" lang="en-US" alt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vi-V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 dấu gì?</a:t>
                      </a:r>
                      <a:endParaRPr kumimoji="0" lang="en-US" alt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Bu-</a:t>
                      </a:r>
                      <a:r>
                        <a:rPr kumimoji="0" lang="en-US" alt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</a:t>
                      </a: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kumimoji="0" lang="en-US" alt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</a:t>
                      </a: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kumimoji="0" lang="en-US" alt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nô</a:t>
                      </a: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</a:t>
                      </a: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một</a:t>
                      </a: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chú</a:t>
                      </a: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bé</a:t>
                      </a: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bằng</a:t>
                      </a: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gỗ</a:t>
                      </a: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218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Chú</a:t>
                      </a: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cái</a:t>
                      </a: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mũi</a:t>
                      </a: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rất</a:t>
                      </a: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dài</a:t>
                      </a: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defRPr/>
                      </a:pP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550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Chú</a:t>
                      </a: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gỗ</a:t>
                      </a: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bác</a:t>
                      </a: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rùa</a:t>
                      </a: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tốt</a:t>
                      </a: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bụng</a:t>
                      </a: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Toóc</a:t>
                      </a: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kumimoji="0" lang="en-US" alt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</a:t>
                      </a: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-la </a:t>
                      </a:r>
                      <a:r>
                        <a:rPr kumimoji="0" lang="en-US" alt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tặng</a:t>
                      </a: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chiếc</a:t>
                      </a: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chìa</a:t>
                      </a: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khoá</a:t>
                      </a: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vàng</a:t>
                      </a: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để</a:t>
                      </a: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mở</a:t>
                      </a: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một</a:t>
                      </a: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kho</a:t>
                      </a: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báu</a:t>
                      </a: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defRPr/>
                      </a:pP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194" name="Rectangle 17"/>
          <p:cNvSpPr>
            <a:spLocks noChangeArrowheads="1"/>
          </p:cNvSpPr>
          <p:nvPr/>
        </p:nvSpPr>
        <p:spPr bwMode="auto">
          <a:xfrm>
            <a:off x="1066800" y="228600"/>
            <a:ext cx="10439400" cy="126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3800" b="1" dirty="0">
                <a:solidFill>
                  <a:srgbClr val="0000FF"/>
                </a:solidFill>
              </a:rPr>
              <a:t>2. </a:t>
            </a:r>
            <a:r>
              <a:rPr lang="en-US" altLang="en-US" sz="3800" b="1" dirty="0" err="1">
                <a:solidFill>
                  <a:srgbClr val="0000FF"/>
                </a:solidFill>
              </a:rPr>
              <a:t>Những</a:t>
            </a:r>
            <a:r>
              <a:rPr lang="en-US" altLang="en-US" sz="3800" b="1" dirty="0">
                <a:solidFill>
                  <a:srgbClr val="0000FF"/>
                </a:solidFill>
              </a:rPr>
              <a:t> </a:t>
            </a:r>
            <a:r>
              <a:rPr lang="en-US" altLang="en-US" sz="3800" b="1" dirty="0" err="1">
                <a:solidFill>
                  <a:srgbClr val="0000FF"/>
                </a:solidFill>
              </a:rPr>
              <a:t>câu</a:t>
            </a:r>
            <a:r>
              <a:rPr lang="en-US" altLang="en-US" sz="3800" b="1" dirty="0">
                <a:solidFill>
                  <a:srgbClr val="0000FF"/>
                </a:solidFill>
              </a:rPr>
              <a:t> </a:t>
            </a:r>
            <a:r>
              <a:rPr lang="en-US" altLang="en-US" sz="3800" b="1" dirty="0" err="1">
                <a:solidFill>
                  <a:srgbClr val="0000FF"/>
                </a:solidFill>
              </a:rPr>
              <a:t>còn</a:t>
            </a:r>
            <a:r>
              <a:rPr lang="en-US" altLang="en-US" sz="3800" b="1" dirty="0">
                <a:solidFill>
                  <a:srgbClr val="0000FF"/>
                </a:solidFill>
              </a:rPr>
              <a:t> </a:t>
            </a:r>
            <a:r>
              <a:rPr lang="en-US" altLang="en-US" sz="3800" b="1" dirty="0" err="1">
                <a:solidFill>
                  <a:srgbClr val="0000FF"/>
                </a:solidFill>
              </a:rPr>
              <a:t>lại</a:t>
            </a:r>
            <a:r>
              <a:rPr lang="en-US" altLang="en-US" sz="3800" b="1" dirty="0">
                <a:solidFill>
                  <a:srgbClr val="0000FF"/>
                </a:solidFill>
              </a:rPr>
              <a:t> </a:t>
            </a:r>
            <a:r>
              <a:rPr lang="en-US" altLang="en-US" sz="3800" b="1" dirty="0" err="1">
                <a:solidFill>
                  <a:srgbClr val="0000FF"/>
                </a:solidFill>
              </a:rPr>
              <a:t>trong</a:t>
            </a:r>
            <a:r>
              <a:rPr lang="en-US" altLang="en-US" sz="3800" b="1" dirty="0">
                <a:solidFill>
                  <a:srgbClr val="0000FF"/>
                </a:solidFill>
              </a:rPr>
              <a:t> </a:t>
            </a:r>
            <a:r>
              <a:rPr lang="en-US" altLang="en-US" sz="3800" b="1" dirty="0" err="1">
                <a:solidFill>
                  <a:srgbClr val="0000FF"/>
                </a:solidFill>
              </a:rPr>
              <a:t>đoạn</a:t>
            </a:r>
            <a:r>
              <a:rPr lang="en-US" altLang="en-US" sz="3800" b="1" dirty="0">
                <a:solidFill>
                  <a:srgbClr val="0000FF"/>
                </a:solidFill>
              </a:rPr>
              <a:t> </a:t>
            </a:r>
            <a:r>
              <a:rPr lang="en-US" altLang="en-US" sz="3800" b="1" dirty="0" err="1">
                <a:solidFill>
                  <a:srgbClr val="0000FF"/>
                </a:solidFill>
              </a:rPr>
              <a:t>văn</a:t>
            </a:r>
            <a:r>
              <a:rPr lang="en-US" altLang="en-US" sz="3800" b="1" dirty="0">
                <a:solidFill>
                  <a:srgbClr val="0000FF"/>
                </a:solidFill>
              </a:rPr>
              <a:t> </a:t>
            </a:r>
            <a:r>
              <a:rPr lang="en-US" altLang="en-US" sz="3800" b="1" dirty="0" err="1">
                <a:solidFill>
                  <a:srgbClr val="0000FF"/>
                </a:solidFill>
              </a:rPr>
              <a:t>trên</a:t>
            </a:r>
            <a:r>
              <a:rPr lang="en-US" altLang="en-US" sz="3800" b="1" dirty="0">
                <a:solidFill>
                  <a:srgbClr val="0000FF"/>
                </a:solidFill>
              </a:rPr>
              <a:t> </a:t>
            </a:r>
            <a:r>
              <a:rPr lang="en-US" altLang="en-US" sz="3800" b="1" dirty="0" err="1">
                <a:solidFill>
                  <a:srgbClr val="0000FF"/>
                </a:solidFill>
              </a:rPr>
              <a:t>được</a:t>
            </a:r>
            <a:r>
              <a:rPr lang="en-US" altLang="en-US" sz="3800" b="1" dirty="0">
                <a:solidFill>
                  <a:srgbClr val="0000FF"/>
                </a:solidFill>
              </a:rPr>
              <a:t> </a:t>
            </a:r>
            <a:r>
              <a:rPr lang="en-US" altLang="en-US" sz="3800" b="1" dirty="0" err="1">
                <a:solidFill>
                  <a:srgbClr val="0000FF"/>
                </a:solidFill>
              </a:rPr>
              <a:t>dùng</a:t>
            </a:r>
            <a:r>
              <a:rPr lang="en-US" altLang="en-US" sz="3800" b="1" dirty="0">
                <a:solidFill>
                  <a:srgbClr val="0000FF"/>
                </a:solidFill>
              </a:rPr>
              <a:t> </a:t>
            </a:r>
            <a:r>
              <a:rPr lang="en-US" altLang="en-US" sz="3800" b="1" dirty="0" err="1">
                <a:solidFill>
                  <a:srgbClr val="0000FF"/>
                </a:solidFill>
              </a:rPr>
              <a:t>làm</a:t>
            </a:r>
            <a:r>
              <a:rPr lang="en-US" altLang="en-US" sz="3800" b="1" dirty="0">
                <a:solidFill>
                  <a:srgbClr val="0000FF"/>
                </a:solidFill>
              </a:rPr>
              <a:t> </a:t>
            </a:r>
            <a:r>
              <a:rPr lang="en-US" altLang="en-US" sz="3800" b="1" dirty="0" err="1">
                <a:solidFill>
                  <a:srgbClr val="0000FF"/>
                </a:solidFill>
              </a:rPr>
              <a:t>gì</a:t>
            </a:r>
            <a:r>
              <a:rPr lang="en-US" altLang="en-US" sz="3800" b="1" dirty="0">
                <a:solidFill>
                  <a:srgbClr val="0000FF"/>
                </a:solidFill>
              </a:rPr>
              <a:t> ? </a:t>
            </a:r>
            <a:r>
              <a:rPr lang="en-US" altLang="en-US" sz="3800" b="1" dirty="0" err="1">
                <a:solidFill>
                  <a:srgbClr val="0000FF"/>
                </a:solidFill>
              </a:rPr>
              <a:t>Cuối</a:t>
            </a:r>
            <a:r>
              <a:rPr lang="en-US" altLang="en-US" sz="3800" b="1" dirty="0">
                <a:solidFill>
                  <a:srgbClr val="0000FF"/>
                </a:solidFill>
              </a:rPr>
              <a:t> </a:t>
            </a:r>
            <a:r>
              <a:rPr lang="en-US" altLang="en-US" sz="3800" b="1" dirty="0" err="1">
                <a:solidFill>
                  <a:srgbClr val="0000FF"/>
                </a:solidFill>
              </a:rPr>
              <a:t>mỗi</a:t>
            </a:r>
            <a:r>
              <a:rPr lang="en-US" altLang="en-US" sz="3800" b="1" dirty="0">
                <a:solidFill>
                  <a:srgbClr val="0000FF"/>
                </a:solidFill>
              </a:rPr>
              <a:t> </a:t>
            </a:r>
            <a:r>
              <a:rPr lang="en-US" altLang="en-US" sz="3800" b="1" dirty="0" err="1">
                <a:solidFill>
                  <a:srgbClr val="0000FF"/>
                </a:solidFill>
              </a:rPr>
              <a:t>câu</a:t>
            </a:r>
            <a:r>
              <a:rPr lang="en-US" altLang="en-US" sz="3800" b="1" dirty="0">
                <a:solidFill>
                  <a:srgbClr val="0000FF"/>
                </a:solidFill>
              </a:rPr>
              <a:t> </a:t>
            </a:r>
            <a:r>
              <a:rPr lang="en-US" altLang="en-US" sz="3800" b="1" dirty="0" err="1">
                <a:solidFill>
                  <a:srgbClr val="0000FF"/>
                </a:solidFill>
              </a:rPr>
              <a:t>có</a:t>
            </a:r>
            <a:r>
              <a:rPr lang="en-US" altLang="en-US" sz="3800" b="1" dirty="0">
                <a:solidFill>
                  <a:srgbClr val="0000FF"/>
                </a:solidFill>
              </a:rPr>
              <a:t> </a:t>
            </a:r>
            <a:r>
              <a:rPr lang="en-US" altLang="en-US" sz="3800" b="1" dirty="0" err="1">
                <a:solidFill>
                  <a:srgbClr val="0000FF"/>
                </a:solidFill>
              </a:rPr>
              <a:t>dấu</a:t>
            </a:r>
            <a:r>
              <a:rPr lang="en-US" altLang="en-US" sz="3800" b="1" dirty="0">
                <a:solidFill>
                  <a:srgbClr val="0000FF"/>
                </a:solidFill>
              </a:rPr>
              <a:t> </a:t>
            </a:r>
            <a:r>
              <a:rPr lang="en-US" altLang="en-US" sz="3800" b="1" dirty="0" err="1">
                <a:solidFill>
                  <a:srgbClr val="0000FF"/>
                </a:solidFill>
              </a:rPr>
              <a:t>gì</a:t>
            </a:r>
            <a:r>
              <a:rPr lang="en-US" altLang="en-US" sz="3800" b="1" dirty="0">
                <a:solidFill>
                  <a:srgbClr val="0000FF"/>
                </a:solidFill>
              </a:rPr>
              <a:t> ?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6319837" y="4293273"/>
            <a:ext cx="1981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buClr>
                <a:schemeClr val="accent1"/>
              </a:buClr>
            </a:pPr>
            <a:r>
              <a:rPr lang="en-US" altLang="en-US" sz="2400" b="1" dirty="0" err="1">
                <a:solidFill>
                  <a:srgbClr val="FF0000"/>
                </a:solidFill>
              </a:rPr>
              <a:t>Dùng</a:t>
            </a:r>
            <a:r>
              <a:rPr lang="en-US" altLang="en-US" sz="2400" b="1" dirty="0">
                <a:solidFill>
                  <a:srgbClr val="FF0000"/>
                </a:solidFill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</a:rPr>
              <a:t>để</a:t>
            </a:r>
            <a:r>
              <a:rPr lang="en-US" altLang="en-US" sz="2400" b="1" dirty="0">
                <a:solidFill>
                  <a:srgbClr val="FF0000"/>
                </a:solidFill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</a:rPr>
              <a:t>kể</a:t>
            </a:r>
            <a:r>
              <a:rPr lang="en-US" altLang="en-US" sz="2400" b="1" dirty="0">
                <a:solidFill>
                  <a:srgbClr val="FF0000"/>
                </a:solidFill>
              </a:rPr>
              <a:t> </a:t>
            </a:r>
          </a:p>
          <a:p>
            <a:pPr algn="ctr" eaLnBrk="1" hangingPunct="1">
              <a:buClr>
                <a:schemeClr val="accent1"/>
              </a:buClr>
            </a:pPr>
            <a:r>
              <a:rPr lang="en-US" altLang="en-US" sz="2400" b="1" dirty="0" err="1">
                <a:solidFill>
                  <a:srgbClr val="FF0000"/>
                </a:solidFill>
              </a:rPr>
              <a:t>một</a:t>
            </a:r>
            <a:r>
              <a:rPr lang="en-US" altLang="en-US" sz="2400" b="1" dirty="0">
                <a:solidFill>
                  <a:srgbClr val="FF0000"/>
                </a:solidFill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</a:rPr>
              <a:t>sự</a:t>
            </a:r>
            <a:r>
              <a:rPr lang="en-US" altLang="en-US" sz="2400" b="1" dirty="0">
                <a:solidFill>
                  <a:srgbClr val="FF0000"/>
                </a:solidFill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</a:rPr>
              <a:t>việc</a:t>
            </a:r>
            <a:r>
              <a:rPr lang="en-US" altLang="en-US" sz="2400" b="1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6194897" y="3307377"/>
            <a:ext cx="1752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400" b="1" dirty="0" err="1">
                <a:solidFill>
                  <a:srgbClr val="FF0000"/>
                </a:solidFill>
              </a:rPr>
              <a:t>Dùng</a:t>
            </a:r>
            <a:r>
              <a:rPr lang="en-US" altLang="en-US" sz="2400" b="1" dirty="0">
                <a:solidFill>
                  <a:srgbClr val="FF0000"/>
                </a:solidFill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</a:rPr>
              <a:t>để</a:t>
            </a:r>
            <a:r>
              <a:rPr lang="en-US" altLang="en-US" sz="2400" b="1" dirty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en-US" altLang="en-US" sz="2400" b="1" dirty="0" err="1">
                <a:solidFill>
                  <a:srgbClr val="FF0000"/>
                </a:solidFill>
              </a:rPr>
              <a:t>miêu</a:t>
            </a:r>
            <a:r>
              <a:rPr lang="en-US" altLang="en-US" sz="2400" b="1" dirty="0">
                <a:solidFill>
                  <a:srgbClr val="FF0000"/>
                </a:solidFill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</a:rPr>
              <a:t>tả</a:t>
            </a:r>
            <a:r>
              <a:rPr lang="en-US" altLang="en-US" sz="2400" b="1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6286500" y="2476380"/>
            <a:ext cx="1752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buClr>
                <a:schemeClr val="accent1"/>
              </a:buClr>
            </a:pPr>
            <a:r>
              <a:rPr lang="en-US" altLang="en-US" sz="2400" b="1" dirty="0" err="1">
                <a:solidFill>
                  <a:srgbClr val="FF0000"/>
                </a:solidFill>
              </a:rPr>
              <a:t>Dùng</a:t>
            </a:r>
            <a:r>
              <a:rPr lang="en-US" altLang="en-US" sz="2400" b="1" dirty="0">
                <a:solidFill>
                  <a:srgbClr val="FF0000"/>
                </a:solidFill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</a:rPr>
              <a:t>để</a:t>
            </a:r>
            <a:r>
              <a:rPr lang="en-US" altLang="en-US" sz="2400" b="1" dirty="0">
                <a:solidFill>
                  <a:srgbClr val="FF0000"/>
                </a:solidFill>
              </a:rPr>
              <a:t> </a:t>
            </a:r>
          </a:p>
          <a:p>
            <a:pPr algn="ctr" eaLnBrk="1" hangingPunct="1">
              <a:buClr>
                <a:schemeClr val="accent1"/>
              </a:buClr>
            </a:pPr>
            <a:r>
              <a:rPr lang="en-US" altLang="en-US" sz="2400" b="1" dirty="0" err="1">
                <a:solidFill>
                  <a:srgbClr val="FF0000"/>
                </a:solidFill>
              </a:rPr>
              <a:t>giới</a:t>
            </a:r>
            <a:r>
              <a:rPr lang="en-US" altLang="en-US" sz="2400" b="1" dirty="0">
                <a:solidFill>
                  <a:srgbClr val="FF0000"/>
                </a:solidFill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</a:rPr>
              <a:t>thiệu</a:t>
            </a:r>
            <a:r>
              <a:rPr lang="en-US" altLang="en-US" sz="2400" b="1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8739674" y="3430558"/>
            <a:ext cx="14606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  <a:buClr>
                <a:schemeClr val="accent1"/>
              </a:buClr>
            </a:pPr>
            <a:r>
              <a:rPr lang="en-US" altLang="en-US" sz="2400" b="1" dirty="0" err="1">
                <a:solidFill>
                  <a:srgbClr val="0033CC"/>
                </a:solidFill>
              </a:rPr>
              <a:t>Dấu</a:t>
            </a:r>
            <a:r>
              <a:rPr lang="en-US" altLang="en-US" sz="2400" b="1" dirty="0">
                <a:solidFill>
                  <a:srgbClr val="0033CC"/>
                </a:solidFill>
              </a:rPr>
              <a:t> </a:t>
            </a:r>
            <a:r>
              <a:rPr lang="en-US" altLang="en-US" sz="2400" b="1" dirty="0" err="1">
                <a:solidFill>
                  <a:srgbClr val="0033CC"/>
                </a:solidFill>
              </a:rPr>
              <a:t>chấm</a:t>
            </a:r>
            <a:endParaRPr lang="en-US" altLang="en-US" sz="2400" b="1" dirty="0">
              <a:solidFill>
                <a:srgbClr val="0033CC"/>
              </a:solidFill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8845472" y="4495770"/>
            <a:ext cx="14606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  <a:buClr>
                <a:schemeClr val="accent1"/>
              </a:buClr>
            </a:pPr>
            <a:r>
              <a:rPr lang="en-US" altLang="en-US" sz="2400" b="1" dirty="0" err="1">
                <a:solidFill>
                  <a:srgbClr val="0033CC"/>
                </a:solidFill>
              </a:rPr>
              <a:t>Dấu</a:t>
            </a:r>
            <a:r>
              <a:rPr lang="en-US" altLang="en-US" sz="2400" b="1" dirty="0">
                <a:solidFill>
                  <a:srgbClr val="0033CC"/>
                </a:solidFill>
              </a:rPr>
              <a:t> </a:t>
            </a:r>
            <a:r>
              <a:rPr lang="en-US" altLang="en-US" sz="2400" b="1" dirty="0" err="1">
                <a:solidFill>
                  <a:srgbClr val="0033CC"/>
                </a:solidFill>
              </a:rPr>
              <a:t>chấm</a:t>
            </a:r>
            <a:endParaRPr lang="en-US" altLang="en-US" sz="2400" b="1" dirty="0">
              <a:solidFill>
                <a:srgbClr val="0033CC"/>
              </a:solidFill>
            </a:endParaRP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8845472" y="2593032"/>
            <a:ext cx="14606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  <a:buClr>
                <a:schemeClr val="accent1"/>
              </a:buClr>
            </a:pPr>
            <a:r>
              <a:rPr lang="en-US" altLang="en-US" sz="2400" b="1" dirty="0" err="1">
                <a:solidFill>
                  <a:srgbClr val="0033CC"/>
                </a:solidFill>
              </a:rPr>
              <a:t>Dấu</a:t>
            </a:r>
            <a:r>
              <a:rPr lang="en-US" altLang="en-US" sz="2400" b="1" dirty="0">
                <a:solidFill>
                  <a:srgbClr val="0033CC"/>
                </a:solidFill>
              </a:rPr>
              <a:t> </a:t>
            </a:r>
            <a:r>
              <a:rPr lang="en-US" altLang="en-US" sz="2400" b="1" dirty="0" err="1">
                <a:solidFill>
                  <a:srgbClr val="0033CC"/>
                </a:solidFill>
              </a:rPr>
              <a:t>chấm</a:t>
            </a:r>
            <a:endParaRPr lang="en-US" altLang="en-US" sz="2400" b="1" dirty="0">
              <a:solidFill>
                <a:srgbClr val="00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4" grpId="0"/>
      <p:bldP spid="25" grpId="0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914400" y="226910"/>
            <a:ext cx="1021080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Theo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</p:txBody>
      </p:sp>
      <p:sp>
        <p:nvSpPr>
          <p:cNvPr id="15" name="Rectangle 39"/>
          <p:cNvSpPr>
            <a:spLocks noChangeArrowheads="1"/>
          </p:cNvSpPr>
          <p:nvPr/>
        </p:nvSpPr>
        <p:spPr bwMode="auto">
          <a:xfrm>
            <a:off x="1143000" y="1439656"/>
            <a:ext cx="10972799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Ba-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uống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rượu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say.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râu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lão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thằng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gỗ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ta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tống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lò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sưởi</a:t>
            </a:r>
            <a:r>
              <a:rPr lang="en-US" altLang="en-US" sz="32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altLang="en-US" sz="32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16" name="Group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0380400"/>
              </p:ext>
            </p:extLst>
          </p:nvPr>
        </p:nvGraphicFramePr>
        <p:xfrm>
          <a:off x="914400" y="2895600"/>
          <a:ext cx="10515600" cy="3349749"/>
        </p:xfrm>
        <a:graphic>
          <a:graphicData uri="http://schemas.openxmlformats.org/drawingml/2006/table">
            <a:tbl>
              <a:tblPr/>
              <a:tblGrid>
                <a:gridCol w="5448992"/>
                <a:gridCol w="5066608"/>
              </a:tblGrid>
              <a:tr h="8156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vi-V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 </a:t>
                      </a: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vi-V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Tác dụng của câu</a:t>
                      </a: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5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en-US" sz="2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Ba-ra-ba</a:t>
                      </a:r>
                      <a:r>
                        <a:rPr kumimoji="0" lang="en-US" alt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uống</a:t>
                      </a:r>
                      <a:r>
                        <a:rPr kumimoji="0" lang="en-US" alt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rượu</a:t>
                      </a:r>
                      <a:r>
                        <a:rPr kumimoji="0" lang="en-US" alt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đã</a:t>
                      </a:r>
                      <a:r>
                        <a:rPr kumimoji="0" lang="en-US" alt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say.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en-US" alt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504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2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Vừa</a:t>
                      </a:r>
                      <a:r>
                        <a:rPr kumimoji="0" lang="en-US" alt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hơ</a:t>
                      </a:r>
                      <a:r>
                        <a:rPr kumimoji="0" lang="en-US" alt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bộ</a:t>
                      </a:r>
                      <a:r>
                        <a:rPr kumimoji="0" lang="en-US" alt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râu</a:t>
                      </a:r>
                      <a:r>
                        <a:rPr kumimoji="0" lang="en-US" alt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en-US" altLang="en-US" sz="2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lão</a:t>
                      </a:r>
                      <a:r>
                        <a:rPr kumimoji="0" lang="en-US" alt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vừa</a:t>
                      </a:r>
                      <a:r>
                        <a:rPr kumimoji="0" lang="en-US" alt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nói</a:t>
                      </a:r>
                      <a:r>
                        <a:rPr kumimoji="0" lang="en-US" alt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: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en-US" alt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643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en-US" sz="2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Bắt</a:t>
                      </a:r>
                      <a:r>
                        <a:rPr kumimoji="0" lang="en-US" alt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kumimoji="0" lang="en-US" alt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thằng</a:t>
                      </a:r>
                      <a:r>
                        <a:rPr kumimoji="0" lang="en-US" alt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kumimoji="0" lang="en-US" alt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gỗ</a:t>
                      </a:r>
                      <a:r>
                        <a:rPr kumimoji="0" lang="en-US" alt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en-US" altLang="en-US" sz="2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</a:t>
                      </a:r>
                      <a:r>
                        <a:rPr kumimoji="0" lang="en-US" alt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sẽ</a:t>
                      </a:r>
                      <a:r>
                        <a:rPr kumimoji="0" lang="en-US" alt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tống</a:t>
                      </a:r>
                      <a:r>
                        <a:rPr kumimoji="0" lang="en-US" alt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nó</a:t>
                      </a:r>
                      <a:r>
                        <a:rPr kumimoji="0" lang="en-US" alt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vào</a:t>
                      </a:r>
                      <a:r>
                        <a:rPr kumimoji="0" lang="en-US" alt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cái</a:t>
                      </a:r>
                      <a:r>
                        <a:rPr kumimoji="0" lang="en-US" alt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lò</a:t>
                      </a:r>
                      <a:r>
                        <a:rPr kumimoji="0" lang="en-US" alt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sưởi</a:t>
                      </a:r>
                      <a:r>
                        <a:rPr kumimoji="0" lang="en-US" alt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này</a:t>
                      </a:r>
                      <a:r>
                        <a:rPr kumimoji="0" lang="en-US" alt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en-US" alt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6858000" y="3810798"/>
            <a:ext cx="4267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400" b="1" dirty="0" err="1">
                <a:solidFill>
                  <a:srgbClr val="FF0000"/>
                </a:solidFill>
              </a:rPr>
              <a:t>Kể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về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nhân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vật</a:t>
            </a:r>
            <a:r>
              <a:rPr lang="en-US" sz="2400" b="1" dirty="0">
                <a:solidFill>
                  <a:srgbClr val="FF0000"/>
                </a:solidFill>
              </a:rPr>
              <a:t> Ba-</a:t>
            </a:r>
            <a:r>
              <a:rPr lang="en-US" sz="2400" b="1" dirty="0" err="1">
                <a:solidFill>
                  <a:srgbClr val="FF0000"/>
                </a:solidFill>
              </a:rPr>
              <a:t>ra</a:t>
            </a:r>
            <a:r>
              <a:rPr lang="en-US" sz="2400" b="1" dirty="0">
                <a:solidFill>
                  <a:srgbClr val="FF0000"/>
                </a:solidFill>
              </a:rPr>
              <a:t>-</a:t>
            </a:r>
            <a:r>
              <a:rPr lang="en-US" sz="2400" b="1" dirty="0" err="1">
                <a:solidFill>
                  <a:srgbClr val="FF0000"/>
                </a:solidFill>
              </a:rPr>
              <a:t>ba</a:t>
            </a:r>
            <a:r>
              <a:rPr lang="en-US" sz="2400" b="1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6881811" y="4643836"/>
            <a:ext cx="38623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400" b="1" dirty="0" err="1">
                <a:solidFill>
                  <a:srgbClr val="FF0000"/>
                </a:solidFill>
              </a:rPr>
              <a:t>Kể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về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nhân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vật</a:t>
            </a:r>
            <a:r>
              <a:rPr lang="en-US" sz="2400" b="1" dirty="0">
                <a:solidFill>
                  <a:srgbClr val="FF0000"/>
                </a:solidFill>
              </a:rPr>
              <a:t> Ba-</a:t>
            </a:r>
            <a:r>
              <a:rPr lang="en-US" sz="2400" b="1" dirty="0" err="1">
                <a:solidFill>
                  <a:srgbClr val="FF0000"/>
                </a:solidFill>
              </a:rPr>
              <a:t>ra</a:t>
            </a:r>
            <a:r>
              <a:rPr lang="en-US" sz="2400" b="1" dirty="0">
                <a:solidFill>
                  <a:srgbClr val="FF0000"/>
                </a:solidFill>
              </a:rPr>
              <a:t>-</a:t>
            </a:r>
            <a:r>
              <a:rPr lang="en-US" sz="2400" b="1" dirty="0" err="1">
                <a:solidFill>
                  <a:srgbClr val="FF0000"/>
                </a:solidFill>
              </a:rPr>
              <a:t>ba</a:t>
            </a:r>
            <a:r>
              <a:rPr lang="en-US" sz="2400" b="1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6629398" y="5335704"/>
            <a:ext cx="464820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400" b="1" dirty="0" err="1">
                <a:solidFill>
                  <a:srgbClr val="FF0000"/>
                </a:solidFill>
              </a:rPr>
              <a:t>Nêu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lên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suy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nghĩ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của</a:t>
            </a:r>
            <a:r>
              <a:rPr lang="en-US" sz="2400" b="1" dirty="0">
                <a:solidFill>
                  <a:srgbClr val="FF0000"/>
                </a:solidFill>
              </a:rPr>
              <a:t> Ba-</a:t>
            </a:r>
            <a:r>
              <a:rPr lang="en-US" sz="2400" b="1" dirty="0" err="1">
                <a:solidFill>
                  <a:srgbClr val="FF0000"/>
                </a:solidFill>
              </a:rPr>
              <a:t>ra</a:t>
            </a:r>
            <a:r>
              <a:rPr lang="en-US" sz="2400" b="1" dirty="0">
                <a:solidFill>
                  <a:srgbClr val="FF0000"/>
                </a:solidFill>
              </a:rPr>
              <a:t>-</a:t>
            </a:r>
            <a:r>
              <a:rPr lang="en-US" sz="2400" b="1" dirty="0" err="1">
                <a:solidFill>
                  <a:srgbClr val="FF0000"/>
                </a:solidFill>
              </a:rPr>
              <a:t>ba</a:t>
            </a:r>
            <a:r>
              <a:rPr lang="en-US" sz="2400" b="1" dirty="0">
                <a:solidFill>
                  <a:srgbClr val="FF000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7" grpId="0"/>
      <p:bldP spid="18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utoShape 12"/>
          <p:cNvSpPr>
            <a:spLocks noChangeArrowheads="1"/>
          </p:cNvSpPr>
          <p:nvPr/>
        </p:nvSpPr>
        <p:spPr bwMode="auto">
          <a:xfrm>
            <a:off x="609600" y="-152400"/>
            <a:ext cx="11049000" cy="6434137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F4EFAA"/>
              </a:gs>
              <a:gs pos="100000">
                <a:srgbClr val="CCFFCC"/>
              </a:gs>
            </a:gsLst>
            <a:path path="rect">
              <a:fillToRect l="50000" t="50000" r="50000" b="50000"/>
            </a:path>
          </a:gradFill>
          <a:ln w="28575">
            <a:solidFill>
              <a:srgbClr val="FF0000"/>
            </a:solidFill>
            <a:round/>
          </a:ln>
        </p:spPr>
        <p:txBody>
          <a:bodyPr wrap="none" anchor="ctr"/>
          <a:lstStyle/>
          <a:p>
            <a:pPr lvl="0">
              <a:spcBef>
                <a:spcPct val="50000"/>
              </a:spcBef>
            </a:pPr>
            <a:endParaRPr lang="en-US" altLang="en-US" sz="4000" b="1" dirty="0" smtClean="0">
              <a:solidFill>
                <a:srgbClr val="FF0000"/>
              </a:solidFill>
            </a:endParaRPr>
          </a:p>
          <a:p>
            <a:pPr lvl="0">
              <a:spcBef>
                <a:spcPct val="50000"/>
              </a:spcBef>
            </a:pPr>
            <a:r>
              <a:rPr lang="en-US" altLang="en-US" sz="4000" b="1" dirty="0">
                <a:solidFill>
                  <a:srgbClr val="FF0000"/>
                </a:solidFill>
              </a:rPr>
              <a:t> 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   II</a:t>
            </a:r>
            <a:r>
              <a:rPr lang="en-US" altLang="en-US" sz="4000" b="1" dirty="0">
                <a:solidFill>
                  <a:srgbClr val="FF0000"/>
                </a:solidFill>
              </a:rPr>
              <a:t>. </a:t>
            </a:r>
            <a:r>
              <a:rPr lang="en-US" altLang="en-US" sz="4000" b="1" dirty="0" err="1">
                <a:solidFill>
                  <a:srgbClr val="FF0000"/>
                </a:solidFill>
              </a:rPr>
              <a:t>Ghi</a:t>
            </a:r>
            <a:r>
              <a:rPr lang="en-US" altLang="en-US" sz="4000" b="1" dirty="0">
                <a:solidFill>
                  <a:srgbClr val="FF0000"/>
                </a:solidFill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</a:rPr>
              <a:t>nhớ</a:t>
            </a:r>
            <a:r>
              <a:rPr lang="en-US" altLang="en-US" sz="4000" b="1" dirty="0">
                <a:solidFill>
                  <a:srgbClr val="FF0000"/>
                </a:solidFill>
              </a:rPr>
              <a:t>:</a:t>
            </a:r>
          </a:p>
          <a:p>
            <a:pPr marL="742950" indent="-742950">
              <a:spcAft>
                <a:spcPts val="600"/>
              </a:spcAft>
              <a:buAutoNum type="arabicPeriod"/>
            </a:pPr>
            <a:r>
              <a:rPr lang="en-US" altLang="en-US" sz="4000" b="1" dirty="0" err="1" smtClean="0">
                <a:solidFill>
                  <a:srgbClr val="3333FF"/>
                </a:solidFill>
              </a:rPr>
              <a:t>Câu</a:t>
            </a:r>
            <a:r>
              <a:rPr lang="en-US" altLang="en-US" sz="4000" b="1" dirty="0" smtClean="0">
                <a:solidFill>
                  <a:srgbClr val="3333FF"/>
                </a:solidFill>
              </a:rPr>
              <a:t> </a:t>
            </a:r>
            <a:r>
              <a:rPr lang="en-US" altLang="en-US" sz="4000" b="1" dirty="0" err="1">
                <a:solidFill>
                  <a:srgbClr val="3333FF"/>
                </a:solidFill>
              </a:rPr>
              <a:t>kể</a:t>
            </a:r>
            <a:r>
              <a:rPr lang="en-US" altLang="en-US" sz="4000" b="1" dirty="0">
                <a:solidFill>
                  <a:srgbClr val="3333FF"/>
                </a:solidFill>
              </a:rPr>
              <a:t> (</a:t>
            </a:r>
            <a:r>
              <a:rPr lang="en-US" altLang="en-US" sz="4000" b="1" dirty="0" err="1">
                <a:solidFill>
                  <a:srgbClr val="3333FF"/>
                </a:solidFill>
              </a:rPr>
              <a:t>còn</a:t>
            </a:r>
            <a:r>
              <a:rPr lang="en-US" altLang="en-US" sz="4000" b="1" dirty="0">
                <a:solidFill>
                  <a:srgbClr val="3333FF"/>
                </a:solidFill>
              </a:rPr>
              <a:t> </a:t>
            </a:r>
            <a:r>
              <a:rPr lang="en-US" altLang="en-US" sz="4000" b="1" dirty="0" err="1">
                <a:solidFill>
                  <a:srgbClr val="3333FF"/>
                </a:solidFill>
              </a:rPr>
              <a:t>gọi</a:t>
            </a:r>
            <a:r>
              <a:rPr lang="en-US" altLang="en-US" sz="4000" b="1" dirty="0">
                <a:solidFill>
                  <a:srgbClr val="3333FF"/>
                </a:solidFill>
              </a:rPr>
              <a:t> </a:t>
            </a:r>
            <a:r>
              <a:rPr lang="en-US" altLang="en-US" sz="4000" b="1" dirty="0" err="1">
                <a:solidFill>
                  <a:srgbClr val="3333FF"/>
                </a:solidFill>
              </a:rPr>
              <a:t>là</a:t>
            </a:r>
            <a:r>
              <a:rPr lang="en-US" altLang="en-US" sz="4000" b="1" dirty="0">
                <a:solidFill>
                  <a:srgbClr val="3333FF"/>
                </a:solidFill>
              </a:rPr>
              <a:t> </a:t>
            </a:r>
            <a:r>
              <a:rPr lang="en-US" altLang="en-US" sz="4000" b="1" dirty="0" err="1">
                <a:solidFill>
                  <a:srgbClr val="3333FF"/>
                </a:solidFill>
              </a:rPr>
              <a:t>câu</a:t>
            </a:r>
            <a:r>
              <a:rPr lang="en-US" altLang="en-US" sz="4000" b="1" dirty="0">
                <a:solidFill>
                  <a:srgbClr val="3333FF"/>
                </a:solidFill>
              </a:rPr>
              <a:t> </a:t>
            </a:r>
            <a:r>
              <a:rPr lang="en-US" altLang="en-US" sz="4000" b="1" dirty="0" err="1">
                <a:solidFill>
                  <a:srgbClr val="3333FF"/>
                </a:solidFill>
              </a:rPr>
              <a:t>trần</a:t>
            </a:r>
            <a:r>
              <a:rPr lang="en-US" altLang="en-US" sz="4000" b="1" dirty="0">
                <a:solidFill>
                  <a:srgbClr val="3333FF"/>
                </a:solidFill>
              </a:rPr>
              <a:t> </a:t>
            </a:r>
            <a:r>
              <a:rPr lang="en-US" altLang="en-US" sz="4000" b="1" dirty="0" err="1">
                <a:solidFill>
                  <a:srgbClr val="3333FF"/>
                </a:solidFill>
              </a:rPr>
              <a:t>thuật</a:t>
            </a:r>
            <a:r>
              <a:rPr lang="en-US" altLang="en-US" sz="4000" b="1" dirty="0">
                <a:solidFill>
                  <a:srgbClr val="3333FF"/>
                </a:solidFill>
              </a:rPr>
              <a:t>) </a:t>
            </a:r>
            <a:r>
              <a:rPr lang="en-US" altLang="en-US" sz="4000" b="1" dirty="0" err="1">
                <a:solidFill>
                  <a:srgbClr val="3333FF"/>
                </a:solidFill>
              </a:rPr>
              <a:t>là</a:t>
            </a:r>
            <a:r>
              <a:rPr lang="en-US" altLang="en-US" sz="4000" b="1" dirty="0">
                <a:solidFill>
                  <a:srgbClr val="3333FF"/>
                </a:solidFill>
              </a:rPr>
              <a:t> </a:t>
            </a:r>
            <a:r>
              <a:rPr lang="en-US" altLang="en-US" sz="4000" b="1" dirty="0" err="1">
                <a:solidFill>
                  <a:srgbClr val="3333FF"/>
                </a:solidFill>
              </a:rPr>
              <a:t>những</a:t>
            </a:r>
            <a:r>
              <a:rPr lang="en-US" altLang="en-US" sz="4000" b="1" dirty="0">
                <a:solidFill>
                  <a:srgbClr val="3333FF"/>
                </a:solidFill>
              </a:rPr>
              <a:t> </a:t>
            </a:r>
            <a:endParaRPr lang="en-US" altLang="en-US" sz="4000" b="1" dirty="0" smtClean="0">
              <a:solidFill>
                <a:srgbClr val="3333FF"/>
              </a:solidFill>
            </a:endParaRPr>
          </a:p>
          <a:p>
            <a:pPr>
              <a:spcAft>
                <a:spcPts val="600"/>
              </a:spcAft>
            </a:pPr>
            <a:r>
              <a:rPr lang="en-US" altLang="en-US" sz="4000" b="1" dirty="0" err="1" smtClean="0">
                <a:solidFill>
                  <a:srgbClr val="3333FF"/>
                </a:solidFill>
              </a:rPr>
              <a:t>câu</a:t>
            </a:r>
            <a:r>
              <a:rPr lang="en-US" altLang="en-US" sz="4000" b="1" dirty="0" smtClean="0">
                <a:solidFill>
                  <a:srgbClr val="3333FF"/>
                </a:solidFill>
              </a:rPr>
              <a:t> </a:t>
            </a:r>
            <a:r>
              <a:rPr lang="en-US" altLang="en-US" sz="4000" b="1" dirty="0" err="1">
                <a:solidFill>
                  <a:srgbClr val="3333FF"/>
                </a:solidFill>
              </a:rPr>
              <a:t>dùng</a:t>
            </a:r>
            <a:r>
              <a:rPr lang="en-US" altLang="en-US" sz="4000" b="1" dirty="0">
                <a:solidFill>
                  <a:srgbClr val="3333FF"/>
                </a:solidFill>
              </a:rPr>
              <a:t> </a:t>
            </a:r>
            <a:r>
              <a:rPr lang="en-US" altLang="en-US" sz="4000" b="1" dirty="0" err="1">
                <a:solidFill>
                  <a:srgbClr val="3333FF"/>
                </a:solidFill>
              </a:rPr>
              <a:t>để</a:t>
            </a:r>
            <a:r>
              <a:rPr lang="en-US" altLang="en-US" sz="4000" b="1" dirty="0">
                <a:solidFill>
                  <a:srgbClr val="3333FF"/>
                </a:solidFill>
              </a:rPr>
              <a:t>:</a:t>
            </a:r>
          </a:p>
          <a:p>
            <a:pPr>
              <a:spcAft>
                <a:spcPts val="600"/>
              </a:spcAft>
            </a:pPr>
            <a:r>
              <a:rPr lang="en-US" altLang="en-US" sz="4000" b="1" dirty="0">
                <a:solidFill>
                  <a:srgbClr val="3333FF"/>
                </a:solidFill>
              </a:rPr>
              <a:t> - </a:t>
            </a:r>
            <a:r>
              <a:rPr lang="en-US" altLang="en-US" sz="4000" b="1" dirty="0" err="1">
                <a:solidFill>
                  <a:srgbClr val="3333FF"/>
                </a:solidFill>
              </a:rPr>
              <a:t>Kể</a:t>
            </a:r>
            <a:r>
              <a:rPr lang="en-US" altLang="en-US" sz="4000" b="1" dirty="0">
                <a:solidFill>
                  <a:srgbClr val="3333FF"/>
                </a:solidFill>
              </a:rPr>
              <a:t>, </a:t>
            </a:r>
            <a:r>
              <a:rPr lang="en-US" altLang="en-US" sz="4000" b="1" dirty="0" err="1">
                <a:solidFill>
                  <a:srgbClr val="3333FF"/>
                </a:solidFill>
              </a:rPr>
              <a:t>tả</a:t>
            </a:r>
            <a:r>
              <a:rPr lang="en-US" altLang="en-US" sz="4000" b="1" dirty="0">
                <a:solidFill>
                  <a:srgbClr val="3333FF"/>
                </a:solidFill>
              </a:rPr>
              <a:t> </a:t>
            </a:r>
            <a:r>
              <a:rPr lang="en-US" altLang="en-US" sz="4000" b="1" dirty="0" err="1">
                <a:solidFill>
                  <a:srgbClr val="3333FF"/>
                </a:solidFill>
              </a:rPr>
              <a:t>hoặc</a:t>
            </a:r>
            <a:r>
              <a:rPr lang="en-US" altLang="en-US" sz="4000" b="1" dirty="0">
                <a:solidFill>
                  <a:srgbClr val="3333FF"/>
                </a:solidFill>
              </a:rPr>
              <a:t> </a:t>
            </a:r>
            <a:r>
              <a:rPr lang="en-US" altLang="en-US" sz="4000" b="1" dirty="0" err="1">
                <a:solidFill>
                  <a:srgbClr val="3333FF"/>
                </a:solidFill>
              </a:rPr>
              <a:t>giới</a:t>
            </a:r>
            <a:r>
              <a:rPr lang="en-US" altLang="en-US" sz="4000" b="1" dirty="0">
                <a:solidFill>
                  <a:srgbClr val="3333FF"/>
                </a:solidFill>
              </a:rPr>
              <a:t> </a:t>
            </a:r>
            <a:r>
              <a:rPr lang="en-US" altLang="en-US" sz="4000" b="1" dirty="0" err="1">
                <a:solidFill>
                  <a:srgbClr val="3333FF"/>
                </a:solidFill>
              </a:rPr>
              <a:t>thiệu</a:t>
            </a:r>
            <a:r>
              <a:rPr lang="en-US" altLang="en-US" sz="4000" b="1" dirty="0">
                <a:solidFill>
                  <a:srgbClr val="3333FF"/>
                </a:solidFill>
              </a:rPr>
              <a:t> </a:t>
            </a:r>
            <a:r>
              <a:rPr lang="en-US" altLang="en-US" sz="4000" b="1" dirty="0" err="1">
                <a:solidFill>
                  <a:srgbClr val="3333FF"/>
                </a:solidFill>
              </a:rPr>
              <a:t>về</a:t>
            </a:r>
            <a:r>
              <a:rPr lang="en-US" altLang="en-US" sz="4000" b="1" dirty="0">
                <a:solidFill>
                  <a:srgbClr val="3333FF"/>
                </a:solidFill>
              </a:rPr>
              <a:t> </a:t>
            </a:r>
            <a:r>
              <a:rPr lang="en-US" altLang="en-US" sz="4000" b="1" dirty="0" err="1">
                <a:solidFill>
                  <a:srgbClr val="3333FF"/>
                </a:solidFill>
              </a:rPr>
              <a:t>sự</a:t>
            </a:r>
            <a:r>
              <a:rPr lang="en-US" altLang="en-US" sz="4000" b="1" dirty="0">
                <a:solidFill>
                  <a:srgbClr val="3333FF"/>
                </a:solidFill>
              </a:rPr>
              <a:t> </a:t>
            </a:r>
            <a:r>
              <a:rPr lang="en-US" altLang="en-US" sz="4000" b="1" dirty="0" err="1">
                <a:solidFill>
                  <a:srgbClr val="3333FF"/>
                </a:solidFill>
              </a:rPr>
              <a:t>vật</a:t>
            </a:r>
            <a:r>
              <a:rPr lang="en-US" altLang="en-US" sz="4000" b="1" dirty="0">
                <a:solidFill>
                  <a:srgbClr val="3333FF"/>
                </a:solidFill>
              </a:rPr>
              <a:t>, </a:t>
            </a:r>
            <a:r>
              <a:rPr lang="en-US" altLang="en-US" sz="4000" b="1" dirty="0" err="1">
                <a:solidFill>
                  <a:srgbClr val="3333FF"/>
                </a:solidFill>
              </a:rPr>
              <a:t>sự</a:t>
            </a:r>
            <a:r>
              <a:rPr lang="en-US" altLang="en-US" sz="4000" b="1" dirty="0">
                <a:solidFill>
                  <a:srgbClr val="3333FF"/>
                </a:solidFill>
              </a:rPr>
              <a:t> </a:t>
            </a:r>
            <a:r>
              <a:rPr lang="en-US" altLang="en-US" sz="4000" b="1" dirty="0" err="1">
                <a:solidFill>
                  <a:srgbClr val="3333FF"/>
                </a:solidFill>
              </a:rPr>
              <a:t>việc</a:t>
            </a:r>
            <a:r>
              <a:rPr lang="en-US" altLang="en-US" sz="4000" b="1" dirty="0">
                <a:solidFill>
                  <a:srgbClr val="3333FF"/>
                </a:solidFill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altLang="en-US" sz="4000" b="1" dirty="0">
                <a:solidFill>
                  <a:srgbClr val="3333FF"/>
                </a:solidFill>
              </a:rPr>
              <a:t> - </a:t>
            </a:r>
            <a:r>
              <a:rPr lang="en-US" altLang="en-US" sz="4000" b="1" dirty="0" err="1">
                <a:solidFill>
                  <a:srgbClr val="3333FF"/>
                </a:solidFill>
              </a:rPr>
              <a:t>Nói</a:t>
            </a:r>
            <a:r>
              <a:rPr lang="en-US" altLang="en-US" sz="4000" b="1" dirty="0">
                <a:solidFill>
                  <a:srgbClr val="3333FF"/>
                </a:solidFill>
              </a:rPr>
              <a:t> </a:t>
            </a:r>
            <a:r>
              <a:rPr lang="en-US" altLang="en-US" sz="4000" b="1" dirty="0" err="1">
                <a:solidFill>
                  <a:srgbClr val="3333FF"/>
                </a:solidFill>
              </a:rPr>
              <a:t>lên</a:t>
            </a:r>
            <a:r>
              <a:rPr lang="en-US" altLang="en-US" sz="4000" b="1" dirty="0">
                <a:solidFill>
                  <a:srgbClr val="3333FF"/>
                </a:solidFill>
              </a:rPr>
              <a:t> ý </a:t>
            </a:r>
            <a:r>
              <a:rPr lang="en-US" altLang="en-US" sz="4000" b="1" dirty="0" err="1">
                <a:solidFill>
                  <a:srgbClr val="3333FF"/>
                </a:solidFill>
              </a:rPr>
              <a:t>kiến</a:t>
            </a:r>
            <a:r>
              <a:rPr lang="en-US" altLang="en-US" sz="4000" b="1" dirty="0">
                <a:solidFill>
                  <a:srgbClr val="3333FF"/>
                </a:solidFill>
              </a:rPr>
              <a:t> </a:t>
            </a:r>
            <a:r>
              <a:rPr lang="en-US" altLang="en-US" sz="4000" b="1" dirty="0" err="1">
                <a:solidFill>
                  <a:srgbClr val="3333FF"/>
                </a:solidFill>
              </a:rPr>
              <a:t>hoặc</a:t>
            </a:r>
            <a:r>
              <a:rPr lang="en-US" altLang="en-US" sz="4000" b="1" dirty="0">
                <a:solidFill>
                  <a:srgbClr val="3333FF"/>
                </a:solidFill>
              </a:rPr>
              <a:t> </a:t>
            </a:r>
            <a:r>
              <a:rPr lang="en-US" altLang="en-US" sz="4000" b="1" dirty="0" err="1">
                <a:solidFill>
                  <a:srgbClr val="3333FF"/>
                </a:solidFill>
              </a:rPr>
              <a:t>tâm</a:t>
            </a:r>
            <a:r>
              <a:rPr lang="en-US" altLang="en-US" sz="4000" b="1" dirty="0">
                <a:solidFill>
                  <a:srgbClr val="3333FF"/>
                </a:solidFill>
              </a:rPr>
              <a:t> </a:t>
            </a:r>
            <a:r>
              <a:rPr lang="en-US" altLang="en-US" sz="4000" b="1" dirty="0" err="1">
                <a:solidFill>
                  <a:srgbClr val="3333FF"/>
                </a:solidFill>
              </a:rPr>
              <a:t>tư</a:t>
            </a:r>
            <a:r>
              <a:rPr lang="en-US" altLang="en-US" sz="4000" b="1" dirty="0">
                <a:solidFill>
                  <a:srgbClr val="3333FF"/>
                </a:solidFill>
              </a:rPr>
              <a:t>, </a:t>
            </a:r>
            <a:r>
              <a:rPr lang="en-US" altLang="en-US" sz="4000" b="1" dirty="0" err="1">
                <a:solidFill>
                  <a:srgbClr val="3333FF"/>
                </a:solidFill>
              </a:rPr>
              <a:t>tình</a:t>
            </a:r>
            <a:r>
              <a:rPr lang="en-US" altLang="en-US" sz="4000" b="1" dirty="0">
                <a:solidFill>
                  <a:srgbClr val="3333FF"/>
                </a:solidFill>
              </a:rPr>
              <a:t> </a:t>
            </a:r>
            <a:r>
              <a:rPr lang="en-US" altLang="en-US" sz="4000" b="1" dirty="0" err="1">
                <a:solidFill>
                  <a:srgbClr val="3333FF"/>
                </a:solidFill>
              </a:rPr>
              <a:t>cảm</a:t>
            </a:r>
            <a:r>
              <a:rPr lang="en-US" altLang="en-US" sz="4000" b="1" dirty="0">
                <a:solidFill>
                  <a:srgbClr val="3333FF"/>
                </a:solidFill>
              </a:rPr>
              <a:t> </a:t>
            </a:r>
            <a:r>
              <a:rPr lang="en-US" altLang="en-US" sz="4000" b="1" dirty="0" err="1">
                <a:solidFill>
                  <a:srgbClr val="3333FF"/>
                </a:solidFill>
              </a:rPr>
              <a:t>của</a:t>
            </a:r>
            <a:r>
              <a:rPr lang="en-US" altLang="en-US" sz="4000" b="1" dirty="0">
                <a:solidFill>
                  <a:srgbClr val="3333FF"/>
                </a:solidFill>
              </a:rPr>
              <a:t> </a:t>
            </a:r>
            <a:endParaRPr lang="en-US" altLang="en-US" sz="4000" b="1" dirty="0" smtClean="0">
              <a:solidFill>
                <a:srgbClr val="3333FF"/>
              </a:solidFill>
            </a:endParaRPr>
          </a:p>
          <a:p>
            <a:pPr>
              <a:spcAft>
                <a:spcPts val="600"/>
              </a:spcAft>
            </a:pPr>
            <a:r>
              <a:rPr lang="en-US" altLang="en-US" sz="4000" b="1" dirty="0" err="1" smtClean="0">
                <a:solidFill>
                  <a:srgbClr val="3333FF"/>
                </a:solidFill>
              </a:rPr>
              <a:t>mỗi</a:t>
            </a:r>
            <a:r>
              <a:rPr lang="en-US" altLang="en-US" sz="4000" b="1" dirty="0" smtClean="0">
                <a:solidFill>
                  <a:srgbClr val="3333FF"/>
                </a:solidFill>
              </a:rPr>
              <a:t> </a:t>
            </a:r>
            <a:r>
              <a:rPr lang="en-US" altLang="en-US" sz="4000" b="1" dirty="0" err="1">
                <a:solidFill>
                  <a:srgbClr val="3333FF"/>
                </a:solidFill>
              </a:rPr>
              <a:t>người</a:t>
            </a:r>
            <a:r>
              <a:rPr lang="en-US" altLang="en-US" sz="4000" b="1" dirty="0">
                <a:solidFill>
                  <a:srgbClr val="3333FF"/>
                </a:solidFill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altLang="en-US" sz="4000" b="1" dirty="0">
                <a:solidFill>
                  <a:srgbClr val="3333FF"/>
                </a:solidFill>
              </a:rPr>
              <a:t>2. </a:t>
            </a:r>
            <a:r>
              <a:rPr lang="en-US" altLang="en-US" sz="4000" b="1" dirty="0" err="1">
                <a:solidFill>
                  <a:srgbClr val="3333FF"/>
                </a:solidFill>
              </a:rPr>
              <a:t>Cuối</a:t>
            </a:r>
            <a:r>
              <a:rPr lang="en-US" altLang="en-US" sz="4000" b="1" dirty="0">
                <a:solidFill>
                  <a:srgbClr val="3333FF"/>
                </a:solidFill>
              </a:rPr>
              <a:t> </a:t>
            </a:r>
            <a:r>
              <a:rPr lang="en-US" altLang="en-US" sz="4000" b="1" dirty="0" err="1">
                <a:solidFill>
                  <a:srgbClr val="3333FF"/>
                </a:solidFill>
              </a:rPr>
              <a:t>câu</a:t>
            </a:r>
            <a:r>
              <a:rPr lang="en-US" altLang="en-US" sz="4000" b="1" dirty="0">
                <a:solidFill>
                  <a:srgbClr val="3333FF"/>
                </a:solidFill>
              </a:rPr>
              <a:t> </a:t>
            </a:r>
            <a:r>
              <a:rPr lang="en-US" altLang="en-US" sz="4000" b="1" dirty="0" err="1">
                <a:solidFill>
                  <a:srgbClr val="3333FF"/>
                </a:solidFill>
              </a:rPr>
              <a:t>kể</a:t>
            </a:r>
            <a:r>
              <a:rPr lang="en-US" altLang="en-US" sz="4000" b="1" dirty="0">
                <a:solidFill>
                  <a:srgbClr val="3333FF"/>
                </a:solidFill>
              </a:rPr>
              <a:t> </a:t>
            </a:r>
            <a:r>
              <a:rPr lang="en-US" altLang="en-US" sz="4000" b="1" dirty="0" err="1">
                <a:solidFill>
                  <a:srgbClr val="3333FF"/>
                </a:solidFill>
              </a:rPr>
              <a:t>có</a:t>
            </a:r>
            <a:r>
              <a:rPr lang="en-US" altLang="en-US" sz="4000" b="1" dirty="0">
                <a:solidFill>
                  <a:srgbClr val="3333FF"/>
                </a:solidFill>
              </a:rPr>
              <a:t> </a:t>
            </a:r>
            <a:r>
              <a:rPr lang="en-US" altLang="en-US" sz="4000" b="1" dirty="0" err="1">
                <a:solidFill>
                  <a:srgbClr val="3333FF"/>
                </a:solidFill>
              </a:rPr>
              <a:t>dấu</a:t>
            </a:r>
            <a:r>
              <a:rPr lang="en-US" altLang="en-US" sz="4000" b="1" dirty="0">
                <a:solidFill>
                  <a:srgbClr val="3333FF"/>
                </a:solidFill>
              </a:rPr>
              <a:t> </a:t>
            </a:r>
            <a:r>
              <a:rPr lang="en-US" altLang="en-US" sz="4000" b="1" dirty="0" err="1">
                <a:solidFill>
                  <a:srgbClr val="3333FF"/>
                </a:solidFill>
              </a:rPr>
              <a:t>chấm</a:t>
            </a:r>
            <a:r>
              <a:rPr lang="en-US" altLang="en-US" sz="4000" b="1" dirty="0">
                <a:solidFill>
                  <a:srgbClr val="3333FF"/>
                </a:solidFill>
              </a:rPr>
              <a:t>.</a:t>
            </a:r>
          </a:p>
          <a:p>
            <a:endParaRPr lang="en-US" altLang="en-US" sz="3600" dirty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Box 12"/>
          <p:cNvSpPr txBox="1">
            <a:spLocks noChangeArrowheads="1"/>
          </p:cNvSpPr>
          <p:nvPr/>
        </p:nvSpPr>
        <p:spPr bwMode="auto">
          <a:xfrm>
            <a:off x="1752600" y="180341"/>
            <a:ext cx="3657600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3200" b="1" dirty="0">
                <a:solidFill>
                  <a:srgbClr val="FF0000"/>
                </a:solidFill>
              </a:rPr>
              <a:t>III. </a:t>
            </a:r>
            <a:r>
              <a:rPr lang="en-US" sz="3200" b="1" dirty="0" err="1">
                <a:solidFill>
                  <a:srgbClr val="FF0000"/>
                </a:solidFill>
              </a:rPr>
              <a:t>Luyện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tập</a:t>
            </a:r>
            <a:r>
              <a:rPr lang="en-US" sz="3200" b="1" dirty="0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457200" y="813376"/>
            <a:ext cx="1135380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0000FF"/>
                </a:solidFill>
              </a:rPr>
              <a:t>1. </a:t>
            </a:r>
            <a:r>
              <a:rPr lang="en-US" altLang="en-US" sz="3200" b="1" dirty="0" err="1">
                <a:solidFill>
                  <a:srgbClr val="0000FF"/>
                </a:solidFill>
              </a:rPr>
              <a:t>Tìm</a:t>
            </a:r>
            <a:r>
              <a:rPr lang="en-US" altLang="en-US" sz="3200" b="1" dirty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</a:rPr>
              <a:t>câu</a:t>
            </a:r>
            <a:r>
              <a:rPr lang="en-US" altLang="en-US" sz="3200" b="1" dirty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</a:rPr>
              <a:t>kể</a:t>
            </a:r>
            <a:r>
              <a:rPr lang="en-US" altLang="en-US" sz="3200" b="1" dirty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</a:rPr>
              <a:t>trong</a:t>
            </a:r>
            <a:r>
              <a:rPr lang="en-US" altLang="en-US" sz="3200" b="1" dirty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</a:rPr>
              <a:t>đoạn</a:t>
            </a:r>
            <a:r>
              <a:rPr lang="en-US" altLang="en-US" sz="3200" b="1" dirty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</a:rPr>
              <a:t>văn</a:t>
            </a:r>
            <a:r>
              <a:rPr lang="en-US" altLang="en-US" sz="3200" b="1" dirty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</a:rPr>
              <a:t>sau</a:t>
            </a:r>
            <a:r>
              <a:rPr lang="en-US" altLang="en-US" sz="3200" b="1" dirty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</a:rPr>
              <a:t>đây</a:t>
            </a:r>
            <a:r>
              <a:rPr lang="en-US" altLang="en-US" sz="3200" b="1" dirty="0">
                <a:solidFill>
                  <a:srgbClr val="0000FF"/>
                </a:solidFill>
              </a:rPr>
              <a:t>. Cho </a:t>
            </a:r>
            <a:r>
              <a:rPr lang="en-US" altLang="en-US" sz="3200" b="1" dirty="0" err="1">
                <a:solidFill>
                  <a:srgbClr val="0000FF"/>
                </a:solidFill>
              </a:rPr>
              <a:t>biết</a:t>
            </a:r>
            <a:r>
              <a:rPr lang="en-US" altLang="en-US" sz="3200" b="1" dirty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</a:rPr>
              <a:t>mỗi</a:t>
            </a:r>
            <a:r>
              <a:rPr lang="en-US" altLang="en-US" sz="3200" b="1" dirty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</a:rPr>
              <a:t>câu</a:t>
            </a:r>
            <a:r>
              <a:rPr lang="en-US" altLang="en-US" sz="3200" b="1" dirty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</a:rPr>
              <a:t>dùng</a:t>
            </a:r>
            <a:r>
              <a:rPr lang="en-US" altLang="en-US" sz="3200" b="1" dirty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</a:rPr>
              <a:t>để</a:t>
            </a:r>
            <a:r>
              <a:rPr lang="en-US" altLang="en-US" sz="3200" b="1" dirty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</a:rPr>
              <a:t>làm</a:t>
            </a:r>
            <a:r>
              <a:rPr lang="en-US" altLang="en-US" sz="3200" b="1" dirty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</a:rPr>
              <a:t>gì</a:t>
            </a:r>
            <a:r>
              <a:rPr lang="en-US" altLang="en-US" sz="3200" b="1" dirty="0">
                <a:solidFill>
                  <a:srgbClr val="0000FF"/>
                </a:solidFill>
              </a:rPr>
              <a:t>?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altLang="en-US" sz="3200" dirty="0"/>
              <a:t>      </a:t>
            </a:r>
            <a:r>
              <a:rPr lang="en-US" altLang="en-US" sz="3200" b="1" dirty="0" err="1"/>
              <a:t>Chiều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chiều</a:t>
            </a:r>
            <a:r>
              <a:rPr lang="en-US" altLang="en-US" sz="3200" b="1" dirty="0"/>
              <a:t>, </a:t>
            </a:r>
            <a:r>
              <a:rPr lang="en-US" altLang="en-US" sz="3200" b="1" dirty="0" err="1"/>
              <a:t>trên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bãi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thả</a:t>
            </a:r>
            <a:r>
              <a:rPr lang="en-US" altLang="en-US" sz="3200" b="1" dirty="0"/>
              <a:t>, </a:t>
            </a:r>
            <a:r>
              <a:rPr lang="en-US" altLang="en-US" sz="3200" b="1" dirty="0" err="1"/>
              <a:t>đám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trẻ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mục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đồng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chúng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tôi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hò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hét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nhau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thả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diều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thi</a:t>
            </a:r>
            <a:r>
              <a:rPr lang="en-US" altLang="en-US" sz="3200" b="1" dirty="0"/>
              <a:t>. </a:t>
            </a:r>
            <a:r>
              <a:rPr lang="en-US" altLang="en-US" sz="3200" b="1" dirty="0" err="1"/>
              <a:t>Cánh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diều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mềm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mại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như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cánh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bướm</a:t>
            </a:r>
            <a:r>
              <a:rPr lang="en-US" altLang="en-US" sz="3200" b="1" dirty="0"/>
              <a:t>. </a:t>
            </a:r>
            <a:r>
              <a:rPr lang="en-US" altLang="en-US" sz="3200" b="1" dirty="0" err="1"/>
              <a:t>Chúng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tôi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vui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sướng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đến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phát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dại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nhìn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lên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trời</a:t>
            </a:r>
            <a:r>
              <a:rPr lang="en-US" altLang="en-US" sz="3200" b="1" dirty="0"/>
              <a:t>. </a:t>
            </a:r>
            <a:r>
              <a:rPr lang="en-US" altLang="en-US" sz="3200" b="1" dirty="0" err="1"/>
              <a:t>Tiếng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sáo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diều</a:t>
            </a:r>
            <a:r>
              <a:rPr lang="en-US" altLang="en-US" sz="3200" b="1" dirty="0"/>
              <a:t> vi vu </a:t>
            </a:r>
            <a:r>
              <a:rPr lang="en-US" altLang="en-US" sz="3200" b="1" dirty="0" err="1"/>
              <a:t>trầm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bổng</a:t>
            </a:r>
            <a:r>
              <a:rPr lang="en-US" altLang="en-US" sz="3200" b="1" dirty="0"/>
              <a:t>. </a:t>
            </a:r>
            <a:r>
              <a:rPr lang="en-US" altLang="en-US" sz="3200" b="1" dirty="0" err="1"/>
              <a:t>Sáo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đơn</a:t>
            </a:r>
            <a:r>
              <a:rPr lang="en-US" altLang="en-US" sz="3200" b="1" dirty="0"/>
              <a:t>, </a:t>
            </a:r>
            <a:r>
              <a:rPr lang="en-US" altLang="en-US" sz="3200" b="1" dirty="0" err="1"/>
              <a:t>rồi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sáo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kép</a:t>
            </a:r>
            <a:r>
              <a:rPr lang="en-US" altLang="en-US" sz="3200" b="1" dirty="0"/>
              <a:t>, </a:t>
            </a:r>
            <a:r>
              <a:rPr lang="en-US" altLang="en-US" sz="3200" b="1" dirty="0" err="1"/>
              <a:t>sáo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bè</a:t>
            </a:r>
            <a:r>
              <a:rPr lang="en-US" altLang="en-US" sz="3200" b="1" dirty="0"/>
              <a:t>,…</a:t>
            </a:r>
            <a:r>
              <a:rPr lang="en-US" altLang="en-US" sz="3200" b="1" dirty="0" err="1"/>
              <a:t>như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gọi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thấp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xuống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những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vì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sao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sớm</a:t>
            </a:r>
            <a:r>
              <a:rPr lang="en-US" altLang="en-US" sz="3200" b="1" dirty="0"/>
              <a:t>.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altLang="en-US" sz="3200" dirty="0"/>
              <a:t>                                                    </a:t>
            </a:r>
            <a:r>
              <a:rPr lang="en-US" altLang="en-US" sz="3200" dirty="0" smtClean="0"/>
              <a:t>                        </a:t>
            </a:r>
            <a:r>
              <a:rPr lang="en-US" altLang="en-US" sz="3200" i="1" dirty="0"/>
              <a:t>Theo</a:t>
            </a:r>
            <a:r>
              <a:rPr lang="en-US" altLang="en-US" sz="3200" dirty="0"/>
              <a:t> </a:t>
            </a:r>
            <a:r>
              <a:rPr lang="en-US" altLang="en-US" sz="3200" dirty="0" err="1"/>
              <a:t>Tạ</a:t>
            </a:r>
            <a:r>
              <a:rPr lang="en-US" altLang="en-US" sz="3200" dirty="0"/>
              <a:t> </a:t>
            </a:r>
            <a:r>
              <a:rPr lang="en-US" altLang="en-US" sz="3200" dirty="0" err="1"/>
              <a:t>Duy</a:t>
            </a:r>
            <a:r>
              <a:rPr lang="en-US" altLang="en-US" sz="3200" dirty="0"/>
              <a:t> </a:t>
            </a:r>
            <a:r>
              <a:rPr lang="en-US" altLang="en-US" sz="3200" dirty="0" err="1"/>
              <a:t>Anh</a:t>
            </a:r>
            <a:endParaRPr lang="en-US" altLang="en-US" sz="3200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1719262" y="1320294"/>
            <a:ext cx="12954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57200" y="1828800"/>
            <a:ext cx="12954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8915400" y="1320294"/>
            <a:ext cx="27432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1383923"/>
              </p:ext>
            </p:extLst>
          </p:nvPr>
        </p:nvGraphicFramePr>
        <p:xfrm>
          <a:off x="609600" y="1447800"/>
          <a:ext cx="11277601" cy="4441977"/>
        </p:xfrm>
        <a:graphic>
          <a:graphicData uri="http://schemas.openxmlformats.org/drawingml/2006/table">
            <a:tbl>
              <a:tblPr/>
              <a:tblGrid>
                <a:gridCol w="5867400"/>
                <a:gridCol w="1066800"/>
                <a:gridCol w="4343401"/>
              </a:tblGrid>
              <a:tr h="609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nl-NL" altLang="vi-V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endParaRPr kumimoji="0" lang="vi-VN" altLang="vi-V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963" marR="6396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vi-V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r>
                        <a:rPr kumimoji="0" lang="en-US" altLang="vi-V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vi-V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kể</a:t>
                      </a:r>
                      <a:endParaRPr kumimoji="0" lang="vi-VN" altLang="vi-V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963" marR="6396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nl-NL" altLang="vi-V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Dùng để</a:t>
                      </a:r>
                      <a:endParaRPr kumimoji="0" lang="vi-VN" altLang="vi-V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963" marR="6396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91592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nl-NL" altLang="vi-V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kumimoji="0" lang="en-US" altLang="nl-N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nl-NL" altLang="vi-V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Chiều chiều, trên bãi thả, đám trẻ mục đồng chúng tôi hò hét nhau thả diều thi.</a:t>
                      </a:r>
                      <a:endParaRPr kumimoji="0" lang="vi-VN" altLang="vi-V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963" marR="6396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altLang="vi-V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963" marR="639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altLang="vi-V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963" marR="639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0807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nl-NL" altLang="vi-V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kumimoji="0" lang="en-US" altLang="nl-N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nl-NL" altLang="vi-V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Cánh diều mềm mại như cánh bướm.</a:t>
                      </a:r>
                      <a:endParaRPr kumimoji="0" lang="vi-VN" altLang="vi-V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963" marR="6396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altLang="vi-V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963" marR="639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altLang="vi-V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963" marR="639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3524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nl-NL" altLang="vi-V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r>
                        <a:rPr kumimoji="0" lang="en-US" altLang="nl-N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nl-NL" altLang="vi-V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Chúng tôi vui sướng đến phát dại nhìn lên trời.</a:t>
                      </a:r>
                      <a:endParaRPr kumimoji="0" lang="vi-VN" altLang="vi-V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963" marR="6396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altLang="vi-V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963" marR="639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altLang="vi-V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963" marR="639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4424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nl-NL" altLang="vi-V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r>
                        <a:rPr kumimoji="0" lang="en-US" altLang="nl-N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nl-NL" altLang="vi-V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Tiếng sáo diều vi vu trầm bổng.</a:t>
                      </a:r>
                      <a:endParaRPr kumimoji="0" lang="vi-VN" altLang="vi-V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963" marR="6396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altLang="vi-V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963" marR="639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altLang="vi-V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963" marR="639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92449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nl-NL" altLang="vi-V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r>
                        <a:rPr kumimoji="0" lang="en-US" altLang="nl-N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nl-NL" altLang="vi-V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Sáo đơn, rồi sáo kép, sáo bè,…như gọi thấp xuống những vì sao sớm.</a:t>
                      </a:r>
                      <a:endParaRPr kumimoji="0" lang="vi-VN" altLang="vi-V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963" marR="6396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altLang="vi-V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963" marR="639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altLang="vi-V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963" marR="639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2322" name="Rectangle 7"/>
          <p:cNvSpPr>
            <a:spLocks noChangeArrowheads="1"/>
          </p:cNvSpPr>
          <p:nvPr/>
        </p:nvSpPr>
        <p:spPr bwMode="auto">
          <a:xfrm>
            <a:off x="766762" y="227913"/>
            <a:ext cx="10972800" cy="1077218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vi-VN" sz="2400" b="1" i="1" dirty="0">
                <a:solidFill>
                  <a:srgbClr val="0066FF"/>
                </a:solidFill>
              </a:rPr>
              <a:t>    </a:t>
            </a:r>
            <a:r>
              <a:rPr lang="en-US" altLang="vi-VN" sz="3200" b="1" i="1" dirty="0" err="1">
                <a:solidFill>
                  <a:srgbClr val="0066FF"/>
                </a:solidFill>
              </a:rPr>
              <a:t>Trong</a:t>
            </a:r>
            <a:r>
              <a:rPr lang="en-US" altLang="vi-VN" sz="3200" b="1" i="1" dirty="0">
                <a:solidFill>
                  <a:srgbClr val="0066FF"/>
                </a:solidFill>
              </a:rPr>
              <a:t> </a:t>
            </a:r>
            <a:r>
              <a:rPr lang="en-US" altLang="vi-VN" sz="3200" b="1" i="1" dirty="0" err="1">
                <a:solidFill>
                  <a:srgbClr val="0066FF"/>
                </a:solidFill>
              </a:rPr>
              <a:t>các</a:t>
            </a:r>
            <a:r>
              <a:rPr lang="en-US" altLang="vi-VN" sz="3200" b="1" i="1" dirty="0">
                <a:solidFill>
                  <a:srgbClr val="0066FF"/>
                </a:solidFill>
              </a:rPr>
              <a:t> </a:t>
            </a:r>
            <a:r>
              <a:rPr lang="en-US" altLang="vi-VN" sz="3200" b="1" i="1" dirty="0" err="1">
                <a:solidFill>
                  <a:srgbClr val="0066FF"/>
                </a:solidFill>
              </a:rPr>
              <a:t>câu</a:t>
            </a:r>
            <a:r>
              <a:rPr lang="en-US" altLang="vi-VN" sz="3200" b="1" i="1" dirty="0">
                <a:solidFill>
                  <a:srgbClr val="0066FF"/>
                </a:solidFill>
              </a:rPr>
              <a:t> </a:t>
            </a:r>
            <a:r>
              <a:rPr lang="en-US" altLang="vi-VN" sz="3200" b="1" i="1" dirty="0" err="1">
                <a:solidFill>
                  <a:srgbClr val="0066FF"/>
                </a:solidFill>
              </a:rPr>
              <a:t>văn</a:t>
            </a:r>
            <a:r>
              <a:rPr lang="en-US" altLang="vi-VN" sz="3200" b="1" i="1" dirty="0">
                <a:solidFill>
                  <a:srgbClr val="0066FF"/>
                </a:solidFill>
              </a:rPr>
              <a:t> </a:t>
            </a:r>
            <a:r>
              <a:rPr lang="en-US" altLang="vi-VN" sz="3200" b="1" i="1" dirty="0" err="1">
                <a:solidFill>
                  <a:srgbClr val="0066FF"/>
                </a:solidFill>
              </a:rPr>
              <a:t>sau</a:t>
            </a:r>
            <a:r>
              <a:rPr lang="en-US" altLang="vi-VN" sz="3200" b="1" i="1" dirty="0">
                <a:solidFill>
                  <a:srgbClr val="0066FF"/>
                </a:solidFill>
              </a:rPr>
              <a:t>, </a:t>
            </a:r>
            <a:r>
              <a:rPr lang="en-US" altLang="vi-VN" sz="3200" b="1" i="1" dirty="0" err="1">
                <a:solidFill>
                  <a:srgbClr val="0066FF"/>
                </a:solidFill>
              </a:rPr>
              <a:t>câu</a:t>
            </a:r>
            <a:r>
              <a:rPr lang="en-US" altLang="vi-VN" sz="3200" b="1" i="1" dirty="0">
                <a:solidFill>
                  <a:srgbClr val="0066FF"/>
                </a:solidFill>
              </a:rPr>
              <a:t> </a:t>
            </a:r>
            <a:r>
              <a:rPr lang="en-US" altLang="vi-VN" sz="3200" b="1" i="1" dirty="0" err="1">
                <a:solidFill>
                  <a:srgbClr val="0066FF"/>
                </a:solidFill>
              </a:rPr>
              <a:t>nào</a:t>
            </a:r>
            <a:r>
              <a:rPr lang="en-US" altLang="vi-VN" sz="3200" b="1" i="1" dirty="0">
                <a:solidFill>
                  <a:srgbClr val="0066FF"/>
                </a:solidFill>
              </a:rPr>
              <a:t> </a:t>
            </a:r>
            <a:r>
              <a:rPr lang="en-US" altLang="vi-VN" sz="3200" b="1" i="1" dirty="0" err="1">
                <a:solidFill>
                  <a:srgbClr val="0066FF"/>
                </a:solidFill>
              </a:rPr>
              <a:t>là</a:t>
            </a:r>
            <a:r>
              <a:rPr lang="en-US" altLang="vi-VN" sz="3200" b="1" i="1" dirty="0">
                <a:solidFill>
                  <a:srgbClr val="0066FF"/>
                </a:solidFill>
              </a:rPr>
              <a:t> </a:t>
            </a:r>
            <a:r>
              <a:rPr lang="en-US" altLang="vi-VN" sz="3200" b="1" i="1" dirty="0" err="1">
                <a:solidFill>
                  <a:srgbClr val="0066FF"/>
                </a:solidFill>
              </a:rPr>
              <a:t>câu</a:t>
            </a:r>
            <a:r>
              <a:rPr lang="en-US" altLang="vi-VN" sz="3200" b="1" i="1" dirty="0">
                <a:solidFill>
                  <a:srgbClr val="0066FF"/>
                </a:solidFill>
              </a:rPr>
              <a:t> </a:t>
            </a:r>
            <a:r>
              <a:rPr lang="en-US" altLang="vi-VN" sz="3200" b="1" i="1" dirty="0" err="1">
                <a:solidFill>
                  <a:srgbClr val="0066FF"/>
                </a:solidFill>
              </a:rPr>
              <a:t>kể</a:t>
            </a:r>
            <a:r>
              <a:rPr lang="en-US" altLang="vi-VN" sz="3200" b="1" i="1" dirty="0">
                <a:solidFill>
                  <a:srgbClr val="0066FF"/>
                </a:solidFill>
              </a:rPr>
              <a:t> ? Cho </a:t>
            </a:r>
            <a:r>
              <a:rPr lang="en-US" altLang="vi-VN" sz="3200" b="1" i="1" dirty="0" err="1">
                <a:solidFill>
                  <a:srgbClr val="0066FF"/>
                </a:solidFill>
              </a:rPr>
              <a:t>biết</a:t>
            </a:r>
            <a:r>
              <a:rPr lang="en-US" altLang="vi-VN" sz="3200" b="1" i="1" dirty="0">
                <a:solidFill>
                  <a:srgbClr val="0066FF"/>
                </a:solidFill>
              </a:rPr>
              <a:t> </a:t>
            </a:r>
            <a:r>
              <a:rPr lang="en-US" altLang="vi-VN" sz="3200" b="1" i="1" dirty="0" err="1">
                <a:solidFill>
                  <a:srgbClr val="0066FF"/>
                </a:solidFill>
              </a:rPr>
              <a:t>mỗi</a:t>
            </a:r>
            <a:r>
              <a:rPr lang="en-US" altLang="vi-VN" sz="3200" b="1" i="1" dirty="0">
                <a:solidFill>
                  <a:srgbClr val="0066FF"/>
                </a:solidFill>
              </a:rPr>
              <a:t> </a:t>
            </a:r>
            <a:r>
              <a:rPr lang="en-US" altLang="vi-VN" sz="3200" b="1" i="1" dirty="0" err="1">
                <a:solidFill>
                  <a:srgbClr val="0066FF"/>
                </a:solidFill>
              </a:rPr>
              <a:t>câu</a:t>
            </a:r>
            <a:r>
              <a:rPr lang="en-US" altLang="vi-VN" sz="3200" b="1" i="1" dirty="0">
                <a:solidFill>
                  <a:srgbClr val="0066FF"/>
                </a:solidFill>
              </a:rPr>
              <a:t> </a:t>
            </a:r>
            <a:r>
              <a:rPr lang="en-US" altLang="vi-VN" sz="3200" b="1" i="1" dirty="0" err="1">
                <a:solidFill>
                  <a:srgbClr val="0066FF"/>
                </a:solidFill>
              </a:rPr>
              <a:t>dùng</a:t>
            </a:r>
            <a:r>
              <a:rPr lang="en-US" altLang="vi-VN" sz="3200" b="1" i="1" dirty="0">
                <a:solidFill>
                  <a:srgbClr val="0066FF"/>
                </a:solidFill>
              </a:rPr>
              <a:t> </a:t>
            </a:r>
            <a:r>
              <a:rPr lang="en-US" altLang="vi-VN" sz="3200" b="1" i="1" dirty="0" err="1">
                <a:solidFill>
                  <a:srgbClr val="0066FF"/>
                </a:solidFill>
              </a:rPr>
              <a:t>để</a:t>
            </a:r>
            <a:r>
              <a:rPr lang="en-US" altLang="vi-VN" sz="3200" b="1" i="1" dirty="0">
                <a:solidFill>
                  <a:srgbClr val="0066FF"/>
                </a:solidFill>
              </a:rPr>
              <a:t> </a:t>
            </a:r>
            <a:r>
              <a:rPr lang="en-US" altLang="vi-VN" sz="3200" b="1" i="1" dirty="0" err="1">
                <a:solidFill>
                  <a:srgbClr val="0066FF"/>
                </a:solidFill>
              </a:rPr>
              <a:t>làm</a:t>
            </a:r>
            <a:r>
              <a:rPr lang="en-US" altLang="vi-VN" sz="3200" b="1" i="1" dirty="0">
                <a:solidFill>
                  <a:srgbClr val="0066FF"/>
                </a:solidFill>
              </a:rPr>
              <a:t> </a:t>
            </a:r>
            <a:r>
              <a:rPr lang="en-US" altLang="vi-VN" sz="3200" b="1" i="1" dirty="0" err="1">
                <a:solidFill>
                  <a:srgbClr val="0066FF"/>
                </a:solidFill>
              </a:rPr>
              <a:t>gì</a:t>
            </a:r>
            <a:r>
              <a:rPr lang="en-US" altLang="vi-VN" sz="3200" b="1" i="1" dirty="0">
                <a:solidFill>
                  <a:srgbClr val="0066FF"/>
                </a:solidFill>
              </a:rPr>
              <a:t> ?</a:t>
            </a:r>
            <a:endParaRPr lang="vi-VN" altLang="vi-VN" sz="3200" dirty="0">
              <a:solidFill>
                <a:srgbClr val="0066FF"/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777037" y="2462817"/>
            <a:ext cx="457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2000" dirty="0"/>
              <a:t>x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777037" y="3192343"/>
            <a:ext cx="457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2000" dirty="0"/>
              <a:t>x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786562" y="3836777"/>
            <a:ext cx="457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2000" dirty="0"/>
              <a:t>x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796087" y="4481211"/>
            <a:ext cx="4667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2000" dirty="0"/>
              <a:t>x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805612" y="5155200"/>
            <a:ext cx="457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2000" dirty="0"/>
              <a:t>x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8377316" y="2282767"/>
            <a:ext cx="2362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400" b="1" dirty="0" err="1">
                <a:solidFill>
                  <a:srgbClr val="FF0000"/>
                </a:solidFill>
              </a:rPr>
              <a:t>Kể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sự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việc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8363028" y="2982202"/>
            <a:ext cx="2362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400" b="1" dirty="0" err="1">
                <a:solidFill>
                  <a:srgbClr val="FF0000"/>
                </a:solidFill>
              </a:rPr>
              <a:t>Tả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cánh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diều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7586662" y="3744798"/>
            <a:ext cx="41529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400" b="1" dirty="0" err="1">
                <a:solidFill>
                  <a:srgbClr val="FF0000"/>
                </a:solidFill>
              </a:rPr>
              <a:t>Kể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sự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việc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và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nói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lên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tình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cảm</a:t>
            </a:r>
            <a:r>
              <a:rPr lang="en-US" sz="2400" b="1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7920116" y="4640996"/>
            <a:ext cx="2819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400" b="1" dirty="0" err="1">
                <a:solidFill>
                  <a:srgbClr val="FF0000"/>
                </a:solidFill>
              </a:rPr>
              <a:t>Tả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tiếng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sáo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diều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7853283" y="5324417"/>
            <a:ext cx="31148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400" b="1" dirty="0" err="1">
                <a:solidFill>
                  <a:srgbClr val="FF0000"/>
                </a:solidFill>
              </a:rPr>
              <a:t>Nêu</a:t>
            </a:r>
            <a:r>
              <a:rPr lang="en-US" sz="2400" b="1" dirty="0">
                <a:solidFill>
                  <a:srgbClr val="FF0000"/>
                </a:solidFill>
              </a:rPr>
              <a:t> ý </a:t>
            </a:r>
            <a:r>
              <a:rPr lang="en-US" sz="2400" b="1" dirty="0" err="1">
                <a:solidFill>
                  <a:srgbClr val="FF0000"/>
                </a:solidFill>
              </a:rPr>
              <a:t>kiến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nhận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định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Box 12"/>
          <p:cNvSpPr txBox="1">
            <a:spLocks noChangeArrowheads="1"/>
          </p:cNvSpPr>
          <p:nvPr/>
        </p:nvSpPr>
        <p:spPr bwMode="auto">
          <a:xfrm>
            <a:off x="1905001" y="152401"/>
            <a:ext cx="3367405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3200" b="1" dirty="0">
                <a:solidFill>
                  <a:srgbClr val="FF0000"/>
                </a:solidFill>
              </a:rPr>
              <a:t>III. </a:t>
            </a:r>
            <a:r>
              <a:rPr lang="en-US" sz="3200" b="1" dirty="0" err="1">
                <a:solidFill>
                  <a:srgbClr val="FF0000"/>
                </a:solidFill>
              </a:rPr>
              <a:t>Luyện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tập</a:t>
            </a:r>
            <a:r>
              <a:rPr lang="en-US" sz="3200" b="1" dirty="0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1752601" y="838201"/>
            <a:ext cx="6298565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1D41D5"/>
                </a:solidFill>
              </a:rPr>
              <a:t>2. </a:t>
            </a:r>
            <a:r>
              <a:rPr lang="en-US" altLang="en-US" sz="3200" b="1" dirty="0" err="1">
                <a:solidFill>
                  <a:srgbClr val="1D41D5"/>
                </a:solidFill>
              </a:rPr>
              <a:t>Đặt</a:t>
            </a:r>
            <a:r>
              <a:rPr lang="en-US" altLang="en-US" sz="3200" b="1" dirty="0">
                <a:solidFill>
                  <a:srgbClr val="1D41D5"/>
                </a:solidFill>
              </a:rPr>
              <a:t> </a:t>
            </a:r>
            <a:r>
              <a:rPr lang="en-US" altLang="en-US" sz="3200" b="1" dirty="0" err="1">
                <a:solidFill>
                  <a:srgbClr val="1D41D5"/>
                </a:solidFill>
              </a:rPr>
              <a:t>một</a:t>
            </a:r>
            <a:r>
              <a:rPr lang="en-US" altLang="en-US" sz="3200" b="1" dirty="0">
                <a:solidFill>
                  <a:srgbClr val="1D41D5"/>
                </a:solidFill>
              </a:rPr>
              <a:t> </a:t>
            </a:r>
            <a:r>
              <a:rPr lang="en-US" altLang="en-US" sz="3200" b="1" dirty="0" err="1">
                <a:solidFill>
                  <a:srgbClr val="1D41D5"/>
                </a:solidFill>
              </a:rPr>
              <a:t>vài</a:t>
            </a:r>
            <a:r>
              <a:rPr lang="en-US" altLang="en-US" sz="3200" b="1" dirty="0">
                <a:solidFill>
                  <a:srgbClr val="1D41D5"/>
                </a:solidFill>
              </a:rPr>
              <a:t> </a:t>
            </a:r>
            <a:r>
              <a:rPr lang="en-US" altLang="en-US" sz="3200" b="1" dirty="0" err="1">
                <a:solidFill>
                  <a:srgbClr val="1D41D5"/>
                </a:solidFill>
              </a:rPr>
              <a:t>câu</a:t>
            </a:r>
            <a:r>
              <a:rPr lang="en-US" altLang="en-US" sz="3200" b="1" dirty="0">
                <a:solidFill>
                  <a:srgbClr val="1D41D5"/>
                </a:solidFill>
              </a:rPr>
              <a:t> </a:t>
            </a:r>
            <a:r>
              <a:rPr lang="en-US" altLang="en-US" sz="3200" b="1" dirty="0" err="1">
                <a:solidFill>
                  <a:srgbClr val="1D41D5"/>
                </a:solidFill>
              </a:rPr>
              <a:t>kể</a:t>
            </a:r>
            <a:r>
              <a:rPr lang="en-US" altLang="en-US" sz="3200" b="1" dirty="0">
                <a:solidFill>
                  <a:srgbClr val="1D41D5"/>
                </a:solidFill>
              </a:rPr>
              <a:t> </a:t>
            </a:r>
            <a:r>
              <a:rPr lang="en-US" altLang="en-US" sz="3200" b="1" err="1">
                <a:solidFill>
                  <a:srgbClr val="1D41D5"/>
                </a:solidFill>
              </a:rPr>
              <a:t>để</a:t>
            </a:r>
            <a:r>
              <a:rPr lang="en-US" altLang="en-US" sz="3200" b="1">
                <a:solidFill>
                  <a:srgbClr val="1D41D5"/>
                </a:solidFill>
              </a:rPr>
              <a:t>: </a:t>
            </a:r>
            <a:endParaRPr lang="en-US" altLang="en-US" sz="3200" b="1" dirty="0">
              <a:solidFill>
                <a:srgbClr val="FF0000"/>
              </a:solidFill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1281113" y="1524001"/>
            <a:ext cx="9601200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000000"/>
                </a:solidFill>
              </a:rPr>
              <a:t>a) </a:t>
            </a:r>
            <a:r>
              <a:rPr lang="en-US" altLang="en-US" sz="3200" b="1" dirty="0" err="1">
                <a:solidFill>
                  <a:srgbClr val="000000"/>
                </a:solidFill>
              </a:rPr>
              <a:t>Kể</a:t>
            </a:r>
            <a:r>
              <a:rPr lang="en-US" altLang="en-US" sz="3200" b="1" dirty="0">
                <a:solidFill>
                  <a:srgbClr val="000000"/>
                </a:solidFill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</a:rPr>
              <a:t>các</a:t>
            </a:r>
            <a:r>
              <a:rPr lang="en-US" altLang="en-US" sz="3200" b="1" dirty="0">
                <a:solidFill>
                  <a:srgbClr val="000000"/>
                </a:solidFill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</a:rPr>
              <a:t>việc</a:t>
            </a:r>
            <a:r>
              <a:rPr lang="en-US" altLang="en-US" sz="3200" b="1" dirty="0">
                <a:solidFill>
                  <a:srgbClr val="000000"/>
                </a:solidFill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</a:rPr>
              <a:t>em</a:t>
            </a:r>
            <a:r>
              <a:rPr lang="en-US" altLang="en-US" sz="3200" b="1" dirty="0">
                <a:solidFill>
                  <a:srgbClr val="000000"/>
                </a:solidFill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</a:rPr>
              <a:t>làm</a:t>
            </a:r>
            <a:r>
              <a:rPr lang="en-US" altLang="en-US" sz="3200" b="1" dirty="0">
                <a:solidFill>
                  <a:srgbClr val="000000"/>
                </a:solidFill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</a:rPr>
              <a:t>hằng</a:t>
            </a:r>
            <a:r>
              <a:rPr lang="en-US" altLang="en-US" sz="3200" b="1" dirty="0">
                <a:solidFill>
                  <a:srgbClr val="000000"/>
                </a:solidFill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</a:rPr>
              <a:t>ngày</a:t>
            </a:r>
            <a:r>
              <a:rPr lang="en-US" altLang="en-US" sz="3200" b="1" dirty="0">
                <a:solidFill>
                  <a:srgbClr val="000000"/>
                </a:solidFill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</a:rPr>
              <a:t>sau</a:t>
            </a:r>
            <a:r>
              <a:rPr lang="en-US" altLang="en-US" sz="3200" b="1" dirty="0">
                <a:solidFill>
                  <a:srgbClr val="000000"/>
                </a:solidFill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</a:rPr>
              <a:t>khi</a:t>
            </a:r>
            <a:r>
              <a:rPr lang="en-US" altLang="en-US" sz="3200" b="1" dirty="0">
                <a:solidFill>
                  <a:srgbClr val="000000"/>
                </a:solidFill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</a:rPr>
              <a:t>đi</a:t>
            </a:r>
            <a:r>
              <a:rPr lang="en-US" altLang="en-US" sz="3200" b="1" dirty="0">
                <a:solidFill>
                  <a:srgbClr val="000000"/>
                </a:solidFill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</a:rPr>
              <a:t>học</a:t>
            </a:r>
            <a:r>
              <a:rPr lang="en-US" altLang="en-US" sz="3200" b="1" dirty="0">
                <a:solidFill>
                  <a:srgbClr val="000000"/>
                </a:solidFill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</a:rPr>
              <a:t>về</a:t>
            </a:r>
            <a:r>
              <a:rPr lang="en-US" altLang="en-US" sz="3200" b="1" dirty="0">
                <a:solidFill>
                  <a:srgbClr val="000000"/>
                </a:solidFill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000000"/>
                </a:solidFill>
              </a:rPr>
              <a:t>b) </a:t>
            </a:r>
            <a:r>
              <a:rPr lang="en-US" altLang="en-US" sz="3200" b="1" dirty="0" err="1">
                <a:solidFill>
                  <a:srgbClr val="000000"/>
                </a:solidFill>
              </a:rPr>
              <a:t>Tả</a:t>
            </a:r>
            <a:r>
              <a:rPr lang="en-US" altLang="en-US" sz="3200" b="1" dirty="0">
                <a:solidFill>
                  <a:srgbClr val="000000"/>
                </a:solidFill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</a:rPr>
              <a:t>chiếc</a:t>
            </a:r>
            <a:r>
              <a:rPr lang="en-US" altLang="en-US" sz="3200" b="1" dirty="0">
                <a:solidFill>
                  <a:srgbClr val="000000"/>
                </a:solidFill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</a:rPr>
              <a:t>bút</a:t>
            </a:r>
            <a:r>
              <a:rPr lang="en-US" altLang="en-US" sz="3200" b="1" dirty="0">
                <a:solidFill>
                  <a:srgbClr val="000000"/>
                </a:solidFill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</a:rPr>
              <a:t>em</a:t>
            </a:r>
            <a:r>
              <a:rPr lang="en-US" altLang="en-US" sz="3200" b="1" dirty="0">
                <a:solidFill>
                  <a:srgbClr val="000000"/>
                </a:solidFill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</a:rPr>
              <a:t>đang</a:t>
            </a:r>
            <a:r>
              <a:rPr lang="en-US" altLang="en-US" sz="3200" b="1" dirty="0">
                <a:solidFill>
                  <a:srgbClr val="000000"/>
                </a:solidFill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</a:rPr>
              <a:t>dùng</a:t>
            </a:r>
            <a:r>
              <a:rPr lang="en-US" altLang="en-US" sz="3200" b="1" dirty="0">
                <a:solidFill>
                  <a:srgbClr val="000000"/>
                </a:solidFill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000000"/>
                </a:solidFill>
              </a:rPr>
              <a:t>c) </a:t>
            </a:r>
            <a:r>
              <a:rPr lang="en-US" altLang="en-US" sz="3200" b="1" dirty="0" err="1">
                <a:solidFill>
                  <a:srgbClr val="000000"/>
                </a:solidFill>
              </a:rPr>
              <a:t>Trình</a:t>
            </a:r>
            <a:r>
              <a:rPr lang="en-US" altLang="en-US" sz="3200" b="1" dirty="0">
                <a:solidFill>
                  <a:srgbClr val="000000"/>
                </a:solidFill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</a:rPr>
              <a:t>bày</a:t>
            </a:r>
            <a:r>
              <a:rPr lang="en-US" altLang="en-US" sz="3200" b="1" dirty="0">
                <a:solidFill>
                  <a:srgbClr val="000000"/>
                </a:solidFill>
              </a:rPr>
              <a:t> ý </a:t>
            </a:r>
            <a:r>
              <a:rPr lang="en-US" altLang="en-US" sz="3200" b="1" dirty="0" err="1">
                <a:solidFill>
                  <a:srgbClr val="000000"/>
                </a:solidFill>
              </a:rPr>
              <a:t>kiến</a:t>
            </a:r>
            <a:r>
              <a:rPr lang="en-US" altLang="en-US" sz="3200" b="1" dirty="0">
                <a:solidFill>
                  <a:srgbClr val="000000"/>
                </a:solidFill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</a:rPr>
              <a:t>của</a:t>
            </a:r>
            <a:r>
              <a:rPr lang="en-US" altLang="en-US" sz="3200" b="1" dirty="0">
                <a:solidFill>
                  <a:srgbClr val="000000"/>
                </a:solidFill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</a:rPr>
              <a:t>em</a:t>
            </a:r>
            <a:r>
              <a:rPr lang="en-US" altLang="en-US" sz="3200" b="1" dirty="0">
                <a:solidFill>
                  <a:srgbClr val="000000"/>
                </a:solidFill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</a:rPr>
              <a:t>về</a:t>
            </a:r>
            <a:r>
              <a:rPr lang="en-US" altLang="en-US" sz="3200" b="1" dirty="0">
                <a:solidFill>
                  <a:srgbClr val="000000"/>
                </a:solidFill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</a:rPr>
              <a:t>tình</a:t>
            </a:r>
            <a:r>
              <a:rPr lang="en-US" altLang="en-US" sz="3200" b="1" dirty="0">
                <a:solidFill>
                  <a:srgbClr val="000000"/>
                </a:solidFill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</a:rPr>
              <a:t>bạn</a:t>
            </a:r>
            <a:r>
              <a:rPr lang="en-US" altLang="en-US" sz="3200" b="1" dirty="0">
                <a:solidFill>
                  <a:srgbClr val="000000"/>
                </a:solidFill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000000"/>
                </a:solidFill>
              </a:rPr>
              <a:t>d) </a:t>
            </a:r>
            <a:r>
              <a:rPr lang="en-US" altLang="en-US" sz="3200" b="1" dirty="0" err="1">
                <a:solidFill>
                  <a:srgbClr val="000000"/>
                </a:solidFill>
              </a:rPr>
              <a:t>Nói</a:t>
            </a:r>
            <a:r>
              <a:rPr lang="en-US" altLang="en-US" sz="3200" b="1" dirty="0">
                <a:solidFill>
                  <a:srgbClr val="000000"/>
                </a:solidFill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</a:rPr>
              <a:t>lên</a:t>
            </a:r>
            <a:r>
              <a:rPr lang="en-US" altLang="en-US" sz="3200" b="1" dirty="0">
                <a:solidFill>
                  <a:srgbClr val="000000"/>
                </a:solidFill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</a:rPr>
              <a:t>niềm</a:t>
            </a:r>
            <a:r>
              <a:rPr lang="en-US" altLang="en-US" sz="3200" b="1" dirty="0">
                <a:solidFill>
                  <a:srgbClr val="000000"/>
                </a:solidFill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</a:rPr>
              <a:t>vui</a:t>
            </a:r>
            <a:r>
              <a:rPr lang="en-US" altLang="en-US" sz="3200" b="1" dirty="0">
                <a:solidFill>
                  <a:srgbClr val="000000"/>
                </a:solidFill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</a:rPr>
              <a:t>của</a:t>
            </a:r>
            <a:r>
              <a:rPr lang="en-US" altLang="en-US" sz="3200" b="1" dirty="0">
                <a:solidFill>
                  <a:srgbClr val="000000"/>
                </a:solidFill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</a:rPr>
              <a:t>em</a:t>
            </a:r>
            <a:r>
              <a:rPr lang="en-US" altLang="en-US" sz="3200" b="1" dirty="0">
                <a:solidFill>
                  <a:srgbClr val="000000"/>
                </a:solidFill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</a:rPr>
              <a:t>khi</a:t>
            </a:r>
            <a:r>
              <a:rPr lang="en-US" altLang="en-US" sz="3200" b="1" dirty="0">
                <a:solidFill>
                  <a:srgbClr val="000000"/>
                </a:solidFill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</a:rPr>
              <a:t>nhận</a:t>
            </a:r>
            <a:r>
              <a:rPr lang="en-US" altLang="en-US" sz="3200" b="1" dirty="0">
                <a:solidFill>
                  <a:srgbClr val="000000"/>
                </a:solidFill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</a:rPr>
              <a:t>điểm</a:t>
            </a:r>
            <a:r>
              <a:rPr lang="en-US" altLang="en-US" sz="3200" b="1" dirty="0">
                <a:solidFill>
                  <a:srgbClr val="000000"/>
                </a:solidFill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</a:rPr>
              <a:t>tốt</a:t>
            </a:r>
            <a:r>
              <a:rPr lang="en-US" altLang="en-US" sz="3200" b="1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1333501" y="4427003"/>
            <a:ext cx="1002029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u="sng" dirty="0">
                <a:solidFill>
                  <a:srgbClr val="0033CC"/>
                </a:solidFill>
              </a:rPr>
              <a:t>VD</a:t>
            </a:r>
            <a:r>
              <a:rPr lang="en-US" altLang="en-US" sz="3200" b="1" dirty="0">
                <a:solidFill>
                  <a:srgbClr val="0033CC"/>
                </a:solidFill>
              </a:rPr>
              <a:t>: </a:t>
            </a:r>
            <a:r>
              <a:rPr lang="en-US" altLang="en-US" sz="3200" b="1" dirty="0"/>
              <a:t>a)</a:t>
            </a:r>
            <a:r>
              <a:rPr lang="en-US" altLang="en-US" sz="3200" b="1" dirty="0">
                <a:solidFill>
                  <a:srgbClr val="0033CC"/>
                </a:solidFill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</a:rPr>
              <a:t>Hằng</a:t>
            </a:r>
            <a:r>
              <a:rPr lang="en-US" altLang="en-US" sz="3200" b="1" dirty="0">
                <a:solidFill>
                  <a:srgbClr val="0033CC"/>
                </a:solidFill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</a:rPr>
              <a:t>ngày</a:t>
            </a:r>
            <a:r>
              <a:rPr lang="en-US" altLang="en-US" sz="3200" b="1" dirty="0">
                <a:solidFill>
                  <a:srgbClr val="0033CC"/>
                </a:solidFill>
              </a:rPr>
              <a:t>, </a:t>
            </a:r>
            <a:r>
              <a:rPr lang="en-US" altLang="en-US" sz="3200" b="1" dirty="0" err="1">
                <a:solidFill>
                  <a:srgbClr val="0033CC"/>
                </a:solidFill>
              </a:rPr>
              <a:t>sau</a:t>
            </a:r>
            <a:r>
              <a:rPr lang="en-US" altLang="en-US" sz="3200" b="1" dirty="0">
                <a:solidFill>
                  <a:srgbClr val="0033CC"/>
                </a:solidFill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</a:rPr>
              <a:t>khi</a:t>
            </a:r>
            <a:r>
              <a:rPr lang="en-US" altLang="en-US" sz="3200" b="1" dirty="0">
                <a:solidFill>
                  <a:srgbClr val="0033CC"/>
                </a:solidFill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</a:rPr>
              <a:t>đi</a:t>
            </a:r>
            <a:r>
              <a:rPr lang="en-US" altLang="en-US" sz="3200" b="1" dirty="0">
                <a:solidFill>
                  <a:srgbClr val="0033CC"/>
                </a:solidFill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</a:rPr>
              <a:t>học</a:t>
            </a:r>
            <a:r>
              <a:rPr lang="en-US" altLang="en-US" sz="3200" b="1" dirty="0">
                <a:solidFill>
                  <a:srgbClr val="0033CC"/>
                </a:solidFill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</a:rPr>
              <a:t>về</a:t>
            </a:r>
            <a:r>
              <a:rPr lang="en-US" altLang="en-US" sz="3200" b="1" dirty="0">
                <a:solidFill>
                  <a:srgbClr val="0033CC"/>
                </a:solidFill>
              </a:rPr>
              <a:t>, </a:t>
            </a:r>
            <a:r>
              <a:rPr lang="en-US" altLang="en-US" sz="3200" b="1" dirty="0" err="1">
                <a:solidFill>
                  <a:srgbClr val="0033CC"/>
                </a:solidFill>
              </a:rPr>
              <a:t>em</a:t>
            </a:r>
            <a:r>
              <a:rPr lang="en-US" altLang="en-US" sz="3200" b="1" dirty="0">
                <a:solidFill>
                  <a:srgbClr val="0033CC"/>
                </a:solidFill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</a:rPr>
              <a:t>giúp</a:t>
            </a:r>
            <a:r>
              <a:rPr lang="en-US" altLang="en-US" sz="3200" b="1" dirty="0">
                <a:solidFill>
                  <a:srgbClr val="0033CC"/>
                </a:solidFill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</a:rPr>
              <a:t>mẹ</a:t>
            </a:r>
            <a:r>
              <a:rPr lang="en-US" altLang="en-US" sz="3200" b="1" dirty="0">
                <a:solidFill>
                  <a:srgbClr val="0033CC"/>
                </a:solidFill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</a:rPr>
              <a:t>dọn</a:t>
            </a:r>
            <a:r>
              <a:rPr lang="en-US" altLang="en-US" sz="3200" b="1" dirty="0">
                <a:solidFill>
                  <a:srgbClr val="0033CC"/>
                </a:solidFill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</a:rPr>
              <a:t>cơm</a:t>
            </a:r>
            <a:r>
              <a:rPr lang="en-US" altLang="en-US" sz="3200" b="1" dirty="0">
                <a:solidFill>
                  <a:srgbClr val="0033CC"/>
                </a:solidFill>
              </a:rPr>
              <a:t>. </a:t>
            </a:r>
            <a:r>
              <a:rPr lang="en-US" altLang="en-US" sz="3200" b="1" dirty="0" err="1">
                <a:solidFill>
                  <a:srgbClr val="0033CC"/>
                </a:solidFill>
              </a:rPr>
              <a:t>Cả</a:t>
            </a:r>
            <a:r>
              <a:rPr lang="en-US" altLang="en-US" sz="3200" b="1" dirty="0">
                <a:solidFill>
                  <a:srgbClr val="0033CC"/>
                </a:solidFill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</a:rPr>
              <a:t>nhà</a:t>
            </a:r>
            <a:r>
              <a:rPr lang="en-US" altLang="en-US" sz="3200" b="1" dirty="0">
                <a:solidFill>
                  <a:srgbClr val="0033CC"/>
                </a:solidFill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</a:rPr>
              <a:t>ăn</a:t>
            </a:r>
            <a:r>
              <a:rPr lang="en-US" altLang="en-US" sz="3200" b="1" dirty="0">
                <a:solidFill>
                  <a:srgbClr val="0033CC"/>
                </a:solidFill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</a:rPr>
              <a:t>cơm</a:t>
            </a:r>
            <a:r>
              <a:rPr lang="en-US" altLang="en-US" sz="3200" b="1" dirty="0">
                <a:solidFill>
                  <a:srgbClr val="0033CC"/>
                </a:solidFill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</a:rPr>
              <a:t>trưa</a:t>
            </a:r>
            <a:r>
              <a:rPr lang="en-US" altLang="en-US" sz="3200" b="1" dirty="0">
                <a:solidFill>
                  <a:srgbClr val="0033CC"/>
                </a:solidFill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</a:rPr>
              <a:t>xong</a:t>
            </a:r>
            <a:r>
              <a:rPr lang="en-US" altLang="en-US" sz="3200" b="1" dirty="0">
                <a:solidFill>
                  <a:srgbClr val="0033CC"/>
                </a:solidFill>
              </a:rPr>
              <a:t>, </a:t>
            </a:r>
            <a:r>
              <a:rPr lang="en-US" altLang="en-US" sz="3200" b="1" dirty="0" err="1">
                <a:solidFill>
                  <a:srgbClr val="0033CC"/>
                </a:solidFill>
              </a:rPr>
              <a:t>em</a:t>
            </a:r>
            <a:r>
              <a:rPr lang="en-US" altLang="en-US" sz="3200" b="1" dirty="0">
                <a:solidFill>
                  <a:srgbClr val="0033CC"/>
                </a:solidFill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</a:rPr>
              <a:t>cùng</a:t>
            </a:r>
            <a:r>
              <a:rPr lang="en-US" altLang="en-US" sz="3200" b="1" dirty="0">
                <a:solidFill>
                  <a:srgbClr val="0033CC"/>
                </a:solidFill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</a:rPr>
              <a:t>mẹ</a:t>
            </a:r>
            <a:r>
              <a:rPr lang="en-US" altLang="en-US" sz="3200" b="1" dirty="0">
                <a:solidFill>
                  <a:srgbClr val="0033CC"/>
                </a:solidFill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</a:rPr>
              <a:t>rửa</a:t>
            </a:r>
            <a:r>
              <a:rPr lang="en-US" altLang="en-US" sz="3200" b="1" dirty="0">
                <a:solidFill>
                  <a:srgbClr val="0033CC"/>
                </a:solidFill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</a:rPr>
              <a:t>bát</a:t>
            </a:r>
            <a:r>
              <a:rPr lang="en-US" altLang="en-US" sz="3200" b="1" dirty="0">
                <a:solidFill>
                  <a:srgbClr val="0033CC"/>
                </a:solidFill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</a:rPr>
              <a:t>đĩa</a:t>
            </a:r>
            <a:r>
              <a:rPr lang="en-US" altLang="en-US" sz="3200" b="1" dirty="0">
                <a:solidFill>
                  <a:srgbClr val="0033CC"/>
                </a:solidFill>
              </a:rPr>
              <a:t>. </a:t>
            </a:r>
            <a:r>
              <a:rPr lang="en-US" altLang="en-US" sz="3200" b="1" dirty="0" err="1">
                <a:solidFill>
                  <a:srgbClr val="0033CC"/>
                </a:solidFill>
              </a:rPr>
              <a:t>Sau</a:t>
            </a:r>
            <a:r>
              <a:rPr lang="en-US" altLang="en-US" sz="3200" b="1" dirty="0">
                <a:solidFill>
                  <a:srgbClr val="0033CC"/>
                </a:solidFill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</a:rPr>
              <a:t>đó</a:t>
            </a:r>
            <a:r>
              <a:rPr lang="en-US" altLang="en-US" sz="3200" b="1" dirty="0">
                <a:solidFill>
                  <a:srgbClr val="0033CC"/>
                </a:solidFill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</a:rPr>
              <a:t>em</a:t>
            </a:r>
            <a:r>
              <a:rPr lang="en-US" altLang="en-US" sz="3200" b="1" dirty="0">
                <a:solidFill>
                  <a:srgbClr val="0033CC"/>
                </a:solidFill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</a:rPr>
              <a:t>ngủ</a:t>
            </a:r>
            <a:r>
              <a:rPr lang="en-US" altLang="en-US" sz="3200" b="1" dirty="0">
                <a:solidFill>
                  <a:srgbClr val="0033CC"/>
                </a:solidFill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</a:rPr>
              <a:t>trưa</a:t>
            </a:r>
            <a:r>
              <a:rPr lang="en-US" altLang="en-US" sz="3200" b="1" dirty="0">
                <a:solidFill>
                  <a:srgbClr val="0033CC"/>
                </a:solidFill>
              </a:rPr>
              <a:t>. </a:t>
            </a:r>
            <a:r>
              <a:rPr lang="en-US" altLang="en-US" sz="3200" b="1" dirty="0" err="1">
                <a:solidFill>
                  <a:srgbClr val="0033CC"/>
                </a:solidFill>
              </a:rPr>
              <a:t>Ngủ</a:t>
            </a:r>
            <a:r>
              <a:rPr lang="en-US" altLang="en-US" sz="3200" b="1" dirty="0">
                <a:solidFill>
                  <a:srgbClr val="0033CC"/>
                </a:solidFill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</a:rPr>
              <a:t>dậy</a:t>
            </a:r>
            <a:r>
              <a:rPr lang="en-US" altLang="en-US" sz="3200" b="1" dirty="0">
                <a:solidFill>
                  <a:srgbClr val="0033CC"/>
                </a:solidFill>
              </a:rPr>
              <a:t>, </a:t>
            </a:r>
            <a:r>
              <a:rPr lang="en-US" altLang="en-US" sz="3200" b="1" dirty="0" err="1">
                <a:solidFill>
                  <a:srgbClr val="0033CC"/>
                </a:solidFill>
              </a:rPr>
              <a:t>em</a:t>
            </a:r>
            <a:r>
              <a:rPr lang="en-US" altLang="en-US" sz="3200" b="1" dirty="0">
                <a:solidFill>
                  <a:srgbClr val="0033CC"/>
                </a:solidFill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</a:rPr>
              <a:t>học</a:t>
            </a:r>
            <a:r>
              <a:rPr lang="en-US" altLang="en-US" sz="3200" b="1" dirty="0">
                <a:solidFill>
                  <a:srgbClr val="0033CC"/>
                </a:solidFill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</a:rPr>
              <a:t>bài</a:t>
            </a:r>
            <a:r>
              <a:rPr lang="en-US" altLang="en-US" sz="3200" b="1" dirty="0">
                <a:solidFill>
                  <a:srgbClr val="0033CC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913</Words>
  <Application>Microsoft Office PowerPoint</Application>
  <PresentationFormat>Widescreen</PresentationFormat>
  <Paragraphs>86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Times New Roman</vt:lpstr>
      <vt:lpstr>Wingdings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FPTSHOP</dc:creator>
  <cp:lastModifiedBy>ASUS</cp:lastModifiedBy>
  <cp:revision>22</cp:revision>
  <dcterms:created xsi:type="dcterms:W3CDTF">2006-08-16T00:00:00Z</dcterms:created>
  <dcterms:modified xsi:type="dcterms:W3CDTF">2022-12-23T01:22:24Z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6D1E91D164FF4AAABFE57677061A53AC</vt:lpwstr>
  </property>
  <property fmtid="{D5CDD505-2E9C-101B-9397-08002B2CF9AE}" pid="3" name="KSOProductBuildVer">
    <vt:lpwstr>1033-11.2.0.10382</vt:lpwstr>
  </property>
</Properties>
</file>