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sldIdLst>
    <p:sldId id="344" r:id="rId4"/>
    <p:sldId id="334" r:id="rId5"/>
    <p:sldId id="331" r:id="rId6"/>
    <p:sldId id="258" r:id="rId7"/>
    <p:sldId id="314" r:id="rId8"/>
    <p:sldId id="323" r:id="rId9"/>
    <p:sldId id="324" r:id="rId10"/>
    <p:sldId id="333" r:id="rId11"/>
    <p:sldId id="335" r:id="rId12"/>
    <p:sldId id="332" r:id="rId13"/>
    <p:sldId id="32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00"/>
    <a:srgbClr val="800080"/>
    <a:srgbClr val="FFFF00"/>
    <a:srgbClr val="009900"/>
    <a:srgbClr val="3333CC"/>
    <a:srgbClr val="000066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9F4D5-64B7-4BA5-AF84-79DB550BE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4102-400D-479F-86FB-3BC5A482A2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549FE7-AA5B-457C-A665-F1E9CBA58B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F09F4D5-64B7-4BA5-AF84-79DB550BEDFF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2/15/2023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BC64102-400D-479F-86FB-3BC5A482A27A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F09F4D5-64B7-4BA5-AF84-79DB550BEDFF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2/15/2023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BC64102-400D-479F-86FB-3BC5A482A27A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roup 18"/>
          <p:cNvGrpSpPr/>
          <p:nvPr/>
        </p:nvGrpSpPr>
        <p:grpSpPr>
          <a:xfrm>
            <a:off x="703263" y="1116013"/>
            <a:ext cx="2120900" cy="1752600"/>
            <a:chOff x="5225" y="9335"/>
            <a:chExt cx="2520" cy="1750"/>
          </a:xfrm>
        </p:grpSpPr>
        <p:sp>
          <p:nvSpPr>
            <p:cNvPr id="14338" name="AutoShape 27" descr="2"/>
            <p:cNvSpPr/>
            <p:nvPr/>
          </p:nvSpPr>
          <p:spPr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rotWithShape="0">
              <a:blip r:embed="rId2"/>
              <a:stretch>
                <a:fillRect/>
              </a:stretch>
            </a:blipFill>
            <a:ln w="9525">
              <a:noFill/>
            </a:ln>
            <a:effectLst>
              <a:outerShdw dist="107763" dir="2699999" algn="ctr" rotWithShape="0">
                <a:srgbClr val="C0C0C0"/>
              </a:outerShdw>
            </a:effectLst>
          </p:spPr>
          <p:txBody>
            <a:bodyPr lIns="91435" tIns="45718" rIns="91435" bIns="45718" anchor="t" anchorCtr="0"/>
            <a:lstStyle/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4339" name="Picture 26" descr="cosmoS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40" name="Picture 25" descr="BOOK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41" name="Picture 24" descr="BOOK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4342" name="Picture 23" descr="QUILLPEN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43" name="Text Box 22"/>
            <p:cNvSpPr txBox="1"/>
            <p:nvPr/>
          </p:nvSpPr>
          <p:spPr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5" tIns="45718" rIns="91435" bIns="45718" anchor="t" anchorCtr="0"/>
            <a:lstStyle/>
            <a:p>
              <a:pPr algn="r"/>
              <a:r>
                <a:rPr lang="en-US" altLang="en-US" sz="800" b="1">
                  <a:latin typeface="VnBangkok"/>
                </a:rPr>
                <a:t> </a:t>
              </a:r>
              <a:endParaRPr lang="en-US" altLang="en-US" sz="4800">
                <a:latin typeface="Calibri" panose="020F0502020204030204" pitchFamily="34" charset="0"/>
              </a:endParaRPr>
            </a:p>
          </p:txBody>
        </p:sp>
        <p:sp>
          <p:nvSpPr>
            <p:cNvPr id="14344" name="Text Box 21"/>
            <p:cNvSpPr txBox="1"/>
            <p:nvPr/>
          </p:nvSpPr>
          <p:spPr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5" tIns="45718" rIns="91435" bIns="45718" anchor="t" anchorCtr="0"/>
            <a:lstStyle/>
            <a:p>
              <a:endParaRPr lang="en-US" altLang="en-US" sz="4800">
                <a:latin typeface="Calibri" panose="020F0502020204030204" pitchFamily="34" charset="0"/>
              </a:endParaRPr>
            </a:p>
          </p:txBody>
        </p:sp>
        <p:sp>
          <p:nvSpPr>
            <p:cNvPr id="14345" name="WordArt 20"/>
            <p:cNvSpPr>
              <a:spLocks noTextEdit="1"/>
            </p:cNvSpPr>
            <p:nvPr/>
          </p:nvSpPr>
          <p:spPr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  <a:normAutofit fontScale="25000" lnSpcReduction="20000"/>
            </a:bodyPr>
            <a:lstStyle/>
            <a:p>
              <a:pPr algn="ctr"/>
              <a:r>
                <a:rPr lang="en-US" sz="3600" b="1">
                  <a:solidFill>
                    <a:srgbClr val="FFFFFF"/>
                  </a:solidFill>
                  <a:latin typeface="Arial" panose="020B0604020202020204" pitchFamily="34" charset="0"/>
                  <a:ea typeface="Arial" panose="020B0604020202020204" pitchFamily="34" charset="0"/>
                </a:rPr>
                <a:t>NÀM </a:t>
              </a:r>
            </a:p>
          </p:txBody>
        </p:sp>
        <p:sp>
          <p:nvSpPr>
            <p:cNvPr id="14346" name="Text Box 19"/>
            <p:cNvSpPr txBox="1"/>
            <p:nvPr/>
          </p:nvSpPr>
          <p:spPr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5" tIns="45718" rIns="91435" bIns="45718" anchor="t" anchorCtr="0"/>
            <a:lstStyle/>
            <a:p>
              <a:endParaRPr lang="en-US" altLang="en-US" sz="4800">
                <a:latin typeface="Calibri" panose="020F0502020204030204" pitchFamily="34" charset="0"/>
              </a:endParaRPr>
            </a:p>
          </p:txBody>
        </p:sp>
      </p:grpSp>
      <p:pic>
        <p:nvPicPr>
          <p:cNvPr id="14347" name="Picture 5" descr="FIREWRK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6407150" y="2943225"/>
            <a:ext cx="2019300" cy="2074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8" name="WordArt 7" descr="416eu"/>
          <p:cNvSpPr>
            <a:spLocks noTextEdit="1"/>
          </p:cNvSpPr>
          <p:nvPr/>
        </p:nvSpPr>
        <p:spPr>
          <a:xfrm>
            <a:off x="765175" y="104775"/>
            <a:ext cx="7489826" cy="557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  <a:scene3d>
              <a:camera prst="legacyPerspectiveTop">
                <a:rot lat="0" lon="0" rev="0"/>
              </a:camera>
              <a:lightRig rig="legacyFlat4" dir="b"/>
            </a:scene3d>
            <a:sp3d extrusionH="1801800" prstMaterial="legacyPlastic">
              <a:extrusionClr>
                <a:srgbClr val="E4F3F4"/>
              </a:extrusionClr>
            </a:sp3d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TRƯỜNG TIỂU </a:t>
            </a:r>
            <a:r>
              <a:rPr lang="en-US" sz="3200" b="1">
                <a:solidFill>
                  <a:srgbClr val="FF0000"/>
                </a:solidFill>
                <a:ea typeface="Arial" panose="020B0604020202020204" pitchFamily="34" charset="0"/>
                <a:cs typeface="Times New Roman" panose="02020603050405020304" pitchFamily="18" charset="0"/>
              </a:rPr>
              <a:t>HỌC  LONG BIÊN</a:t>
            </a:r>
            <a:endParaRPr lang="en-US" sz="3200" b="1" dirty="0">
              <a:solidFill>
                <a:srgbClr val="FF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349" name="Picture 4" descr="POINSET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4607" y="-7984"/>
            <a:ext cx="1257300" cy="9953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50" name="Picture 20" descr="POINSET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0800000">
            <a:off x="7854950" y="5797550"/>
            <a:ext cx="1257300" cy="993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51" name="Picture 4" descr="POINSET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-5400000">
            <a:off x="-100012" y="5664200"/>
            <a:ext cx="1257300" cy="993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1" name="WordArt 61"/>
          <p:cNvSpPr>
            <a:spLocks noTextEdit="1"/>
          </p:cNvSpPr>
          <p:nvPr/>
        </p:nvSpPr>
        <p:spPr bwMode="auto">
          <a:xfrm>
            <a:off x="5071745" y="1330325"/>
            <a:ext cx="3532505" cy="11087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/>
            <a:r>
              <a:rPr lang="en-US" altLang="vi-VN" sz="3600" b="1" strike="noStrike" kern="10" noProof="1">
                <a:ln w="9525">
                  <a:solidFill>
                    <a:srgbClr val="008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TẬP LÀM VĂN</a:t>
            </a:r>
          </a:p>
          <a:p>
            <a:pPr algn="ctr" fontAlgn="base"/>
            <a:r>
              <a:rPr lang="en-US" altLang="vi-VN" sz="3600" b="1" strike="noStrike" kern="10" noProof="1">
                <a:ln w="9525">
                  <a:solidFill>
                    <a:srgbClr val="008000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ea typeface="+mn-ea"/>
                <a:cs typeface="Times New Roman" panose="02020603050405020304"/>
              </a:rPr>
              <a:t>LỚP 5</a:t>
            </a:r>
            <a:endParaRPr lang="en-US" altLang="vi-VN" sz="3600" b="1" strike="noStrike" kern="10" noProof="1">
              <a:ln w="9525">
                <a:solidFill>
                  <a:srgbClr val="008000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4353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en-US" sz="1200">
                <a:solidFill>
                  <a:srgbClr val="898989"/>
                </a:solidFill>
                <a:latin typeface="Tahoma" panose="020B0604030504040204" pitchFamily="34" charset="0"/>
              </a:rPr>
              <a:t>1</a:t>
            </a:fld>
            <a:endParaRPr lang="en-US" altLang="en-US" sz="1200">
              <a:solidFill>
                <a:srgbClr val="898989"/>
              </a:solidFill>
              <a:latin typeface="Tahoma" panose="020B0604030504040204" pitchFamily="34" charset="0"/>
            </a:endParaRPr>
          </a:p>
        </p:txBody>
      </p:sp>
      <p:sp>
        <p:nvSpPr>
          <p:cNvPr id="2060" name="WordArt 7"/>
          <p:cNvSpPr>
            <a:spLocks noChangeArrowheads="1" noChangeShapeType="1" noTextEdit="1"/>
          </p:cNvSpPr>
          <p:nvPr/>
        </p:nvSpPr>
        <p:spPr bwMode="auto">
          <a:xfrm>
            <a:off x="566512" y="3649345"/>
            <a:ext cx="6056630" cy="11868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Flat4" dir="b"/>
            </a:scene3d>
            <a:sp3d extrusionH="1801800" prstMaterial="legacyPlastic">
              <a:extrusionClr>
                <a:srgbClr val="E4F3F4"/>
              </a:extrusionClr>
            </a:sp3d>
          </a:bodyPr>
          <a:lstStyle/>
          <a:p>
            <a:pPr algn="ctr" eaLnBrk="1" fontAlgn="base" hangingPunct="1"/>
            <a:r>
              <a:rPr lang="en-US" altLang="vi-VN" sz="3200" b="1" strike="noStrike" noProof="1">
                <a:solidFill>
                  <a:srgbClr val="FF0000"/>
                </a:solidFill>
                <a:latin typeface="Times New Roman" panose="02020603050405020304" pitchFamily="18" charset="0"/>
              </a:rPr>
              <a:t>LẬP CHƯƠNG TRÌNH HOẠT ĐỘNG</a:t>
            </a:r>
          </a:p>
          <a:p>
            <a:pPr algn="ctr" eaLnBrk="1" fontAlgn="base" hangingPunct="1"/>
            <a:r>
              <a:rPr lang="en-US" altLang="vi-VN" sz="3200" b="1" strike="noStrike" noProof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(TRANG 23)</a:t>
            </a:r>
            <a:endParaRPr lang="vi-VN" altLang="en-US" sz="3200" b="1" strike="noStrike" noProof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6" name="Rectangle 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en-US">
              <a:latin typeface="Times New Roman" panose="02020603050405020304" pitchFamily="18" charset="0"/>
            </a:endParaRPr>
          </a:p>
        </p:txBody>
      </p:sp>
      <p:pic>
        <p:nvPicPr>
          <p:cNvPr id="14357" name="Picture 7" descr="POINSET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7986713" y="0"/>
            <a:ext cx="1155700" cy="11572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81000" y="3008313"/>
            <a:ext cx="8610600" cy="1384300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 err="1"/>
              <a:t>Lập</a:t>
            </a:r>
            <a:r>
              <a:rPr lang="en-US" b="0" dirty="0"/>
              <a:t> </a:t>
            </a:r>
            <a:r>
              <a:rPr lang="en-US" b="0" dirty="0" err="1"/>
              <a:t>chương</a:t>
            </a:r>
            <a:r>
              <a:rPr lang="en-US" b="0" dirty="0"/>
              <a:t> </a:t>
            </a:r>
            <a:r>
              <a:rPr lang="en-US" b="0" dirty="0" err="1"/>
              <a:t>trình</a:t>
            </a:r>
            <a:r>
              <a:rPr lang="en-US" b="0" dirty="0"/>
              <a:t> </a:t>
            </a:r>
            <a:r>
              <a:rPr lang="en-US" b="0" dirty="0" err="1"/>
              <a:t>hoạt</a:t>
            </a:r>
            <a:r>
              <a:rPr lang="en-US" b="0" dirty="0"/>
              <a:t> </a:t>
            </a:r>
            <a:r>
              <a:rPr lang="en-US" b="0" dirty="0" err="1"/>
              <a:t>động</a:t>
            </a:r>
            <a:r>
              <a:rPr lang="en-US" b="0" dirty="0"/>
              <a:t> </a:t>
            </a:r>
            <a:r>
              <a:rPr lang="en-US" b="0" dirty="0" err="1"/>
              <a:t>là</a:t>
            </a:r>
            <a:r>
              <a:rPr lang="en-US" b="0" dirty="0"/>
              <a:t> </a:t>
            </a:r>
            <a:r>
              <a:rPr lang="en-US" b="0" dirty="0" err="1"/>
              <a:t>một</a:t>
            </a:r>
            <a:r>
              <a:rPr lang="en-US" b="0" dirty="0"/>
              <a:t> </a:t>
            </a:r>
            <a:r>
              <a:rPr lang="en-US" b="0" dirty="0" err="1"/>
              <a:t>kĩ</a:t>
            </a:r>
            <a:r>
              <a:rPr lang="en-US" b="0" dirty="0"/>
              <a:t> </a:t>
            </a:r>
            <a:r>
              <a:rPr lang="en-US" b="0" dirty="0" err="1"/>
              <a:t>năng</a:t>
            </a:r>
            <a:r>
              <a:rPr lang="en-US" b="0" dirty="0"/>
              <a:t> </a:t>
            </a:r>
            <a:r>
              <a:rPr lang="en-US" b="0" dirty="0" err="1"/>
              <a:t>rất</a:t>
            </a:r>
            <a:r>
              <a:rPr lang="en-US" b="0" dirty="0"/>
              <a:t> </a:t>
            </a:r>
            <a:r>
              <a:rPr lang="en-US" b="0" dirty="0" err="1"/>
              <a:t>cần</a:t>
            </a:r>
            <a:r>
              <a:rPr lang="en-US" b="0" dirty="0"/>
              <a:t> </a:t>
            </a:r>
            <a:r>
              <a:rPr lang="en-US" b="0" dirty="0" err="1"/>
              <a:t>thiết</a:t>
            </a:r>
            <a:r>
              <a:rPr lang="en-US" b="0" dirty="0"/>
              <a:t>, </a:t>
            </a:r>
            <a:r>
              <a:rPr lang="en-US" b="0" dirty="0" err="1"/>
              <a:t>rèn</a:t>
            </a:r>
            <a:r>
              <a:rPr lang="en-US" b="0" dirty="0"/>
              <a:t> </a:t>
            </a:r>
            <a:r>
              <a:rPr lang="en-US" b="0" dirty="0" err="1"/>
              <a:t>luyện</a:t>
            </a:r>
            <a:r>
              <a:rPr lang="en-US" b="0" dirty="0"/>
              <a:t>  </a:t>
            </a:r>
            <a:r>
              <a:rPr lang="en-US" b="0" dirty="0" err="1"/>
              <a:t>cho</a:t>
            </a:r>
            <a:r>
              <a:rPr lang="en-US" b="0" dirty="0"/>
              <a:t> con </a:t>
            </a:r>
            <a:r>
              <a:rPr lang="en-US" b="0" dirty="0" err="1"/>
              <a:t>người</a:t>
            </a:r>
            <a:r>
              <a:rPr lang="en-US" b="0" dirty="0"/>
              <a:t> </a:t>
            </a:r>
            <a:r>
              <a:rPr lang="en-US" b="0" dirty="0" err="1"/>
              <a:t>có</a:t>
            </a:r>
            <a:r>
              <a:rPr lang="en-US" b="0" dirty="0"/>
              <a:t> </a:t>
            </a:r>
            <a:r>
              <a:rPr lang="en-US" b="0" dirty="0" err="1"/>
              <a:t>khả</a:t>
            </a:r>
            <a:r>
              <a:rPr lang="en-US" b="0" dirty="0"/>
              <a:t> </a:t>
            </a:r>
            <a:r>
              <a:rPr lang="en-US" b="0" dirty="0" err="1"/>
              <a:t>năng</a:t>
            </a:r>
            <a:r>
              <a:rPr lang="en-US" b="0" dirty="0"/>
              <a:t> </a:t>
            </a:r>
            <a:r>
              <a:rPr lang="en-US" b="0" dirty="0" err="1"/>
              <a:t>tổ</a:t>
            </a:r>
            <a:r>
              <a:rPr lang="en-US" b="0" dirty="0"/>
              <a:t> </a:t>
            </a:r>
            <a:r>
              <a:rPr lang="en-US" b="0" dirty="0" err="1"/>
              <a:t>chức</a:t>
            </a:r>
            <a:r>
              <a:rPr lang="en-US" b="0" dirty="0"/>
              <a:t> </a:t>
            </a:r>
            <a:r>
              <a:rPr lang="en-US" b="0" dirty="0" err="1"/>
              <a:t>công</a:t>
            </a:r>
            <a:r>
              <a:rPr lang="en-US" b="0" dirty="0"/>
              <a:t> </a:t>
            </a:r>
            <a:r>
              <a:rPr lang="en-US" b="0" dirty="0" err="1"/>
              <a:t>việc</a:t>
            </a:r>
            <a:r>
              <a:rPr lang="en-US" b="0" dirty="0"/>
              <a:t> </a:t>
            </a:r>
            <a:r>
              <a:rPr lang="en-US" b="0" dirty="0" err="1"/>
              <a:t>hợp</a:t>
            </a:r>
            <a:r>
              <a:rPr lang="en-US" b="0" dirty="0"/>
              <a:t> </a:t>
            </a:r>
            <a:r>
              <a:rPr lang="en-US" b="0" dirty="0" err="1"/>
              <a:t>lí</a:t>
            </a:r>
            <a:r>
              <a:rPr lang="en-US" b="0" dirty="0"/>
              <a:t>, </a:t>
            </a:r>
            <a:r>
              <a:rPr lang="en-US" b="0" dirty="0" err="1"/>
              <a:t>có</a:t>
            </a:r>
            <a:r>
              <a:rPr lang="en-US" b="0" dirty="0"/>
              <a:t> </a:t>
            </a:r>
            <a:r>
              <a:rPr lang="en-US" b="0" dirty="0" err="1"/>
              <a:t>khoa</a:t>
            </a:r>
            <a:r>
              <a:rPr lang="en-US" b="0" dirty="0"/>
              <a:t> </a:t>
            </a:r>
            <a:r>
              <a:rPr lang="en-US" b="0" dirty="0" err="1"/>
              <a:t>học</a:t>
            </a:r>
            <a:r>
              <a:rPr lang="en-US" b="0" dirty="0"/>
              <a:t>.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518160" y="2162175"/>
            <a:ext cx="8763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 err="1"/>
              <a:t>Câu</a:t>
            </a:r>
            <a:r>
              <a:rPr lang="en-US" b="0" dirty="0"/>
              <a:t> 2: </a:t>
            </a:r>
            <a:r>
              <a:rPr lang="en-US" b="0" dirty="0" err="1"/>
              <a:t>Nêu</a:t>
            </a:r>
            <a:r>
              <a:rPr lang="en-US" b="0" dirty="0"/>
              <a:t> </a:t>
            </a:r>
            <a:r>
              <a:rPr lang="en-US" b="0" dirty="0" err="1"/>
              <a:t>tác</a:t>
            </a:r>
            <a:r>
              <a:rPr lang="en-US" b="0" dirty="0"/>
              <a:t> </a:t>
            </a:r>
            <a:r>
              <a:rPr lang="en-US" b="0" dirty="0" err="1"/>
              <a:t>dụng</a:t>
            </a:r>
            <a:r>
              <a:rPr lang="en-US" b="0" dirty="0"/>
              <a:t> </a:t>
            </a:r>
            <a:r>
              <a:rPr lang="en-US" b="0" dirty="0" err="1"/>
              <a:t>của</a:t>
            </a:r>
            <a:r>
              <a:rPr lang="en-US" b="0" dirty="0"/>
              <a:t> </a:t>
            </a:r>
            <a:r>
              <a:rPr lang="en-US" b="0" dirty="0" err="1"/>
              <a:t>việc</a:t>
            </a:r>
            <a:r>
              <a:rPr lang="en-US" b="0" dirty="0"/>
              <a:t> </a:t>
            </a:r>
            <a:r>
              <a:rPr lang="en-US" b="0" dirty="0" err="1"/>
              <a:t>lập</a:t>
            </a:r>
            <a:r>
              <a:rPr lang="en-US" b="0" dirty="0"/>
              <a:t> </a:t>
            </a:r>
            <a:r>
              <a:rPr lang="en-US" b="0" dirty="0" err="1"/>
              <a:t>chương</a:t>
            </a:r>
            <a:r>
              <a:rPr lang="en-US" b="0" dirty="0"/>
              <a:t> </a:t>
            </a:r>
            <a:r>
              <a:rPr lang="en-US" b="0" dirty="0" err="1"/>
              <a:t>trình</a:t>
            </a:r>
            <a:r>
              <a:rPr lang="en-US" b="0" dirty="0"/>
              <a:t> </a:t>
            </a:r>
            <a:r>
              <a:rPr lang="en-US" b="0" dirty="0" err="1"/>
              <a:t>hoạt</a:t>
            </a:r>
            <a:r>
              <a:rPr lang="en-US" b="0" dirty="0"/>
              <a:t> </a:t>
            </a:r>
            <a:r>
              <a:rPr lang="en-US" b="0" dirty="0" err="1"/>
              <a:t>động</a:t>
            </a:r>
            <a:r>
              <a:rPr lang="en-US" b="0" dirty="0"/>
              <a:t> ?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685800" y="228600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743200" y="762000"/>
            <a:ext cx="4038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u="sng"/>
              <a:t> </a:t>
            </a:r>
          </a:p>
        </p:txBody>
      </p:sp>
      <p:sp>
        <p:nvSpPr>
          <p:cNvPr id="4102" name="Rectangle 13"/>
          <p:cNvSpPr>
            <a:spLocks noChangeArrowheads="1"/>
          </p:cNvSpPr>
          <p:nvPr/>
        </p:nvSpPr>
        <p:spPr bwMode="auto">
          <a:xfrm>
            <a:off x="3810000" y="1447800"/>
            <a:ext cx="237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b="0">
                <a:solidFill>
                  <a:srgbClr val="FF0000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9472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10 </a:t>
            </a:r>
            <a:r>
              <a:rPr lang="en-US" dirty="0" err="1"/>
              <a:t>tháng</a:t>
            </a:r>
            <a:r>
              <a:rPr lang="en-US" dirty="0"/>
              <a:t> 2 </a:t>
            </a:r>
            <a:r>
              <a:rPr lang="en-US" dirty="0" err="1"/>
              <a:t>năm</a:t>
            </a:r>
            <a:r>
              <a:rPr lang="en-US" dirty="0"/>
              <a:t> 2023</a:t>
            </a:r>
          </a:p>
          <a:p>
            <a:pPr algn="ctr"/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văn</a:t>
            </a:r>
            <a:endParaRPr lang="en-US" dirty="0"/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Tiết</a:t>
            </a:r>
            <a:r>
              <a:rPr lang="en-US" dirty="0">
                <a:solidFill>
                  <a:srgbClr val="FF0000"/>
                </a:solidFill>
              </a:rPr>
              <a:t> 40: </a:t>
            </a:r>
            <a:r>
              <a:rPr lang="en-US" dirty="0" err="1">
                <a:solidFill>
                  <a:srgbClr val="FF0000"/>
                </a:solidFill>
              </a:rPr>
              <a:t>Lập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chương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allAtOnce" animBg="1"/>
      <p:bldP spid="440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-2603" y="1"/>
            <a:ext cx="9154356" cy="6857999"/>
            <a:chOff x="-2603" y="1"/>
            <a:chExt cx="9154356" cy="68579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/>
            <a:stretch>
              <a:fillRect/>
            </a:stretch>
          </p:blipFill>
          <p:spPr>
            <a:xfrm>
              <a:off x="-2603" y="3016181"/>
              <a:ext cx="9144000" cy="384181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 b="54845"/>
            <a:stretch>
              <a:fillRect/>
            </a:stretch>
          </p:blipFill>
          <p:spPr>
            <a:xfrm>
              <a:off x="7753" y="1"/>
              <a:ext cx="9144000" cy="301618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7753" y="0"/>
            <a:ext cx="9133644" cy="6858000"/>
          </a:xfrm>
          <a:prstGeom prst="rect">
            <a:avLst/>
          </a:prstGeom>
          <a:solidFill>
            <a:schemeClr val="bg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6108" y="838173"/>
            <a:ext cx="7560840" cy="629582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97038"/>
              </a:avLst>
            </a:prstTxWarp>
            <a:spAutoFit/>
          </a:bodyPr>
          <a:lstStyle/>
          <a:p>
            <a:pPr algn="ctr"/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CHÚC CÁC EM HỌC TỐT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472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10 </a:t>
            </a:r>
            <a:r>
              <a:rPr lang="en-US" dirty="0" err="1"/>
              <a:t>tháng</a:t>
            </a:r>
            <a:r>
              <a:rPr lang="en-US" dirty="0"/>
              <a:t> 2 </a:t>
            </a:r>
            <a:r>
              <a:rPr lang="en-US" dirty="0" err="1"/>
              <a:t>năm</a:t>
            </a:r>
            <a:r>
              <a:rPr lang="en-US" dirty="0"/>
              <a:t> 2023</a:t>
            </a:r>
          </a:p>
          <a:p>
            <a:pPr algn="ctr"/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văn</a:t>
            </a:r>
            <a:endParaRPr lang="en-US" dirty="0"/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Tiết</a:t>
            </a:r>
            <a:r>
              <a:rPr lang="en-US" dirty="0">
                <a:solidFill>
                  <a:srgbClr val="FF0000"/>
                </a:solidFill>
              </a:rPr>
              <a:t> 40: </a:t>
            </a:r>
            <a:r>
              <a:rPr lang="en-US" dirty="0" err="1">
                <a:solidFill>
                  <a:srgbClr val="FF0000"/>
                </a:solidFill>
              </a:rPr>
              <a:t>Lập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chương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188135"/>
            <a:ext cx="3622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YÊU CẦU CẦN ĐẠT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743200"/>
            <a:ext cx="8153400" cy="2676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8945" indent="-448945" algn="just"/>
            <a:r>
              <a:rPr lang="pt-B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Bước đầu biết lập chuơng trình hoạt động cho một buổi sinh hoạt tập thể.</a:t>
            </a:r>
            <a:endParaRPr lang="en-US" sz="2800" dirty="0">
              <a:solidFill>
                <a:srgbClr val="FF0000"/>
              </a:solidFill>
              <a:effectLst/>
              <a:latin typeface="VNI-Aptim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Xây dựng được chương trình liên hoan văn nghệ của lớp chào mừng ngày 20/11( theo  nhóm)</a:t>
            </a:r>
            <a:endParaRPr lang="en-US" sz="2800" dirty="0">
              <a:solidFill>
                <a:srgbClr val="FF0000"/>
              </a:solidFill>
              <a:effectLst/>
              <a:latin typeface="VNI-Aptim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8945" indent="-448945" algn="just"/>
            <a:r>
              <a:rPr lang="pt-B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GDKNS :  Hợp tác, thể hiện sự tự tin, đảm nhận trách nhiệm.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2362200" y="2147888"/>
            <a:ext cx="289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19890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 dirty="0">
                <a:solidFill>
                  <a:prstClr val="black"/>
                </a:solidFill>
              </a:rPr>
              <a:t>     </a:t>
            </a:r>
            <a:r>
              <a:rPr lang="en-US" sz="3200" b="0" dirty="0" err="1">
                <a:solidFill>
                  <a:prstClr val="black"/>
                </a:solidFill>
              </a:rPr>
              <a:t>Để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chuẩn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bị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cho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buổi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sinh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hoạt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lớp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các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em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cần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phải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thực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hiện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những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công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việc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nào</a:t>
            </a:r>
            <a:r>
              <a:rPr lang="en-US" sz="3200" b="0" dirty="0">
                <a:solidFill>
                  <a:prstClr val="black"/>
                </a:solidFill>
              </a:rPr>
              <a:t> ?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69374" y="3581400"/>
            <a:ext cx="7605252" cy="1815882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>
                <a:solidFill>
                  <a:prstClr val="black"/>
                </a:solidFill>
              </a:rPr>
              <a:t>1. </a:t>
            </a:r>
            <a:r>
              <a:rPr lang="en-US" b="0" dirty="0" err="1">
                <a:solidFill>
                  <a:prstClr val="black"/>
                </a:solidFill>
              </a:rPr>
              <a:t>Tổng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hợp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các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nội</a:t>
            </a:r>
            <a:r>
              <a:rPr lang="en-US" b="0" dirty="0">
                <a:solidFill>
                  <a:prstClr val="black"/>
                </a:solidFill>
              </a:rPr>
              <a:t> dung </a:t>
            </a:r>
            <a:r>
              <a:rPr lang="en-US" b="0" dirty="0" err="1">
                <a:solidFill>
                  <a:prstClr val="black"/>
                </a:solidFill>
              </a:rPr>
              <a:t>sinh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hoạt</a:t>
            </a:r>
            <a:r>
              <a:rPr lang="en-US" b="0" dirty="0">
                <a:solidFill>
                  <a:prstClr val="black"/>
                </a:solidFill>
              </a:rPr>
              <a:t>.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>
                <a:solidFill>
                  <a:prstClr val="black"/>
                </a:solidFill>
              </a:rPr>
              <a:t>2. </a:t>
            </a:r>
            <a:r>
              <a:rPr lang="en-US" b="0" dirty="0" err="1">
                <a:solidFill>
                  <a:prstClr val="black"/>
                </a:solidFill>
              </a:rPr>
              <a:t>Phân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công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các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bạn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chuẩn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bị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cho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buổi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sinh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hoạt</a:t>
            </a:r>
            <a:r>
              <a:rPr lang="en-US" b="0" dirty="0">
                <a:solidFill>
                  <a:prstClr val="black"/>
                </a:solidFill>
              </a:rPr>
              <a:t>.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b="0" dirty="0">
                <a:solidFill>
                  <a:prstClr val="black"/>
                </a:solidFill>
              </a:rPr>
              <a:t>3. </a:t>
            </a:r>
            <a:r>
              <a:rPr lang="en-US" b="0" dirty="0" err="1">
                <a:solidFill>
                  <a:prstClr val="black"/>
                </a:solidFill>
              </a:rPr>
              <a:t>Thực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hiện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buổi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sinh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hoạt</a:t>
            </a:r>
            <a:r>
              <a:rPr lang="en-US" b="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3079" name="Rectangle 1"/>
          <p:cNvSpPr>
            <a:spLocks noChangeArrowheads="1"/>
          </p:cNvSpPr>
          <p:nvPr/>
        </p:nvSpPr>
        <p:spPr bwMode="auto">
          <a:xfrm>
            <a:off x="393290" y="1346215"/>
            <a:ext cx="23499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Khởi</a:t>
            </a:r>
            <a:r>
              <a:rPr lang="en-US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9472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10 </a:t>
            </a:r>
            <a:r>
              <a:rPr lang="en-US" dirty="0" err="1"/>
              <a:t>tháng</a:t>
            </a:r>
            <a:r>
              <a:rPr lang="en-US" dirty="0"/>
              <a:t> 2 </a:t>
            </a:r>
            <a:r>
              <a:rPr lang="en-US" dirty="0" err="1"/>
              <a:t>năm</a:t>
            </a:r>
            <a:r>
              <a:rPr lang="en-US" dirty="0"/>
              <a:t> 2023</a:t>
            </a:r>
          </a:p>
          <a:p>
            <a:pPr algn="ctr"/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văn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1" grpId="0" animBg="1"/>
      <p:bldP spid="30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2362200" y="22240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1791755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14300" y="2677955"/>
            <a:ext cx="8915400" cy="3477875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0" dirty="0" err="1">
                <a:latin typeface="Times New Roman" panose="02020603050405020304" pitchFamily="18" charset="0"/>
              </a:rPr>
              <a:t>Câu</a:t>
            </a:r>
            <a:r>
              <a:rPr lang="en-US" altLang="en-US" b="0" dirty="0"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latin typeface="Times New Roman" panose="02020603050405020304" pitchFamily="18" charset="0"/>
              </a:rPr>
              <a:t>hỏi</a:t>
            </a:r>
            <a:r>
              <a:rPr lang="en-US" altLang="en-US" b="0" dirty="0">
                <a:latin typeface="Times New Roman" panose="02020603050405020304" pitchFamily="18" charset="0"/>
              </a:rPr>
              <a:t>:</a:t>
            </a:r>
            <a:endParaRPr lang="en-US" altLang="en-US" sz="4000" b="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nhằm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đích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?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trưởng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c)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thuật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altLang="en-US" b="0" dirty="0">
              <a:latin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472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10 </a:t>
            </a:r>
            <a:r>
              <a:rPr lang="en-US" dirty="0" err="1"/>
              <a:t>tháng</a:t>
            </a:r>
            <a:r>
              <a:rPr lang="en-US" dirty="0"/>
              <a:t> 2 </a:t>
            </a:r>
            <a:r>
              <a:rPr lang="en-US" dirty="0" err="1"/>
              <a:t>năm</a:t>
            </a:r>
            <a:r>
              <a:rPr lang="en-US" dirty="0"/>
              <a:t> 2023</a:t>
            </a:r>
          </a:p>
          <a:p>
            <a:pPr algn="ctr"/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văn</a:t>
            </a:r>
            <a:endParaRPr lang="en-US" dirty="0"/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Tiết</a:t>
            </a:r>
            <a:r>
              <a:rPr lang="en-US" dirty="0">
                <a:solidFill>
                  <a:srgbClr val="FF0000"/>
                </a:solidFill>
              </a:rPr>
              <a:t> 40: </a:t>
            </a:r>
            <a:r>
              <a:rPr lang="en-US" dirty="0" err="1">
                <a:solidFill>
                  <a:srgbClr val="FF0000"/>
                </a:solidFill>
              </a:rPr>
              <a:t>Lập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chương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2362200" y="2147888"/>
            <a:ext cx="289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-2275" y="1589201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-2275" y="2192352"/>
            <a:ext cx="5143500" cy="584775"/>
          </a:xfrm>
          <a:prstGeom prst="rect">
            <a:avLst/>
          </a:prstGeom>
          <a:noFill/>
          <a:ln w="57150" cmpd="thinThick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? 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</a:rPr>
              <a:t> 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14300" y="2874861"/>
            <a:ext cx="8915400" cy="954107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 dirty="0">
                <a:latin typeface="Times New Roman" panose="02020603050405020304" pitchFamily="18" charset="0"/>
              </a:rPr>
              <a:t>=&gt;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Nam 20/11.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10888" y="3879408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quyết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chúc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28600" y="5156200"/>
            <a:ext cx="8610600" cy="584200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=&gt; Liên hoan văn nghệ tại lớp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9472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10 </a:t>
            </a:r>
            <a:r>
              <a:rPr lang="en-US" dirty="0" err="1"/>
              <a:t>tháng</a:t>
            </a:r>
            <a:r>
              <a:rPr lang="en-US" dirty="0"/>
              <a:t> 2 </a:t>
            </a:r>
            <a:r>
              <a:rPr lang="en-US" dirty="0" err="1"/>
              <a:t>năm</a:t>
            </a:r>
            <a:r>
              <a:rPr lang="en-US" dirty="0"/>
              <a:t> 2023</a:t>
            </a:r>
          </a:p>
          <a:p>
            <a:pPr algn="ctr"/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văn</a:t>
            </a:r>
            <a:endParaRPr lang="en-US" dirty="0"/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Tiết</a:t>
            </a:r>
            <a:r>
              <a:rPr lang="en-US" dirty="0">
                <a:solidFill>
                  <a:srgbClr val="FF0000"/>
                </a:solidFill>
              </a:rPr>
              <a:t> 40: </a:t>
            </a:r>
            <a:r>
              <a:rPr lang="en-US" dirty="0" err="1">
                <a:solidFill>
                  <a:srgbClr val="FF0000"/>
                </a:solidFill>
              </a:rPr>
              <a:t>Lập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chương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  <p:bldP spid="7" grpId="0" animBg="1"/>
      <p:bldP spid="9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343400" y="3995678"/>
            <a:ext cx="4572000" cy="2862322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c.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cụ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vui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vẻ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 Thu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Tuấn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Béo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kịch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Huyền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kéo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đàn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...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Cuối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chủ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nhiệm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khen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tường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hay,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khen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15595" y="457200"/>
            <a:ext cx="364489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nhằm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đích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</a:p>
        </p:txBody>
      </p:sp>
      <p:cxnSp>
        <p:nvCxnSpPr>
          <p:cNvPr id="11269" name="Straight Connector 8"/>
          <p:cNvCxnSpPr>
            <a:cxnSpLocks noChangeShapeType="1"/>
          </p:cNvCxnSpPr>
          <p:nvPr/>
        </p:nvCxnSpPr>
        <p:spPr bwMode="auto">
          <a:xfrm rot="5400000">
            <a:off x="1714501" y="3390900"/>
            <a:ext cx="48006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1955" y="3886200"/>
            <a:ext cx="364489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c)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thuật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15595" y="1472863"/>
            <a:ext cx="3644898" cy="16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trưởng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343400" y="1441133"/>
            <a:ext cx="4572000" cy="2554545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kẹo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chén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đĩa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;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tường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0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Bánh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kẹo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chén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đĩa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Phượng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nữ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, Nam,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Sơn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343400" y="439671"/>
            <a:ext cx="4572000" cy="1015663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đích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Chúc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Nam 20 – 11;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tỏ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lòng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ơn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thầy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40" grpId="0"/>
      <p:bldP spid="6" grpId="0"/>
      <p:bldP spid="7" grpId="0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8610600" cy="4278094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dirty="0" err="1">
                <a:solidFill>
                  <a:srgbClr val="FF0000"/>
                </a:solidFill>
              </a:rPr>
              <a:t>Gợi</a:t>
            </a:r>
            <a:r>
              <a:rPr lang="en-US" sz="3200" dirty="0">
                <a:solidFill>
                  <a:srgbClr val="FF0000"/>
                </a:solidFill>
              </a:rPr>
              <a:t> ý: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200" dirty="0" err="1"/>
              <a:t>Chương</a:t>
            </a:r>
            <a:r>
              <a:rPr lang="en-US" sz="3200" dirty="0"/>
              <a:t> trình liên hoan </a:t>
            </a:r>
            <a:r>
              <a:rPr lang="en-US" sz="3200" dirty="0" err="1"/>
              <a:t>văn</a:t>
            </a:r>
            <a:r>
              <a:rPr lang="en-US" sz="3200" dirty="0"/>
              <a:t> </a:t>
            </a:r>
            <a:r>
              <a:rPr lang="en-US" sz="3200" dirty="0" err="1"/>
              <a:t>nghệ</a:t>
            </a:r>
            <a:endParaRPr lang="en-US" sz="3200" dirty="0"/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3200" dirty="0" err="1"/>
              <a:t>Chào</a:t>
            </a:r>
            <a:r>
              <a:rPr lang="en-US" sz="3200" dirty="0"/>
              <a:t> </a:t>
            </a:r>
            <a:r>
              <a:rPr lang="en-US" altLang="en-US" dirty="0" err="1"/>
              <a:t>mừng</a:t>
            </a:r>
            <a:r>
              <a:rPr lang="en-US" altLang="en-US" dirty="0"/>
              <a:t> </a:t>
            </a:r>
            <a:r>
              <a:rPr lang="en-US" altLang="en-US" dirty="0" err="1"/>
              <a:t>Ngày</a:t>
            </a:r>
            <a:r>
              <a:rPr lang="en-US" altLang="en-US" dirty="0"/>
              <a:t> </a:t>
            </a:r>
            <a:r>
              <a:rPr lang="en-US" altLang="en-US" dirty="0" err="1"/>
              <a:t>Nhà</a:t>
            </a:r>
            <a:r>
              <a:rPr lang="en-US" altLang="en-US" dirty="0"/>
              <a:t> </a:t>
            </a:r>
            <a:r>
              <a:rPr lang="en-US" altLang="en-US" dirty="0" err="1"/>
              <a:t>giáo</a:t>
            </a:r>
            <a:r>
              <a:rPr lang="en-US" altLang="en-US" dirty="0"/>
              <a:t> </a:t>
            </a:r>
            <a:r>
              <a:rPr lang="en-US" altLang="en-US" dirty="0" err="1"/>
              <a:t>Việt</a:t>
            </a:r>
            <a:r>
              <a:rPr lang="en-US" altLang="en-US" dirty="0"/>
              <a:t> Nam 20 -11</a:t>
            </a:r>
            <a:endParaRPr lang="en-US" sz="3200" dirty="0"/>
          </a:p>
          <a:p>
            <a:pPr marL="571500" indent="-571500"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sz="3200" dirty="0" err="1">
                <a:solidFill>
                  <a:srgbClr val="FF0000"/>
                </a:solidFill>
              </a:rPr>
              <a:t>Mục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đích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</a:p>
          <a:p>
            <a:pPr marL="571500" indent="-571500"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sz="3200" dirty="0">
                <a:solidFill>
                  <a:srgbClr val="FF0000"/>
                </a:solidFill>
              </a:rPr>
              <a:t>Phân công </a:t>
            </a:r>
            <a:r>
              <a:rPr lang="en-US" sz="3200" dirty="0" err="1">
                <a:solidFill>
                  <a:srgbClr val="FF0000"/>
                </a:solidFill>
              </a:rPr>
              <a:t>chuẩn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bị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</a:p>
          <a:p>
            <a:pPr marL="571500" indent="-571500" eaLnBrk="1" hangingPunct="1">
              <a:spcBef>
                <a:spcPct val="50000"/>
              </a:spcBef>
              <a:buFontTx/>
              <a:buAutoNum type="romanUcPeriod"/>
              <a:defRPr/>
            </a:pP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Chương</a:t>
            </a:r>
            <a:r>
              <a:rPr lang="en-US" sz="3200" dirty="0">
                <a:solidFill>
                  <a:srgbClr val="FF0000"/>
                </a:solidFill>
              </a:rPr>
              <a:t> trình </a:t>
            </a:r>
            <a:r>
              <a:rPr lang="en-US" sz="3200" dirty="0" err="1">
                <a:solidFill>
                  <a:srgbClr val="FF0000"/>
                </a:solidFill>
              </a:rPr>
              <a:t>cụ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thể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04800" y="228600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2.Đề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hãy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chức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buổi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liên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hoan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nghệ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mừng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Việt</a:t>
            </a:r>
            <a:r>
              <a:rPr lang="en-US" altLang="en-US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Nam 20 -11 ”.</a:t>
            </a:r>
            <a:endParaRPr lang="en-US" altLang="en-US" sz="2800" b="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4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952500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600">
                <a:solidFill>
                  <a:srgbClr val="000000"/>
                </a:solidFill>
                <a:latin typeface="Times New Roman" panose="02020603050405020304"/>
              </a:rPr>
              <a:t>Chương trình liên hoan văn nghệ chào mừng Ngày Nhà giáo Việt Nam 20/11 (lớp 5A)</a:t>
            </a:r>
            <a:endParaRPr lang="vi-VN" sz="1600" b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sz="1600">
                <a:solidFill>
                  <a:srgbClr val="000000"/>
                </a:solidFill>
                <a:latin typeface="Times New Roman" panose="02020603050405020304"/>
              </a:rPr>
              <a:t>I. Mục đích</a:t>
            </a:r>
            <a:endParaRPr lang="vi-VN" sz="1600" b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Chúc mừng và bày tỏ lòng biết ơn thầy, cô.</a:t>
            </a:r>
          </a:p>
          <a:p>
            <a:r>
              <a:rPr lang="vi-VN" sz="1600">
                <a:solidFill>
                  <a:srgbClr val="000000"/>
                </a:solidFill>
                <a:latin typeface="Times New Roman" panose="02020603050405020304"/>
              </a:rPr>
              <a:t>II. Phân công chuẩn bị</a:t>
            </a:r>
            <a:endParaRPr lang="vi-VN" sz="1600" b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1. Bánh kẹo, hoa quả, chén đĩa, hoa,...: Tâm, Phượng...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2. Trang trí: Trung, Nam, Sơn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3. Báo: Thủy Minh và ban biên tập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Tiết mục văn nghệ: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-  Dẫn chương trình: Thu Hương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-  Kịch câm: Tuấn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-  Kéo đàn: Huyền Phương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-  Múa: tổ 2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-  Tam ca nữ: Mai, Huệ, Linh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-   Hoạt cảnh kịch: Lòng dân (tổ 4)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5. Dọn lớp sau buổi lễ: cả lớp.</a:t>
            </a:r>
          </a:p>
          <a:p>
            <a:r>
              <a:rPr lang="vi-VN" sz="1600">
                <a:solidFill>
                  <a:srgbClr val="000000"/>
                </a:solidFill>
                <a:latin typeface="Times New Roman" panose="02020603050405020304"/>
              </a:rPr>
              <a:t>III. Chương trình cụ thể</a:t>
            </a:r>
            <a:endParaRPr lang="vi-VN" sz="1600" b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1. Phát biểu chúc mừng và tặng hoa thầy cô: Thủy Minh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2. Giới thiệu báo tường: Dũng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3. Liên hoan văn nghệ - Ăn bánh ngọt, uống nước.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-  Giới thiệu chương trình Văn Nghệ chào mừng thầy cô: Thu Hương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-   Biểu diễn: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+ Kịch câm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+ Kéo đàn vi-ô-lông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+ Múa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+ Tam ca nữ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+ Hoạt cảnh kịch</a:t>
            </a:r>
          </a:p>
          <a:p>
            <a:r>
              <a:rPr lang="vi-VN" sz="1600" b="0">
                <a:solidFill>
                  <a:srgbClr val="000000"/>
                </a:solidFill>
                <a:latin typeface="Times New Roman" panose="02020603050405020304"/>
              </a:rPr>
              <a:t>Kết thúc: Thầy chủ nhiệm phát biểu.</a:t>
            </a:r>
          </a:p>
          <a:p>
            <a:br>
              <a:rPr lang="vi-VN" sz="1600" b="0">
                <a:solidFill>
                  <a:srgbClr val="000000"/>
                </a:solidFill>
                <a:latin typeface="Times New Roman" panose="02020603050405020304"/>
              </a:rPr>
            </a:br>
            <a:br>
              <a:rPr lang="vi-VN" sz="1600" b="0">
                <a:solidFill>
                  <a:srgbClr val="000000"/>
                </a:solidFill>
                <a:latin typeface="Times New Roman" panose="02020603050405020304"/>
              </a:rPr>
            </a:br>
            <a:r>
              <a:rPr lang="en-US" sz="1600" b="0">
                <a:solidFill>
                  <a:srgbClr val="000000"/>
                </a:solidFill>
                <a:latin typeface="Calibri" panose="020F0502020204030204"/>
              </a:rPr>
              <a:t> </a:t>
            </a:r>
            <a:endParaRPr lang="en-US" sz="1600"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2362200" y="2147888"/>
            <a:ext cx="289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81000" y="2147888"/>
            <a:ext cx="853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 dirty="0" err="1">
                <a:solidFill>
                  <a:prstClr val="black"/>
                </a:solidFill>
              </a:rPr>
              <a:t>Câu</a:t>
            </a:r>
            <a:r>
              <a:rPr lang="en-US" sz="3200" b="0" dirty="0">
                <a:solidFill>
                  <a:prstClr val="black"/>
                </a:solidFill>
              </a:rPr>
              <a:t> 1: </a:t>
            </a:r>
            <a:r>
              <a:rPr lang="en-US" sz="3200" b="0" dirty="0" err="1">
                <a:solidFill>
                  <a:prstClr val="black"/>
                </a:solidFill>
              </a:rPr>
              <a:t>Hãy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nêu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cấu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tạo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của</a:t>
            </a:r>
            <a:r>
              <a:rPr lang="en-US" sz="3200" b="0" dirty="0">
                <a:solidFill>
                  <a:prstClr val="black"/>
                </a:solidFill>
              </a:rPr>
              <a:t> </a:t>
            </a:r>
            <a:r>
              <a:rPr lang="en-US" sz="3200" b="0" dirty="0" err="1">
                <a:solidFill>
                  <a:prstClr val="black"/>
                </a:solidFill>
              </a:rPr>
              <a:t>ch</a:t>
            </a:r>
            <a:r>
              <a:rPr lang="en-US" b="0" dirty="0" err="1">
                <a:solidFill>
                  <a:prstClr val="black"/>
                </a:solidFill>
              </a:rPr>
              <a:t>ương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trình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hoạt</a:t>
            </a:r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b="0" dirty="0" err="1">
                <a:solidFill>
                  <a:prstClr val="black"/>
                </a:solidFill>
              </a:rPr>
              <a:t>động</a:t>
            </a:r>
            <a:r>
              <a:rPr lang="en-US" sz="3200" b="0" dirty="0">
                <a:solidFill>
                  <a:prstClr val="black"/>
                </a:solidFill>
              </a:rPr>
              <a:t> ?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236663" y="3419475"/>
            <a:ext cx="7069137" cy="2801938"/>
          </a:xfrm>
          <a:prstGeom prst="rect">
            <a:avLst/>
          </a:prstGeom>
          <a:noFill/>
          <a:ln w="57150" cmpd="thinThick">
            <a:solidFill>
              <a:srgbClr val="0099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/>
              <a:t>Chương trình hoạt động gồm có 3 phần :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>
                <a:solidFill>
                  <a:prstClr val="black"/>
                </a:solidFill>
              </a:rPr>
              <a:t>1. Mục đích.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>
                <a:solidFill>
                  <a:prstClr val="black"/>
                </a:solidFill>
              </a:rPr>
              <a:t>2. Phân công chuẩn bị.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3200" b="0">
                <a:solidFill>
                  <a:prstClr val="black"/>
                </a:solidFill>
              </a:rPr>
              <a:t>3. Chương trình cụ thể.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9472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10 </a:t>
            </a:r>
            <a:r>
              <a:rPr lang="en-US" dirty="0" err="1"/>
              <a:t>tháng</a:t>
            </a:r>
            <a:r>
              <a:rPr lang="en-US" dirty="0"/>
              <a:t> 2 </a:t>
            </a:r>
            <a:r>
              <a:rPr lang="en-US" dirty="0" err="1"/>
              <a:t>năm</a:t>
            </a:r>
            <a:r>
              <a:rPr lang="en-US" dirty="0"/>
              <a:t> 2023</a:t>
            </a:r>
          </a:p>
          <a:p>
            <a:pPr algn="ctr"/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văn</a:t>
            </a:r>
            <a:endParaRPr lang="en-US" dirty="0"/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Tiết</a:t>
            </a:r>
            <a:r>
              <a:rPr lang="en-US" dirty="0">
                <a:solidFill>
                  <a:srgbClr val="FF0000"/>
                </a:solidFill>
              </a:rPr>
              <a:t> 40: </a:t>
            </a:r>
            <a:r>
              <a:rPr lang="en-US" dirty="0" err="1">
                <a:solidFill>
                  <a:srgbClr val="FF0000"/>
                </a:solidFill>
              </a:rPr>
              <a:t>Lập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chương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1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984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VnBangkok</vt:lpstr>
      <vt:lpstr>VNI-Aptima</vt:lpstr>
      <vt:lpstr>Chủ đề của Office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Máy Tính Trường Sơn</cp:lastModifiedBy>
  <cp:revision>103</cp:revision>
  <dcterms:created xsi:type="dcterms:W3CDTF">2009-01-25T10:16:00Z</dcterms:created>
  <dcterms:modified xsi:type="dcterms:W3CDTF">2023-02-15T07:32:52Z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58CD16BA77F64917B0CCA55363B9DE7F</vt:lpwstr>
  </property>
  <property fmtid="{D5CDD505-2E9C-101B-9397-08002B2CF9AE}" pid="3" name="KSOProductBuildVer">
    <vt:lpwstr>1033-11.2.0.11440</vt:lpwstr>
  </property>
</Properties>
</file>