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321" r:id="rId5"/>
    <p:sldId id="295" r:id="rId6"/>
    <p:sldId id="362" r:id="rId7"/>
    <p:sldId id="375" r:id="rId8"/>
    <p:sldId id="364" r:id="rId9"/>
    <p:sldId id="365" r:id="rId10"/>
    <p:sldId id="309" r:id="rId11"/>
    <p:sldId id="376" r:id="rId12"/>
    <p:sldId id="373" r:id="rId13"/>
    <p:sldId id="374" r:id="rId14"/>
    <p:sldId id="341"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SimSun" panose="02010600030101010101" pitchFamily="2" charset="-122"/>
      <p:regular r:id="rId21"/>
    </p:embeddedFont>
    <p:embeddedFont>
      <p:font typeface="SimSun" panose="02010600030101010101" pitchFamily="2" charset="-122"/>
      <p:regular r:id="rId21"/>
    </p:embeddedFont>
    <p:embeddedFont>
      <p:font typeface="DFPOP1-W9" panose="020B0604020202020204" charset="-128"/>
      <p:regular r:id="rId22"/>
    </p:embeddedFont>
    <p:embeddedFont>
      <p:font typeface=".VnTime" panose="020B7200000000000000" pitchFamily="34" charset="0"/>
      <p:regular r:id="rId23"/>
      <p:bold r:id="rId24"/>
      <p:italic r:id="rId25"/>
      <p:boldItalic r:id="rId26"/>
    </p:embeddedFont>
    <p:embeddedFont>
      <p:font typeface="黑体" panose="020B0604020202020204" charset="-122"/>
      <p:regular r:id="rId27"/>
    </p:embeddedFont>
    <p:embeddedFont>
      <p:font typeface="Arial-Rounded" panose="020B0500000000000000" charset="0"/>
      <p:regular r:id="rId28"/>
    </p:embeddedFont>
  </p:embeddedFontLst>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420"/>
    <a:srgbClr val="C34CE4"/>
    <a:srgbClr val="EF2A19"/>
    <a:srgbClr val="4CA420"/>
    <a:srgbClr val="C735FB"/>
    <a:srgbClr val="679C31"/>
    <a:srgbClr val="C4D836"/>
    <a:srgbClr val="920000"/>
    <a:srgbClr val="F56636"/>
    <a:srgbClr val="A92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490"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2023/3/14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1097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85034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7</a:t>
            </a:fld>
            <a:endParaRPr lang="zh-CN" altLang="en-US"/>
          </a:p>
        </p:txBody>
      </p:sp>
    </p:spTree>
    <p:extLst>
      <p:ext uri="{BB962C8B-B14F-4D97-AF65-F5344CB8AC3E}">
        <p14:creationId xmlns:p14="http://schemas.microsoft.com/office/powerpoint/2010/main" val="397117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Khi</a:t>
            </a:r>
            <a:r>
              <a:rPr lang="vi-VN" baseline="0" dirty="0"/>
              <a:t> viết các con cần lưu ý cách cầm bút, tư thế ngồi viết và nhớ viết thật nắn nót nhé, các con sẽ viết bài trong thời gian 15 phút sau đó sẽ nhờ bố mẹ chụp lại hình ảnh bài viết và gửi cho cô chủ nhiệm nhé! Cô chúc các con sẽ có những bài viết thật đẹp.</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8</a:t>
            </a:fld>
            <a:endParaRPr lang="en-US"/>
          </a:p>
        </p:txBody>
      </p:sp>
    </p:spTree>
    <p:extLst>
      <p:ext uri="{BB962C8B-B14F-4D97-AF65-F5344CB8AC3E}">
        <p14:creationId xmlns:p14="http://schemas.microsoft.com/office/powerpoint/2010/main" val="2384555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algn="r"/>
            <a:fld id="{9A0DB2DC-4C9A-4742-B13C-FB6460FD3503}" type="slidenum">
              <a:rPr lang="en-US" altLang="zh-CN" sz="1200" dirty="0">
                <a:solidFill>
                  <a:srgbClr val="000000"/>
                </a:solidFill>
              </a:rPr>
              <a:pPr algn="r"/>
              <a:t>11</a:t>
            </a:fld>
            <a:endParaRPr lang="zh-CN" altLang="en-US" sz="1200" dirty="0">
              <a:solidFill>
                <a:srgbClr val="000000"/>
              </a:solidFill>
            </a:endParaRPr>
          </a:p>
        </p:txBody>
      </p:sp>
    </p:spTree>
    <p:extLst>
      <p:ext uri="{BB962C8B-B14F-4D97-AF65-F5344CB8AC3E}">
        <p14:creationId xmlns:p14="http://schemas.microsoft.com/office/powerpoint/2010/main" val="61219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2023/3/14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2023/3/14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4"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2344"/>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79"/>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2619516" y="1676812"/>
            <a:ext cx="4387756" cy="122717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886" y="1651912"/>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7410102"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114300" y="-304694"/>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02897" y="1735799"/>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39">
              <a:lnSpc>
                <a:spcPct val="150000"/>
              </a:lnSpc>
            </a:pPr>
            <a:r>
              <a:rPr lang="en-US" sz="15984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39">
              <a:lnSpc>
                <a:spcPct val="150000"/>
              </a:lnSpc>
            </a:pPr>
            <a:r>
              <a:rPr lang="en-US" sz="15984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2306865" y="2809300"/>
            <a:ext cx="4879544"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75">
              <a:defRPr/>
            </a:pPr>
            <a:r>
              <a:rPr lang="en-US" altLang="zh-CN" sz="3600" b="1" dirty="0">
                <a:solidFill>
                  <a:srgbClr val="FF0000"/>
                </a:solidFill>
                <a:latin typeface="Times New Roman" panose="02020603050405020304" pitchFamily="18" charset="0"/>
                <a:cs typeface="Times New Roman" panose="02020603050405020304" pitchFamily="18" charset="0"/>
              </a:rPr>
              <a:t>TIẾNG VIỆT</a:t>
            </a: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0" y="-38307"/>
            <a:ext cx="5012714" cy="369332"/>
          </a:xfrm>
          <a:prstGeom prst="rect">
            <a:avLst/>
          </a:prstGeom>
          <a:noFill/>
        </p:spPr>
        <p:txBody>
          <a:bodyPr wrap="square" rtlCol="0">
            <a:spAutoFit/>
          </a:bodyPr>
          <a:lstStyle/>
          <a:p>
            <a:pPr algn="ctr" defTabSz="822554"/>
            <a:r>
              <a:rPr lang="en-US" sz="1800" b="1" dirty="0">
                <a:solidFill>
                  <a:prstClr val="black"/>
                </a:solidFill>
                <a:latin typeface="Times New Roman" pitchFamily="18" charset="0"/>
                <a:cs typeface="Times New Roman" pitchFamily="18" charset="0"/>
              </a:rPr>
              <a:t>PHÒNG GD &amp; ĐT QUẬN LONG BIÊN</a:t>
            </a:r>
            <a:endParaRPr lang="vi-VN" sz="1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spd="slow" p14:dur="2000" advTm="8600"/>
    </mc:Choice>
    <mc:Fallback xmlns="">
      <p:transition spd="slow" advTm="8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092" r="4097" b="2179"/>
          <a:stretch/>
        </p:blipFill>
        <p:spPr>
          <a:xfrm rot="16200000">
            <a:off x="2213351" y="-926800"/>
            <a:ext cx="4533004" cy="68899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6923337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0" y="-20538"/>
            <a:ext cx="9143999" cy="5164038"/>
          </a:xfrm>
          <a:prstGeom prst="rect">
            <a:avLst/>
          </a:prstGeom>
          <a:noFill/>
          <a:ln w="9525">
            <a:noFill/>
          </a:ln>
        </p:spPr>
      </p:pic>
      <p:pic>
        <p:nvPicPr>
          <p:cNvPr id="2084" name="图片 2083" descr="3"/>
          <p:cNvPicPr>
            <a:picLocks noChangeAspect="1"/>
          </p:cNvPicPr>
          <p:nvPr/>
        </p:nvPicPr>
        <p:blipFill>
          <a:blip r:embed="rId4"/>
          <a:stretch>
            <a:fillRect/>
          </a:stretch>
        </p:blipFill>
        <p:spPr>
          <a:xfrm>
            <a:off x="651085" y="452642"/>
            <a:ext cx="7841051" cy="7811463"/>
          </a:xfrm>
          <a:prstGeom prst="rect">
            <a:avLst/>
          </a:prstGeom>
          <a:noFill/>
          <a:ln w="9525">
            <a:noFill/>
          </a:ln>
        </p:spPr>
      </p:pic>
      <p:sp>
        <p:nvSpPr>
          <p:cNvPr id="2055" name="文本框 2054"/>
          <p:cNvSpPr txBox="1"/>
          <p:nvPr/>
        </p:nvSpPr>
        <p:spPr>
          <a:xfrm>
            <a:off x="2894595" y="3588932"/>
            <a:ext cx="4069431" cy="769441"/>
          </a:xfrm>
          <a:prstGeom prst="rect">
            <a:avLst/>
          </a:prstGeom>
          <a:noFill/>
          <a:ln w="9525">
            <a:noFill/>
          </a:ln>
        </p:spPr>
        <p:txBody>
          <a:bodyPr wrap="square">
            <a:spAutoFit/>
          </a:bodyPr>
          <a:lstStyle/>
          <a:p>
            <a:pPr algn="ctr" defTabSz="735998" fontAlgn="base">
              <a:spcBef>
                <a:spcPct val="50000"/>
              </a:spcBef>
              <a:spcAft>
                <a:spcPct val="0"/>
              </a:spcAft>
            </a:pPr>
            <a:r>
              <a:rPr lang="en-US" altLang="zh-CN" sz="4400"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Chào</a:t>
            </a:r>
            <a:r>
              <a:rPr lang="en-US" altLang="zh-CN" sz="4400"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r>
              <a:rPr lang="en-US" altLang="zh-CN" sz="4400"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tạm</a:t>
            </a:r>
            <a:r>
              <a:rPr lang="en-US" altLang="zh-CN" sz="4400"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r>
              <a:rPr lang="en-US" altLang="zh-CN" sz="4400"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biệt</a:t>
            </a:r>
            <a:r>
              <a:rPr lang="en-US" altLang="zh-CN" sz="4400"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p>
        </p:txBody>
      </p:sp>
      <p:sp>
        <p:nvSpPr>
          <p:cNvPr id="2056" name="文本框 2055"/>
          <p:cNvSpPr txBox="1"/>
          <p:nvPr/>
        </p:nvSpPr>
        <p:spPr>
          <a:xfrm rot="161662">
            <a:off x="2226836" y="2370087"/>
            <a:ext cx="5119769" cy="3629203"/>
          </a:xfrm>
          <a:prstGeom prst="rect">
            <a:avLst/>
          </a:prstGeom>
          <a:noFill/>
          <a:ln w="9525">
            <a:noFill/>
          </a:ln>
        </p:spPr>
        <p:txBody>
          <a:bodyPr wrap="square">
            <a:prstTxWarp prst="textArchUp">
              <a:avLst>
                <a:gd name="adj" fmla="val 10282606"/>
              </a:avLst>
            </a:prstTxWarp>
            <a:spAutoFit/>
          </a:bodyPr>
          <a:lstStyle/>
          <a:p>
            <a:pPr algn="ctr" defTabSz="735998" fontAlgn="base">
              <a:spcBef>
                <a:spcPct val="50000"/>
              </a:spcBef>
              <a:spcAft>
                <a:spcPct val="0"/>
              </a:spcAft>
            </a:pPr>
            <a:r>
              <a:rPr lang="en-US" altLang="zh-CN" sz="3600"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Cảm</a:t>
            </a:r>
            <a:r>
              <a:rPr lang="en-US" altLang="zh-CN" sz="3600"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3600"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ơn</a:t>
            </a:r>
            <a:r>
              <a:rPr lang="en-US" altLang="zh-CN" sz="3600"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3600"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các</a:t>
            </a:r>
            <a:r>
              <a:rPr lang="en-US" altLang="zh-CN" sz="3600"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con </a:t>
            </a:r>
            <a:r>
              <a:rPr lang="en-US" altLang="zh-CN" sz="3600"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chú</a:t>
            </a:r>
            <a:r>
              <a:rPr lang="en-US" altLang="zh-CN" sz="3600"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ý </a:t>
            </a:r>
            <a:r>
              <a:rPr lang="en-US" altLang="zh-CN" sz="3600"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học</a:t>
            </a:r>
            <a:r>
              <a:rPr lang="en-US" altLang="zh-CN" sz="3600"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3600"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tập</a:t>
            </a:r>
            <a:r>
              <a:rPr lang="en-US" altLang="zh-CN" sz="3600"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a:t>
            </a:r>
          </a:p>
        </p:txBody>
      </p:sp>
      <p:pic>
        <p:nvPicPr>
          <p:cNvPr id="2078" name="图片 2077" descr="2"/>
          <p:cNvPicPr>
            <a:picLocks noChangeAspect="1"/>
          </p:cNvPicPr>
          <p:nvPr/>
        </p:nvPicPr>
        <p:blipFill>
          <a:blip r:embed="rId5"/>
          <a:stretch>
            <a:fillRect/>
          </a:stretch>
        </p:blipFill>
        <p:spPr>
          <a:xfrm>
            <a:off x="863657" y="487681"/>
            <a:ext cx="1513705" cy="506126"/>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6797005" y="452642"/>
            <a:ext cx="1695910" cy="789556"/>
          </a:xfrm>
          <a:prstGeom prst="rect">
            <a:avLst/>
          </a:prstGeom>
          <a:noFill/>
          <a:ln w="9525">
            <a:noFill/>
          </a:ln>
        </p:spPr>
      </p:pic>
    </p:spTree>
    <p:extLst>
      <p:ext uri="{BB962C8B-B14F-4D97-AF65-F5344CB8AC3E}">
        <p14:creationId xmlns:p14="http://schemas.microsoft.com/office/powerpoint/2010/main" val="3741235532"/>
      </p:ext>
    </p:extLst>
  </p:cSld>
  <p:clrMapOvr>
    <a:masterClrMapping/>
  </p:clrMapOvr>
  <mc:AlternateContent xmlns:mc="http://schemas.openxmlformats.org/markup-compatibility/2006" xmlns:p14="http://schemas.microsoft.com/office/powerpoint/2010/main">
    <mc:Choice Requires="p14">
      <p:transition p14:dur="0" advTm="4009"/>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3EDB5F4-69E8-45CC-8E37-35A02E247083}"/>
              </a:ext>
            </a:extLst>
          </p:cNvPr>
          <p:cNvSpPr txBox="1"/>
          <p:nvPr/>
        </p:nvSpPr>
        <p:spPr>
          <a:xfrm>
            <a:off x="414669" y="778242"/>
            <a:ext cx="4811232" cy="809965"/>
          </a:xfrm>
          <a:prstGeom prst="rect">
            <a:avLst/>
          </a:prstGeom>
          <a:noFill/>
        </p:spPr>
        <p:txBody>
          <a:bodyPr wrap="square">
            <a:spAutoFit/>
          </a:bodyPr>
          <a:lstStyle/>
          <a:p>
            <a:pPr marL="0" marR="0">
              <a:lnSpc>
                <a:spcPct val="150000"/>
              </a:lnSpc>
              <a:spcBef>
                <a:spcPts val="0"/>
              </a:spcBef>
              <a:spcAft>
                <a:spcPts val="0"/>
              </a:spcAft>
            </a:pPr>
            <a:r>
              <a:rPr lang="en-US" sz="3600" dirty="0">
                <a:effectLst/>
                <a:latin typeface="Arial-Rounded" panose="020B0500000000000000" pitchFamily="34" charset="0"/>
                <a:ea typeface="Arial-Rounded" panose="020B0500000000000000" pitchFamily="34" charset="0"/>
                <a:cs typeface="Arial-Rounded" panose="020B0500000000000000" pitchFamily="34" charset="0"/>
              </a:rPr>
              <a:t>1.</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ai,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anh</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yêu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iêng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ươu</a:t>
            </a:r>
            <a:endParaRPr lang="en-US" sz="3600" dirty="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B7B81AEE-E60A-4B7E-974A-4DC92B7FC2A0}"/>
              </a:ext>
            </a:extLst>
          </p:cNvPr>
          <p:cNvSpPr txBox="1"/>
          <p:nvPr/>
        </p:nvSpPr>
        <p:spPr>
          <a:xfrm>
            <a:off x="414669" y="1751269"/>
            <a:ext cx="8474149" cy="1754326"/>
          </a:xfrm>
          <a:prstGeom prst="rect">
            <a:avLst/>
          </a:prstGeom>
          <a:noFill/>
        </p:spPr>
        <p:txBody>
          <a:bodyPr wrap="square">
            <a:spAutoFit/>
          </a:bodyPr>
          <a:lstStyle/>
          <a:p>
            <a:pPr marL="0" marR="0">
              <a:lnSpc>
                <a:spcPct val="150000"/>
              </a:lnSpc>
              <a:spcBef>
                <a:spcPts val="0"/>
              </a:spcBef>
              <a:spcAft>
                <a:spcPts val="0"/>
              </a:spcAft>
            </a:pPr>
            <a:r>
              <a:rPr lang="en-US" sz="3600" dirty="0">
                <a:effectLst/>
                <a:latin typeface="Arial-Rounded" panose="020B0500000000000000" pitchFamily="34" charset="0"/>
                <a:ea typeface="Arial-Rounded" panose="020B0500000000000000" pitchFamily="34" charset="0"/>
                <a:cs typeface="Arial-Rounded" panose="020B0500000000000000" pitchFamily="34" charset="0"/>
              </a:rPr>
              <a:t>2. </a:t>
            </a:r>
            <a:r>
              <a:rPr lang="en-US" sz="3600" dirty="0" smtClean="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chùm</a:t>
            </a:r>
            <a:r>
              <a:rPr lang="en-US" sz="3600" b="1" dirty="0" smtClean="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vải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smtClean="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mật</a:t>
            </a:r>
            <a:r>
              <a:rPr lang="en-US" sz="36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ong</a:t>
            </a:r>
            <a:endPar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50000"/>
              </a:lnSpc>
              <a:spcBef>
                <a:spcPts val="0"/>
              </a:spcBef>
              <a:spcAft>
                <a:spcPts val="0"/>
              </a:spcAft>
            </a:pPr>
            <a:r>
              <a:rPr lang="en-US" sz="3600" b="1" dirty="0" smtClean="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bay </a:t>
            </a:r>
            <a:r>
              <a:rPr lang="en-US" sz="3600" b="1" dirty="0" err="1" smtClean="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lượn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smtClean="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xuân</a:t>
            </a:r>
            <a:endParaRPr lang="en-US"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03EDB5F4-69E8-45CC-8E37-35A02E247083}"/>
              </a:ext>
            </a:extLst>
          </p:cNvPr>
          <p:cNvSpPr txBox="1"/>
          <p:nvPr/>
        </p:nvSpPr>
        <p:spPr>
          <a:xfrm>
            <a:off x="414669" y="778242"/>
            <a:ext cx="5826643" cy="923330"/>
          </a:xfrm>
          <a:prstGeom prst="rect">
            <a:avLst/>
          </a:prstGeom>
          <a:noFill/>
        </p:spPr>
        <p:txBody>
          <a:bodyPr wrap="square">
            <a:spAutoFit/>
          </a:bodyPr>
          <a:lstStyle/>
          <a:p>
            <a:pPr>
              <a:lnSpc>
                <a:spcPct val="150000"/>
              </a:lnSpc>
            </a:pPr>
            <a:r>
              <a:rPr lang="en-US" sz="3600" dirty="0">
                <a:effectLst/>
                <a:latin typeface="Arial-Rounded" panose="020B0500000000000000" pitchFamily="34" charset="0"/>
                <a:ea typeface="Arial-Rounded" panose="020B0500000000000000" pitchFamily="34" charset="0"/>
                <a:cs typeface="Arial-Rounded" panose="020B0500000000000000" pitchFamily="34" charset="0"/>
              </a:rPr>
              <a:t>1.</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effectLst/>
                <a:latin typeface="Arial-Rounded" panose="020B0500000000000000" pitchFamily="34" charset="0"/>
                <a:ea typeface="Arial-Rounded" panose="020B0500000000000000" pitchFamily="34" charset="0"/>
                <a:cs typeface="Arial-Rounded" panose="020B0500000000000000" pitchFamily="34" charset="0"/>
              </a:rPr>
              <a:t>anh</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ea typeface="Arial-Rounded" panose="020B0500000000000000" pitchFamily="34" charset="0"/>
                <a:cs typeface="Arial-Rounded" panose="020B0500000000000000" pitchFamily="34" charset="0"/>
              </a:rPr>
              <a:t>ươu</a:t>
            </a:r>
            <a:r>
              <a:rPr lang="en-US" sz="36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effectLst/>
                <a:latin typeface="Arial-Rounded" panose="020B0500000000000000" pitchFamily="34" charset="0"/>
                <a:ea typeface="Arial-Rounded" panose="020B0500000000000000" pitchFamily="34" charset="0"/>
                <a:cs typeface="Arial-Rounded" panose="020B0500000000000000" pitchFamily="34" charset="0"/>
              </a:rPr>
              <a:t>yêu</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ai</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iêng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endParaRPr lang="en-US" sz="3600"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10582768"/>
      </p:ext>
    </p:extLst>
  </p:cSld>
  <p:clrMapOvr>
    <a:masterClrMapping/>
  </p:clrMapOvr>
  <mc:AlternateContent xmlns:mc="http://schemas.openxmlformats.org/markup-compatibility/2006" xmlns:p14="http://schemas.microsoft.com/office/powerpoint/2010/main">
    <mc:Choice Requires="p14">
      <p:transition p14:dur="10" advTm="11247"/>
    </mc:Choice>
    <mc:Fallback xmlns="">
      <p:transition advTm="11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3000"/>
            <a:lum/>
          </a:blip>
          <a:srcRect/>
          <a:stretch>
            <a:fillRect t="-12000" b="-1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3021E8-A891-4816-9643-02CF6E24AFBA}"/>
              </a:ext>
            </a:extLst>
          </p:cNvPr>
          <p:cNvSpPr txBox="1"/>
          <p:nvPr/>
        </p:nvSpPr>
        <p:spPr>
          <a:xfrm>
            <a:off x="223283" y="622306"/>
            <a:ext cx="8697433" cy="3898888"/>
          </a:xfrm>
          <a:prstGeom prst="rect">
            <a:avLst/>
          </a:prstGeom>
          <a:solidFill>
            <a:schemeClr val="bg1"/>
          </a:solidFill>
        </p:spPr>
        <p:txBody>
          <a:bodyPr wrap="square">
            <a:spAutoFit/>
          </a:bodyPr>
          <a:lstStyle/>
          <a:p>
            <a:pPr marL="0" marR="0" algn="ctr">
              <a:lnSpc>
                <a:spcPct val="150000"/>
              </a:lnSpc>
              <a:spcBef>
                <a:spcPts val="0"/>
              </a:spcBef>
              <a:spcAft>
                <a:spcPts val="0"/>
              </a:spcAft>
            </a:pPr>
            <a:r>
              <a:rPr lang="en-US" sz="2800" b="1" dirty="0" err="1">
                <a:effectLst/>
                <a:latin typeface="Arial-Rounded" panose="020B0500000000000000" pitchFamily="34" charset="0"/>
                <a:ea typeface="SimSun" panose="02010600030101010101" pitchFamily="2" charset="-122"/>
                <a:cs typeface="Times New Roman" panose="02020603050405020304" pitchFamily="18" charset="0"/>
              </a:rPr>
              <a:t>Trường</a:t>
            </a:r>
            <a:r>
              <a:rPr lang="en-US" sz="28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1" dirty="0" err="1">
                <a:effectLst/>
                <a:latin typeface="Arial-Rounded" panose="020B0500000000000000" pitchFamily="34" charset="0"/>
                <a:ea typeface="SimSun" panose="02010600030101010101" pitchFamily="2" charset="-122"/>
                <a:cs typeface="Times New Roman" panose="02020603050405020304" pitchFamily="18" charset="0"/>
              </a:rPr>
              <a:t>em</a:t>
            </a:r>
            <a:endParaRPr lang="en-US" sz="2800" b="1" dirty="0">
              <a:effectLst/>
              <a:latin typeface=".VnTime" panose="020B7200000000000000" pitchFamily="34" charset="0"/>
              <a:ea typeface="SimSun" panose="02010600030101010101" pitchFamily="2" charset="-122"/>
              <a:cs typeface="Times New Roman" panose="02020603050405020304" pitchFamily="18" charset="0"/>
            </a:endParaRPr>
          </a:p>
          <a:p>
            <a:pPr marL="0" marR="0" indent="457200" algn="just">
              <a:lnSpc>
                <a:spcPct val="150000"/>
              </a:lnSpc>
              <a:spcBef>
                <a:spcPts val="0"/>
              </a:spcBef>
              <a:spcAft>
                <a:spcPts val="0"/>
              </a:spcAft>
            </a:pP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Trường</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My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có</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rất</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nhiều</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hoa</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và</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cây</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xanh</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Sau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khi</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tan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học</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em</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và</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các</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bạn</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thường</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tưới</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nước</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bắt</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sâu</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cho</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cây</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Được</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chăm</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sóc</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chu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đáo</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cây</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cối</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lúc</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nào</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cũng</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xanh</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mướt</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Hoa</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đua</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nhau</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tỏa</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hương</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khoe</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sắc</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Khung</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cảnh</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nhà</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trường</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như</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một</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bức</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tranh</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rực</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rỡ</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sắc</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800" b="0" dirty="0" err="1">
                <a:effectLst/>
                <a:latin typeface="Arial-Rounded" panose="020B0500000000000000" pitchFamily="34" charset="0"/>
                <a:ea typeface="SimSun" panose="02010600030101010101" pitchFamily="2" charset="-122"/>
                <a:cs typeface="Times New Roman" panose="02020603050405020304" pitchFamily="18" charset="0"/>
              </a:rPr>
              <a:t>màu</a:t>
            </a:r>
            <a:r>
              <a:rPr lang="en-US" sz="2800" b="0" dirty="0">
                <a:effectLst/>
                <a:latin typeface="Arial-Rounded" panose="020B0500000000000000" pitchFamily="34" charset="0"/>
                <a:ea typeface="SimSun" panose="02010600030101010101" pitchFamily="2" charset="-122"/>
                <a:cs typeface="Times New Roman" panose="02020603050405020304" pitchFamily="18" charset="0"/>
              </a:rPr>
              <a:t>.</a:t>
            </a:r>
            <a:endParaRPr lang="en-US" sz="2800" b="1" dirty="0">
              <a:effectLst/>
              <a:latin typeface=".VnTime" panose="020B7200000000000000" pitchFamily="34" charset="0"/>
              <a:ea typeface="SimSun" panose="02010600030101010101" pitchFamily="2" charset="-122"/>
              <a:cs typeface="Times New Roman" panose="02020603050405020304" pitchFamily="18" charset="0"/>
            </a:endParaRPr>
          </a:p>
        </p:txBody>
      </p:sp>
      <p:sp>
        <p:nvSpPr>
          <p:cNvPr id="4" name="TextBox 3"/>
          <p:cNvSpPr txBox="1"/>
          <p:nvPr/>
        </p:nvSpPr>
        <p:spPr>
          <a:xfrm>
            <a:off x="432391" y="1318437"/>
            <a:ext cx="765544"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1</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858000" y="1194390"/>
            <a:ext cx="765544"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2</a:t>
            </a:r>
          </a:p>
        </p:txBody>
      </p:sp>
      <p:sp>
        <p:nvSpPr>
          <p:cNvPr id="6" name="TextBox 5"/>
          <p:cNvSpPr txBox="1"/>
          <p:nvPr/>
        </p:nvSpPr>
        <p:spPr>
          <a:xfrm>
            <a:off x="223283" y="2414678"/>
            <a:ext cx="765544"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3</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88827" y="3110809"/>
            <a:ext cx="765544"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4</a:t>
            </a:r>
          </a:p>
        </p:txBody>
      </p:sp>
      <p:sp>
        <p:nvSpPr>
          <p:cNvPr id="8" name="TextBox 7"/>
          <p:cNvSpPr txBox="1"/>
          <p:nvPr/>
        </p:nvSpPr>
        <p:spPr>
          <a:xfrm>
            <a:off x="6666613" y="3138176"/>
            <a:ext cx="765544"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5</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1506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40315" y="-155590"/>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528964" y="1440797"/>
            <a:ext cx="3245536" cy="1077218"/>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endParaRPr lang="en-US" altLang="zh-CN" sz="32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r>
              <a:rPr lang="en-US" altLang="zh-CN" sz="32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ĐỌC HIỂU</a:t>
            </a:r>
            <a:endParaRPr lang="en-US" altLang="zh-CN" sz="32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98270550"/>
      </p:ext>
    </p:extLst>
  </p:cSld>
  <p:clrMapOvr>
    <a:masterClrMapping/>
  </p:clrMapOvr>
  <mc:AlternateContent xmlns:mc="http://schemas.openxmlformats.org/markup-compatibility/2006" xmlns:p14="http://schemas.microsoft.com/office/powerpoint/2010/main">
    <mc:Choice Requires="p14">
      <p:transition p14:dur="0" advTm="9161"/>
    </mc:Choice>
    <mc:Fallback xmlns="">
      <p:transition advTm="9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2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2" presetClass="entr" presetSubtype="2" decel="38600" fill="hold" nodeType="withEffect">
                                  <p:stCondLst>
                                    <p:cond delay="2250"/>
                                  </p:stCondLst>
                                  <p:childTnLst>
                                    <p:set>
                                      <p:cBhvr>
                                        <p:cTn id="81" dur="1" fill="hold">
                                          <p:stCondLst>
                                            <p:cond delay="0"/>
                                          </p:stCondLst>
                                        </p:cTn>
                                        <p:tgtEl>
                                          <p:spTgt spid="4"/>
                                        </p:tgtEl>
                                        <p:attrNameLst>
                                          <p:attrName>style.visibility</p:attrName>
                                        </p:attrNameLst>
                                      </p:cBhvr>
                                      <p:to>
                                        <p:strVal val="visible"/>
                                      </p:to>
                                    </p:set>
                                    <p:anim calcmode="lin" valueType="num">
                                      <p:cBhvr additive="base">
                                        <p:cTn id="82" dur="1250" fill="hold"/>
                                        <p:tgtEl>
                                          <p:spTgt spid="4"/>
                                        </p:tgtEl>
                                        <p:attrNameLst>
                                          <p:attrName>ppt_x</p:attrName>
                                        </p:attrNameLst>
                                      </p:cBhvr>
                                      <p:tavLst>
                                        <p:tav tm="0">
                                          <p:val>
                                            <p:strVal val="1+#ppt_w/2"/>
                                          </p:val>
                                        </p:tav>
                                        <p:tav tm="100000">
                                          <p:val>
                                            <p:strVal val="#ppt_x"/>
                                          </p:val>
                                        </p:tav>
                                      </p:tavLst>
                                    </p:anim>
                                    <p:anim calcmode="lin" valueType="num">
                                      <p:cBhvr additive="base">
                                        <p:cTn id="8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D1D2CD-6210-4E41-A320-579F2FAB2D31}"/>
              </a:ext>
            </a:extLst>
          </p:cNvPr>
          <p:cNvSpPr txBox="1"/>
          <p:nvPr/>
        </p:nvSpPr>
        <p:spPr>
          <a:xfrm>
            <a:off x="138223" y="851124"/>
            <a:ext cx="5645889" cy="3591048"/>
          </a:xfrm>
          <a:prstGeom prst="rect">
            <a:avLst/>
          </a:prstGeom>
          <a:solidFill>
            <a:schemeClr val="bg1"/>
          </a:solidFill>
          <a:effectLst>
            <a:glow rad="63500">
              <a:schemeClr val="accent6">
                <a:satMod val="175000"/>
                <a:alpha val="40000"/>
              </a:schemeClr>
            </a:glow>
          </a:effectLst>
        </p:spPr>
        <p:txBody>
          <a:bodyPr wrap="square">
            <a:spAutoFit/>
          </a:bodyPr>
          <a:lstStyle/>
          <a:p>
            <a:pPr marL="0" marR="0" algn="ctr">
              <a:lnSpc>
                <a:spcPct val="150000"/>
              </a:lnSpc>
              <a:spcBef>
                <a:spcPts val="0"/>
              </a:spcBef>
              <a:spcAft>
                <a:spcPts val="0"/>
              </a:spcAft>
            </a:pP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Trường</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em</a:t>
            </a:r>
            <a:endParaRPr lang="en-US" sz="2200" b="1" dirty="0">
              <a:effectLst/>
              <a:latin typeface=".VnTime" panose="020B7200000000000000" pitchFamily="34" charset="0"/>
              <a:ea typeface="SimSun" panose="02010600030101010101" pitchFamily="2" charset="-122"/>
              <a:cs typeface="Times New Roman" panose="02020603050405020304" pitchFamily="18" charset="0"/>
            </a:endParaRPr>
          </a:p>
          <a:p>
            <a:pPr marL="0" marR="0" indent="457200" algn="just">
              <a:lnSpc>
                <a:spcPct val="150000"/>
              </a:lnSpc>
              <a:spcBef>
                <a:spcPts val="0"/>
              </a:spcBef>
              <a:spcAft>
                <a:spcPts val="0"/>
              </a:spcAft>
            </a:pP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Trường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My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có</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rất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nhiều</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hoa</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và</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cây</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xanh</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Sau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khi</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tan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học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em</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và</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các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bạn</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thường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tưới</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nước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bắt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sâu</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cho</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cây</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Được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chăm</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sóc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chu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đáo</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cây</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cối</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lúc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nào</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cũng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xanh</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mướt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Hoa</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đua</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nhau</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tỏa</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hương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khoe</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sắc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Khung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cảnh</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nhà</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trường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như</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một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bức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tranh</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rực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rỡ</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sắc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màu</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a:t>
            </a:r>
            <a:endParaRPr lang="en-US" sz="2200" b="1" dirty="0">
              <a:effectLst/>
              <a:latin typeface=".VnTime" panose="020B7200000000000000" pitchFamily="34" charset="0"/>
              <a:ea typeface="SimSu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EF6B6ED3-0686-4CBF-99AB-CB4143A58C97}"/>
              </a:ext>
            </a:extLst>
          </p:cNvPr>
          <p:cNvSpPr txBox="1"/>
          <p:nvPr/>
        </p:nvSpPr>
        <p:spPr>
          <a:xfrm>
            <a:off x="5851008" y="1402731"/>
            <a:ext cx="3229638" cy="2106026"/>
          </a:xfrm>
          <a:prstGeom prst="rect">
            <a:avLst/>
          </a:prstGeom>
          <a:solidFill>
            <a:schemeClr val="bg1"/>
          </a:solidFill>
          <a:effectLst>
            <a:glow rad="63500">
              <a:schemeClr val="accent6">
                <a:satMod val="175000"/>
                <a:alpha val="40000"/>
              </a:schemeClr>
            </a:glow>
          </a:effectLst>
        </p:spPr>
        <p:txBody>
          <a:bodyPr wrap="square">
            <a:spAutoFit/>
          </a:bodyPr>
          <a:lstStyle/>
          <a:p>
            <a:pPr marL="0" marR="0">
              <a:lnSpc>
                <a:spcPct val="150000"/>
              </a:lnSpc>
              <a:spcBef>
                <a:spcPts val="445"/>
              </a:spcBef>
              <a:spcAft>
                <a:spcPts val="270"/>
              </a:spcAft>
            </a:pPr>
            <a:r>
              <a:rPr lang="en-US" sz="2200" b="1" dirty="0" smtClean="0">
                <a:effectLst/>
                <a:latin typeface="Arial-Rounded" panose="020B0500000000000000" pitchFamily="34" charset="0"/>
                <a:ea typeface="Arial" panose="020B0604020202020204" pitchFamily="34" charset="0"/>
              </a:rPr>
              <a:t>2</a:t>
            </a:r>
            <a:r>
              <a:rPr lang="en-US" sz="2200" b="1" dirty="0">
                <a:effectLst/>
                <a:latin typeface="Arial-Rounded" panose="020B0500000000000000" pitchFamily="34" charset="0"/>
                <a:ea typeface="Arial" panose="020B0604020202020204" pitchFamily="34" charset="0"/>
              </a:rPr>
              <a:t>) </a:t>
            </a:r>
            <a:r>
              <a:rPr lang="vi-VN" sz="2200" b="1" dirty="0">
                <a:effectLst/>
                <a:latin typeface="Arial-Rounded" panose="020B0500000000000000" pitchFamily="34" charset="0"/>
                <a:ea typeface="Arial" panose="020B0604020202020204" pitchFamily="34" charset="0"/>
              </a:rPr>
              <a:t>Bài đọc </a:t>
            </a:r>
            <a:r>
              <a:rPr lang="en-US" sz="2200" b="1" dirty="0">
                <a:effectLst/>
                <a:latin typeface="Arial-Rounded" panose="020B0500000000000000" pitchFamily="34" charset="0"/>
                <a:ea typeface="Arial" panose="020B0604020202020204" pitchFamily="34" charset="0"/>
              </a:rPr>
              <a:t>“</a:t>
            </a:r>
            <a:r>
              <a:rPr lang="en-US" sz="2200" b="1" dirty="0" err="1">
                <a:effectLst/>
                <a:latin typeface="Arial-Rounded" panose="020B0500000000000000" pitchFamily="34" charset="0"/>
                <a:ea typeface="Arial" panose="020B0604020202020204" pitchFamily="34" charset="0"/>
              </a:rPr>
              <a:t>Trường</a:t>
            </a:r>
            <a:r>
              <a:rPr lang="en-US" sz="2200" b="1" dirty="0">
                <a:effectLst/>
                <a:latin typeface="Arial-Rounded" panose="020B0500000000000000" pitchFamily="34" charset="0"/>
                <a:ea typeface="Arial" panose="020B0604020202020204" pitchFamily="34" charset="0"/>
              </a:rPr>
              <a:t> </a:t>
            </a:r>
            <a:r>
              <a:rPr lang="en-US" sz="2200" b="1" dirty="0" err="1">
                <a:effectLst/>
                <a:latin typeface="Arial-Rounded" panose="020B0500000000000000" pitchFamily="34" charset="0"/>
                <a:ea typeface="Arial" panose="020B0604020202020204" pitchFamily="34" charset="0"/>
              </a:rPr>
              <a:t>em</a:t>
            </a:r>
            <a:r>
              <a:rPr lang="en-US" sz="2200" b="1" dirty="0">
                <a:effectLst/>
                <a:latin typeface="Arial-Rounded" panose="020B0500000000000000" pitchFamily="34" charset="0"/>
                <a:ea typeface="Arial" panose="020B0604020202020204" pitchFamily="34" charset="0"/>
              </a:rPr>
              <a:t>”</a:t>
            </a:r>
            <a:r>
              <a:rPr lang="vi-VN" sz="2200" b="1" dirty="0">
                <a:effectLst/>
                <a:latin typeface="Arial-Rounded" panose="020B0500000000000000" pitchFamily="34" charset="0"/>
                <a:ea typeface="Arial" panose="020B0604020202020204" pitchFamily="34" charset="0"/>
              </a:rPr>
              <a:t> có bao nhiêu tiếng </a:t>
            </a:r>
            <a:r>
              <a:rPr lang="en-US" sz="2200" b="1" dirty="0" err="1">
                <a:effectLst/>
                <a:latin typeface="Arial-Rounded" panose="020B0500000000000000" pitchFamily="34" charset="0"/>
                <a:ea typeface="Arial" panose="020B0604020202020204" pitchFamily="34" charset="0"/>
              </a:rPr>
              <a:t>chứa</a:t>
            </a:r>
            <a:r>
              <a:rPr lang="vi-VN" sz="2200" b="1" dirty="0">
                <a:effectLst/>
                <a:latin typeface="Arial-Rounded" panose="020B0500000000000000" pitchFamily="34" charset="0"/>
                <a:ea typeface="Arial" panose="020B0604020202020204" pitchFamily="34" charset="0"/>
              </a:rPr>
              <a:t> vần </a:t>
            </a:r>
            <a:r>
              <a:rPr lang="en-US" sz="2200" b="1" dirty="0" err="1">
                <a:solidFill>
                  <a:srgbClr val="0070C0"/>
                </a:solidFill>
                <a:effectLst/>
                <a:latin typeface="Arial-Rounded" panose="020B0500000000000000" pitchFamily="34" charset="0"/>
                <a:ea typeface="Arial" panose="020B0604020202020204" pitchFamily="34" charset="0"/>
              </a:rPr>
              <a:t>ương</a:t>
            </a:r>
            <a:r>
              <a:rPr lang="vi-VN" sz="2200" b="1" dirty="0">
                <a:effectLst/>
                <a:latin typeface="Arial-Rounded" panose="020B0500000000000000" pitchFamily="34" charset="0"/>
                <a:ea typeface="Arial" panose="020B0604020202020204" pitchFamily="34" charset="0"/>
              </a:rPr>
              <a:t>?</a:t>
            </a:r>
            <a:endParaRPr lang="en-US" sz="2200" b="1"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mj-lt"/>
              <a:buAutoNum type="alphaUcPeriod"/>
            </a:pP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3	</a:t>
            </a:r>
            <a:r>
              <a:rPr lang="en-US" sz="2200" dirty="0">
                <a:latin typeface="Arial-Rounded" panose="020B0500000000000000" pitchFamily="34" charset="0"/>
                <a:ea typeface="SimSun" panose="02010600030101010101" pitchFamily="2" charset="-122"/>
                <a:cs typeface="Times New Roman" panose="02020603050405020304" pitchFamily="18" charset="0"/>
              </a:rPr>
              <a:t>      </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B. </a:t>
            </a:r>
            <a:r>
              <a:rPr lang="en-US" sz="2200" dirty="0">
                <a:latin typeface="Arial-Rounded" panose="020B0500000000000000" pitchFamily="34" charset="0"/>
                <a:ea typeface="SimSun" panose="02010600030101010101" pitchFamily="2" charset="-122"/>
                <a:cs typeface="Times New Roman" panose="02020603050405020304" pitchFamily="18" charset="0"/>
              </a:rPr>
              <a:t>4 	C. 5</a:t>
            </a:r>
            <a:endParaRPr lang="en-US" sz="2200" b="1" dirty="0">
              <a:effectLst/>
              <a:latin typeface=".VnTime" panose="020B7200000000000000" pitchFamily="34" charset="0"/>
              <a:ea typeface="SimSun" panose="02010600030101010101" pitchFamily="2" charset="-122"/>
              <a:cs typeface="Times New Roman" panose="02020603050405020304" pitchFamily="18" charset="0"/>
            </a:endParaRPr>
          </a:p>
        </p:txBody>
      </p:sp>
      <p:sp>
        <p:nvSpPr>
          <p:cNvPr id="6" name="Oval 5">
            <a:extLst>
              <a:ext uri="{FF2B5EF4-FFF2-40B4-BE49-F238E27FC236}">
                <a16:creationId xmlns:a16="http://schemas.microsoft.com/office/drawing/2014/main" id="{D21E076A-DCFE-4D94-A89C-E55064FDA5B9}"/>
              </a:ext>
            </a:extLst>
          </p:cNvPr>
          <p:cNvSpPr/>
          <p:nvPr/>
        </p:nvSpPr>
        <p:spPr>
          <a:xfrm>
            <a:off x="7875181" y="3049386"/>
            <a:ext cx="414670" cy="4997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80484" y="1892595"/>
            <a:ext cx="79389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a:off x="4364664" y="2374604"/>
            <a:ext cx="79389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Straight Connector 13"/>
          <p:cNvCxnSpPr/>
          <p:nvPr/>
        </p:nvCxnSpPr>
        <p:spPr>
          <a:xfrm>
            <a:off x="1467293" y="3899913"/>
            <a:ext cx="79389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Straight Connector 14"/>
          <p:cNvCxnSpPr/>
          <p:nvPr/>
        </p:nvCxnSpPr>
        <p:spPr>
          <a:xfrm>
            <a:off x="212652" y="4374833"/>
            <a:ext cx="79389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2353340" y="1402731"/>
            <a:ext cx="793897"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957628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D1D2CD-6210-4E41-A320-579F2FAB2D31}"/>
              </a:ext>
            </a:extLst>
          </p:cNvPr>
          <p:cNvSpPr txBox="1"/>
          <p:nvPr/>
        </p:nvSpPr>
        <p:spPr>
          <a:xfrm>
            <a:off x="138223" y="851124"/>
            <a:ext cx="5645889" cy="3591048"/>
          </a:xfrm>
          <a:prstGeom prst="rect">
            <a:avLst/>
          </a:prstGeom>
          <a:solidFill>
            <a:schemeClr val="bg1"/>
          </a:solidFill>
          <a:effectLst>
            <a:glow rad="63500">
              <a:schemeClr val="accent6">
                <a:satMod val="175000"/>
                <a:alpha val="40000"/>
              </a:schemeClr>
            </a:glow>
          </a:effectLst>
        </p:spPr>
        <p:txBody>
          <a:bodyPr wrap="square">
            <a:spAutoFit/>
          </a:bodyPr>
          <a:lstStyle/>
          <a:p>
            <a:pPr marL="0" marR="0" algn="ctr">
              <a:lnSpc>
                <a:spcPct val="150000"/>
              </a:lnSpc>
              <a:spcBef>
                <a:spcPts val="0"/>
              </a:spcBef>
              <a:spcAft>
                <a:spcPts val="0"/>
              </a:spcAft>
            </a:pP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Trường</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em</a:t>
            </a:r>
            <a:endParaRPr lang="en-US" sz="2200" b="1" dirty="0">
              <a:effectLst/>
              <a:latin typeface=".VnTime" panose="020B7200000000000000" pitchFamily="34" charset="0"/>
              <a:ea typeface="SimSun" panose="02010600030101010101" pitchFamily="2" charset="-122"/>
              <a:cs typeface="Times New Roman" panose="02020603050405020304" pitchFamily="18" charset="0"/>
            </a:endParaRPr>
          </a:p>
          <a:p>
            <a:pPr marL="0" marR="0" indent="457200" algn="just">
              <a:lnSpc>
                <a:spcPct val="150000"/>
              </a:lnSpc>
              <a:spcBef>
                <a:spcPts val="0"/>
              </a:spcBef>
              <a:spcAft>
                <a:spcPts val="0"/>
              </a:spcAft>
            </a:pP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Trường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My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có</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rất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nhiều</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hoa</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và</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cây</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xanh</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Sau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khi</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tan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học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em</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và</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các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bạn</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thường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tưới</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nước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bắt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sâu</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cho</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cây</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Được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chăm</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sóc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chu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đáo</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cây</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cối</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lúc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nào</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cũng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xanh</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mướt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Hoa</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đua</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nhau</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tỏa</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hương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khoe</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sắc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Khung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cảnh</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nhà</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trường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như</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một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bức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tranh</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rực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rỡ</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sắc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màu</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a:t>
            </a:r>
            <a:endParaRPr lang="en-US" sz="2200" b="1" dirty="0">
              <a:effectLst/>
              <a:latin typeface=".VnTime" panose="020B7200000000000000" pitchFamily="34" charset="0"/>
              <a:ea typeface="SimSu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EF6B6ED3-0686-4CBF-99AB-CB4143A58C97}"/>
              </a:ext>
            </a:extLst>
          </p:cNvPr>
          <p:cNvSpPr txBox="1"/>
          <p:nvPr/>
        </p:nvSpPr>
        <p:spPr>
          <a:xfrm>
            <a:off x="5869172" y="722884"/>
            <a:ext cx="3274828" cy="3816429"/>
          </a:xfrm>
          <a:prstGeom prst="rect">
            <a:avLst/>
          </a:prstGeom>
          <a:solidFill>
            <a:schemeClr val="bg1"/>
          </a:solidFill>
          <a:effectLst>
            <a:glow rad="63500">
              <a:schemeClr val="accent6">
                <a:satMod val="175000"/>
                <a:alpha val="40000"/>
              </a:schemeClr>
            </a:glow>
          </a:effectLst>
        </p:spPr>
        <p:txBody>
          <a:bodyPr wrap="square">
            <a:spAutoFit/>
          </a:bodyPr>
          <a:lstStyle/>
          <a:p>
            <a:pPr marL="0" marR="0">
              <a:spcBef>
                <a:spcPts val="0"/>
              </a:spcBef>
              <a:spcAft>
                <a:spcPts val="0"/>
              </a:spcAft>
            </a:pPr>
            <a:r>
              <a:rPr lang="en-US" sz="2200" b="1" dirty="0">
                <a:latin typeface="Arial-Rounded" panose="020B0500000000000000" pitchFamily="34" charset="0"/>
                <a:ea typeface="SimSun" panose="02010600030101010101" pitchFamily="2" charset="-122"/>
                <a:cs typeface="Times New Roman" panose="02020603050405020304" pitchFamily="18" charset="0"/>
              </a:rPr>
              <a:t>2</a:t>
            </a:r>
            <a:r>
              <a:rPr lang="en-US" sz="2200" b="1" dirty="0" smtClean="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Sau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khi</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tan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học</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My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và</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các</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bạn</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thường</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làm</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gì</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a:t>
            </a:r>
            <a:endParaRPr lang="en-US" sz="2200" b="1" dirty="0">
              <a:effectLst/>
              <a:latin typeface=".VnTime" panose="020B7200000000000000"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mj-lt"/>
              <a:buAutoNum type="alphaUcPeriod"/>
            </a:pP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nô</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đùa</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vui</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vẻ</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endParaRPr lang="en-US" sz="2200" dirty="0">
              <a:latin typeface="Arial-Rounded" panose="020B0500000000000000"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mj-lt"/>
              <a:buAutoNum type="alphaUcPeriod"/>
            </a:pP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tưới</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nước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cho</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cây</a:t>
            </a:r>
            <a:endParaRPr lang="en-US" sz="2200" b="1" dirty="0">
              <a:effectLst/>
              <a:latin typeface=".VnTime" panose="020B7200000000000000" pitchFamily="34" charset="0"/>
              <a:ea typeface="SimSun" panose="02010600030101010101" pitchFamily="2" charset="-122"/>
              <a:cs typeface="Times New Roman" panose="02020603050405020304" pitchFamily="18" charset="0"/>
            </a:endParaRPr>
          </a:p>
          <a:p>
            <a:pPr marR="0" lvl="0">
              <a:spcBef>
                <a:spcPts val="0"/>
              </a:spcBef>
              <a:spcAft>
                <a:spcPts val="0"/>
              </a:spcAft>
            </a:pP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C.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tưới</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nước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bắt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sâu</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cho</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cây</a:t>
            </a:r>
            <a:endParaRPr lang="en-US" sz="2200" b="1" dirty="0">
              <a:effectLst/>
              <a:latin typeface=".VnTime" panose="020B7200000000000000" pitchFamily="34" charset="0"/>
              <a:ea typeface="SimSun" panose="02010600030101010101" pitchFamily="2" charset="-122"/>
              <a:cs typeface="Times New Roman" panose="02020603050405020304" pitchFamily="18" charset="0"/>
            </a:endParaRPr>
          </a:p>
          <a:p>
            <a:pPr marL="0" marR="0">
              <a:spcBef>
                <a:spcPts val="0"/>
              </a:spcBef>
              <a:spcAft>
                <a:spcPts val="0"/>
              </a:spcAft>
            </a:pPr>
            <a:r>
              <a:rPr lang="en-US" sz="2200" b="1" dirty="0">
                <a:latin typeface="Arial-Rounded" panose="020B0500000000000000" pitchFamily="34" charset="0"/>
                <a:ea typeface="SimSun" panose="02010600030101010101" pitchFamily="2" charset="-122"/>
                <a:cs typeface="Times New Roman" panose="02020603050405020304" pitchFamily="18" charset="0"/>
              </a:rPr>
              <a:t>3</a:t>
            </a:r>
            <a:r>
              <a:rPr lang="en-US" sz="2200" b="1" dirty="0" smtClean="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Khung</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cảnh</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trường</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My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giống</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cái</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1" dirty="0" err="1">
                <a:effectLst/>
                <a:latin typeface="Arial-Rounded" panose="020B0500000000000000" pitchFamily="34" charset="0"/>
                <a:ea typeface="SimSun" panose="02010600030101010101" pitchFamily="2" charset="-122"/>
                <a:cs typeface="Times New Roman" panose="02020603050405020304" pitchFamily="18" charset="0"/>
              </a:rPr>
              <a:t>gì</a:t>
            </a:r>
            <a:r>
              <a:rPr lang="en-US" sz="2200" b="1" dirty="0">
                <a:effectLst/>
                <a:latin typeface="Arial-Rounded" panose="020B0500000000000000" pitchFamily="34" charset="0"/>
                <a:ea typeface="SimSun" panose="02010600030101010101" pitchFamily="2" charset="-122"/>
                <a:cs typeface="Times New Roman" panose="02020603050405020304" pitchFamily="18" charset="0"/>
              </a:rPr>
              <a:t>?</a:t>
            </a:r>
            <a:endParaRPr lang="en-US" sz="2200" b="1" dirty="0">
              <a:effectLst/>
              <a:latin typeface=".VnTime" panose="020B7200000000000000"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mj-lt"/>
              <a:buAutoNum type="alphaUcPeriod"/>
            </a:pP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Cánh</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đồng</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lúa</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endParaRPr lang="en-US" sz="2200" dirty="0">
              <a:latin typeface="Arial-Rounded" panose="020B0500000000000000"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mj-lt"/>
              <a:buAutoNum type="alphaUcPeriod"/>
            </a:pP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Một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bức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tranh</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rực</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rỡ</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a:t>
            </a:r>
            <a:endParaRPr lang="en-US" sz="2200" b="1" dirty="0">
              <a:latin typeface=".VnTime" panose="020B7200000000000000"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mj-lt"/>
              <a:buAutoNum type="alphaUcPeriod"/>
            </a:pP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Một</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khu</a:t>
            </a:r>
            <a:r>
              <a:rPr lang="en-US" sz="2200" b="0" dirty="0">
                <a:effectLst/>
                <a:latin typeface="Arial-Rounded" panose="020B0500000000000000" pitchFamily="34" charset="0"/>
                <a:ea typeface="SimSun" panose="02010600030101010101" pitchFamily="2" charset="-122"/>
                <a:cs typeface="Times New Roman" panose="02020603050405020304" pitchFamily="18" charset="0"/>
              </a:rPr>
              <a:t> </a:t>
            </a:r>
            <a:r>
              <a:rPr lang="en-US" sz="2200" b="0" dirty="0" err="1">
                <a:effectLst/>
                <a:latin typeface="Arial-Rounded" panose="020B0500000000000000" pitchFamily="34" charset="0"/>
                <a:ea typeface="SimSun" panose="02010600030101010101" pitchFamily="2" charset="-122"/>
                <a:cs typeface="Times New Roman" panose="02020603050405020304" pitchFamily="18" charset="0"/>
              </a:rPr>
              <a:t>rừng</a:t>
            </a:r>
            <a:endParaRPr lang="en-US" sz="2200" b="1" dirty="0">
              <a:effectLst/>
              <a:latin typeface=".VnTime" panose="020B7200000000000000" pitchFamily="34" charset="0"/>
              <a:ea typeface="SimSun" panose="02010600030101010101" pitchFamily="2" charset="-122"/>
              <a:cs typeface="Times New Roman" panose="02020603050405020304" pitchFamily="18" charset="0"/>
            </a:endParaRPr>
          </a:p>
        </p:txBody>
      </p:sp>
      <p:sp>
        <p:nvSpPr>
          <p:cNvPr id="5" name="Oval 4">
            <a:extLst>
              <a:ext uri="{FF2B5EF4-FFF2-40B4-BE49-F238E27FC236}">
                <a16:creationId xmlns:a16="http://schemas.microsoft.com/office/drawing/2014/main" id="{49F8BF20-AF2E-4199-937A-6FDF95131A3D}"/>
              </a:ext>
            </a:extLst>
          </p:cNvPr>
          <p:cNvSpPr/>
          <p:nvPr/>
        </p:nvSpPr>
        <p:spPr>
          <a:xfrm>
            <a:off x="5869172" y="2072020"/>
            <a:ext cx="382772" cy="3947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42401A3-9C61-4D80-AD97-35F142D6D30D}"/>
              </a:ext>
            </a:extLst>
          </p:cNvPr>
          <p:cNvSpPr/>
          <p:nvPr/>
        </p:nvSpPr>
        <p:spPr>
          <a:xfrm>
            <a:off x="5869172" y="3723611"/>
            <a:ext cx="382772" cy="3947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290623" y="2374605"/>
            <a:ext cx="5351721" cy="21265"/>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233916" y="2906234"/>
            <a:ext cx="2916866" cy="21266"/>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flipV="1">
            <a:off x="3639879" y="3905175"/>
            <a:ext cx="2002465" cy="10636"/>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233916" y="4355290"/>
            <a:ext cx="4784651" cy="38123"/>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985425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243056" y="1524636"/>
            <a:ext cx="3541657" cy="1754326"/>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endParaRPr lang="en-US" altLang="zh-CN" sz="3600" dirty="0">
              <a:latin typeface="Times New Roman" panose="02020603050405020304" pitchFamily="18" charset="0"/>
              <a:ea typeface="Arial-Rounded" panose="020B0500000000000000" pitchFamily="34" charset="-93"/>
              <a:cs typeface="Times New Roman" panose="02020603050405020304" pitchFamily="18" charset="0"/>
              <a:sym typeface="+mn-lt"/>
            </a:endParaRPr>
          </a:p>
          <a:p>
            <a:r>
              <a:rPr lang="en-US" altLang="zh-CN" sz="3600" dirty="0">
                <a:latin typeface="Times New Roman" panose="02020603050405020304" pitchFamily="18" charset="0"/>
                <a:ea typeface="Arial-Rounded" panose="020B0500000000000000" pitchFamily="34" charset="-93"/>
                <a:cs typeface="Times New Roman" panose="02020603050405020304" pitchFamily="18" charset="0"/>
                <a:sym typeface="+mn-lt"/>
              </a:rPr>
              <a:t>LUYỆN VIẾT </a:t>
            </a:r>
          </a:p>
          <a:p>
            <a:r>
              <a:rPr lang="en-US" altLang="zh-CN" sz="36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BẢNG CON</a:t>
            </a:r>
            <a:endParaRPr lang="en-US" altLang="zh-CN" sz="36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425817007"/>
      </p:ext>
    </p:extLst>
  </p:cSld>
  <p:clrMapOvr>
    <a:masterClrMapping/>
  </p:clrMapOvr>
  <mc:AlternateContent xmlns:mc="http://schemas.openxmlformats.org/markup-compatibility/2006" xmlns:p14="http://schemas.microsoft.com/office/powerpoint/2010/main">
    <mc:Choice Requires="p14">
      <p:transition p14:dur="0" advTm="9161"/>
    </mc:Choice>
    <mc:Fallback xmlns="">
      <p:transition advTm="9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2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2" presetClass="entr" presetSubtype="2" decel="38600" fill="hold" nodeType="withEffect">
                                  <p:stCondLst>
                                    <p:cond delay="2250"/>
                                  </p:stCondLst>
                                  <p:childTnLst>
                                    <p:set>
                                      <p:cBhvr>
                                        <p:cTn id="81" dur="1" fill="hold">
                                          <p:stCondLst>
                                            <p:cond delay="0"/>
                                          </p:stCondLst>
                                        </p:cTn>
                                        <p:tgtEl>
                                          <p:spTgt spid="4"/>
                                        </p:tgtEl>
                                        <p:attrNameLst>
                                          <p:attrName>style.visibility</p:attrName>
                                        </p:attrNameLst>
                                      </p:cBhvr>
                                      <p:to>
                                        <p:strVal val="visible"/>
                                      </p:to>
                                    </p:set>
                                    <p:anim calcmode="lin" valueType="num">
                                      <p:cBhvr additive="base">
                                        <p:cTn id="82" dur="1250" fill="hold"/>
                                        <p:tgtEl>
                                          <p:spTgt spid="4"/>
                                        </p:tgtEl>
                                        <p:attrNameLst>
                                          <p:attrName>ppt_x</p:attrName>
                                        </p:attrNameLst>
                                      </p:cBhvr>
                                      <p:tavLst>
                                        <p:tav tm="0">
                                          <p:val>
                                            <p:strVal val="1+#ppt_w/2"/>
                                          </p:val>
                                        </p:tav>
                                        <p:tav tm="100000">
                                          <p:val>
                                            <p:strVal val="#ppt_x"/>
                                          </p:val>
                                        </p:tav>
                                      </p:tavLst>
                                    </p:anim>
                                    <p:anim calcmode="lin" valueType="num">
                                      <p:cBhvr additive="base">
                                        <p:cTn id="8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056411" y="4299877"/>
            <a:ext cx="276367" cy="369332"/>
          </a:xfrm>
          <a:prstGeom prst="rect">
            <a:avLst/>
          </a:prstGeom>
          <a:noFill/>
        </p:spPr>
        <p:txBody>
          <a:bodyPr wrap="square" rtlCol="0">
            <a:spAutoFit/>
          </a:bodyPr>
          <a:lstStyle/>
          <a:p>
            <a:r>
              <a:rPr lang="vi-VN" sz="1800" dirty="0"/>
              <a:t>.</a:t>
            </a:r>
            <a:endParaRPr lang="en-US" sz="1800" dirty="0"/>
          </a:p>
        </p:txBody>
      </p:sp>
      <p:sp>
        <p:nvSpPr>
          <p:cNvPr id="4" name="TextBox 3"/>
          <p:cNvSpPr txBox="1"/>
          <p:nvPr/>
        </p:nvSpPr>
        <p:spPr>
          <a:xfrm>
            <a:off x="4609447" y="1432611"/>
            <a:ext cx="6867659" cy="248209"/>
          </a:xfrm>
          <a:prstGeom prst="rect">
            <a:avLst/>
          </a:prstGeom>
          <a:noFill/>
        </p:spPr>
        <p:txBody>
          <a:bodyPr wrap="square" rtlCol="0">
            <a:spAutoFit/>
          </a:bodyPr>
          <a:lstStyle/>
          <a:p>
            <a:endParaRPr lang="en-US" sz="1013" dirty="0"/>
          </a:p>
        </p:txBody>
      </p:sp>
      <p:pic>
        <p:nvPicPr>
          <p:cNvPr id="6" name="Picture 5" descr="chữ hoa cơ bản"/>
          <p:cNvPicPr/>
          <p:nvPr/>
        </p:nvPicPr>
        <p:blipFill rotWithShape="1">
          <a:blip r:embed="rId3">
            <a:extLst>
              <a:ext uri="{28A0092B-C50C-407E-A947-70E740481C1C}">
                <a14:useLocalDpi xmlns:a14="http://schemas.microsoft.com/office/drawing/2010/main" val="0"/>
              </a:ext>
            </a:extLst>
          </a:blip>
          <a:srcRect t="39375"/>
          <a:stretch/>
        </p:blipFill>
        <p:spPr bwMode="auto">
          <a:xfrm>
            <a:off x="406544" y="254903"/>
            <a:ext cx="4029075" cy="3464719"/>
          </a:xfrm>
          <a:prstGeom prst="rect">
            <a:avLst/>
          </a:prstGeom>
          <a:noFill/>
          <a:ln>
            <a:noFill/>
          </a:ln>
          <a:extLst>
            <a:ext uri="{53640926-AAD7-44D8-BBD7-CCE9431645EC}">
              <a14:shadowObscured xmlns:a14="http://schemas.microsoft.com/office/drawing/2010/main"/>
            </a:ext>
          </a:extLst>
        </p:spPr>
      </p:pic>
      <p:pic>
        <p:nvPicPr>
          <p:cNvPr id="7" name="Picture 6" descr="chữ hoa cơ bản"/>
          <p:cNvPicPr/>
          <p:nvPr/>
        </p:nvPicPr>
        <p:blipFill rotWithShape="1">
          <a:blip r:embed="rId3">
            <a:extLst>
              <a:ext uri="{28A0092B-C50C-407E-A947-70E740481C1C}">
                <a14:useLocalDpi xmlns:a14="http://schemas.microsoft.com/office/drawing/2010/main" val="0"/>
              </a:ext>
            </a:extLst>
          </a:blip>
          <a:srcRect b="68500"/>
          <a:stretch/>
        </p:blipFill>
        <p:spPr bwMode="auto">
          <a:xfrm>
            <a:off x="4334309" y="658524"/>
            <a:ext cx="4029075" cy="1800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6927990"/>
      </p:ext>
    </p:extLst>
  </p:cSld>
  <p:clrMapOvr>
    <a:masterClrMapping/>
  </p:clrMapOvr>
  <mc:AlternateContent xmlns:mc="http://schemas.openxmlformats.org/markup-compatibility/2006" xmlns:p14="http://schemas.microsoft.com/office/powerpoint/2010/main">
    <mc:Choice Requires="p14">
      <p:transition p14:dur="0" advTm="51718"/>
    </mc:Choice>
    <mc:Fallback xmlns="">
      <p:transition advTm="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152" t="1076" r="7037" b="1215"/>
          <a:stretch/>
        </p:blipFill>
        <p:spPr>
          <a:xfrm rot="16200000">
            <a:off x="2198443" y="-1104743"/>
            <a:ext cx="4846351" cy="73577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7265437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2.xml><?xml version="1.0" encoding="utf-8"?>
<ds:datastoreItem xmlns:ds="http://schemas.openxmlformats.org/officeDocument/2006/customXml" ds:itemID="{700BBF27-AEA7-4E39-9873-833F6E66B524}">
  <ds:schemaRef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purl.org/dc/terms/"/>
    <ds:schemaRef ds:uri="2954521b-b4ab-4ce3-8aa8-8bfa99a4c36e"/>
    <ds:schemaRef ds:uri="http://schemas.microsoft.com/office/2006/metadata/properties"/>
  </ds:schemaRefs>
</ds:datastoreItem>
</file>

<file path=customXml/itemProps3.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1604</TotalTime>
  <Words>374</Words>
  <Application>Microsoft Office PowerPoint</Application>
  <PresentationFormat>On-screen Show (16:9)</PresentationFormat>
  <Paragraphs>43</Paragraphs>
  <Slides>11</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Calibri</vt:lpstr>
      <vt:lpstr>华康少女文字W5</vt:lpstr>
      <vt:lpstr>Arial</vt:lpstr>
      <vt:lpstr>SimSun</vt:lpstr>
      <vt:lpstr>SimSun</vt:lpstr>
      <vt:lpstr>DFPOP1-W9</vt:lpstr>
      <vt:lpstr>.VnTime</vt:lpstr>
      <vt:lpstr>黑体</vt:lpstr>
      <vt:lpstr>UTM Avo</vt:lpstr>
      <vt:lpstr>Arial-Rounded</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PRO180123</cp:lastModifiedBy>
  <cp:revision>155</cp:revision>
  <dcterms:created xsi:type="dcterms:W3CDTF">2020-08-13T09:19:08Z</dcterms:created>
  <dcterms:modified xsi:type="dcterms:W3CDTF">2023-03-14T10:23:47Z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