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1"/>
  </p:notesMasterIdLst>
  <p:sldIdLst>
    <p:sldId id="303" r:id="rId2"/>
    <p:sldId id="403" r:id="rId3"/>
    <p:sldId id="310" r:id="rId4"/>
    <p:sldId id="311" r:id="rId5"/>
    <p:sldId id="312" r:id="rId6"/>
    <p:sldId id="313" r:id="rId7"/>
    <p:sldId id="390" r:id="rId8"/>
    <p:sldId id="256" r:id="rId9"/>
    <p:sldId id="422" r:id="rId10"/>
    <p:sldId id="432" r:id="rId11"/>
    <p:sldId id="257" r:id="rId12"/>
    <p:sldId id="368" r:id="rId13"/>
    <p:sldId id="394" r:id="rId14"/>
    <p:sldId id="423" r:id="rId15"/>
    <p:sldId id="425" r:id="rId16"/>
    <p:sldId id="426" r:id="rId17"/>
    <p:sldId id="393" r:id="rId18"/>
    <p:sldId id="427" r:id="rId19"/>
    <p:sldId id="416" r:id="rId20"/>
    <p:sldId id="417" r:id="rId21"/>
    <p:sldId id="318" r:id="rId22"/>
    <p:sldId id="369" r:id="rId23"/>
    <p:sldId id="258" r:id="rId24"/>
    <p:sldId id="371" r:id="rId25"/>
    <p:sldId id="398" r:id="rId26"/>
    <p:sldId id="404" r:id="rId27"/>
    <p:sldId id="399" r:id="rId28"/>
    <p:sldId id="378" r:id="rId29"/>
    <p:sldId id="428" r:id="rId30"/>
    <p:sldId id="429" r:id="rId31"/>
    <p:sldId id="424" r:id="rId32"/>
    <p:sldId id="430" r:id="rId33"/>
    <p:sldId id="382" r:id="rId34"/>
    <p:sldId id="381" r:id="rId35"/>
    <p:sldId id="405" r:id="rId36"/>
    <p:sldId id="401" r:id="rId37"/>
    <p:sldId id="358" r:id="rId38"/>
    <p:sldId id="377" r:id="rId39"/>
    <p:sldId id="389" r:id="rId40"/>
  </p:sldIdLst>
  <p:sldSz cx="12161838" cy="6858000"/>
  <p:notesSz cx="6858000" cy="9144000"/>
  <p:embeddedFontLst>
    <p:embeddedFont>
      <p:font typeface="HP001 4 hàng" panose="020B0603050302020204" pitchFamily="34" charset="0"/>
      <p:regular r:id="rId42"/>
      <p:bold r:id="rId43"/>
    </p:embeddedFont>
    <p:embeddedFont>
      <p:font typeface="iCiel Cadena" panose="020B0604020202020204" charset="0"/>
      <p:bold r:id="rId44"/>
    </p:embeddedFont>
    <p:embeddedFont>
      <p:font typeface="Arial-Rounded" panose="020B0500000000000000" charset="0"/>
      <p:regular r:id="rId45"/>
    </p:embeddedFont>
    <p:embeddedFont>
      <p:font typeface="Scope One" panose="020B0604020202020204" charset="0"/>
      <p:regular r:id="rId46"/>
    </p:embeddedFont>
    <p:embeddedFont>
      <p:font typeface="宋体" panose="02010600030101010101" pitchFamily="2" charset="-122"/>
      <p:regular r:id="rId47"/>
    </p:embeddedFont>
    <p:embeddedFont>
      <p:font typeface="Patrick Hand" panose="020B0604020202020204" charset="0"/>
      <p:regular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00" autoAdjust="0"/>
  </p:normalViewPr>
  <p:slideViewPr>
    <p:cSldViewPr snapToGrid="0">
      <p:cViewPr varScale="1">
        <p:scale>
          <a:sx n="56" d="100"/>
          <a:sy n="56" d="100"/>
        </p:scale>
        <p:origin x="12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67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572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extLst>
      <p:ext uri="{BB962C8B-B14F-4D97-AF65-F5344CB8AC3E}">
        <p14:creationId xmlns:p14="http://schemas.microsoft.com/office/powerpoint/2010/main" val="76538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655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273112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851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7134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học online, GV linh động tặng quà khác nhé</a:t>
            </a:r>
          </a:p>
        </p:txBody>
      </p:sp>
    </p:spTree>
    <p:extLst>
      <p:ext uri="{BB962C8B-B14F-4D97-AF65-F5344CB8AC3E}">
        <p14:creationId xmlns:p14="http://schemas.microsoft.com/office/powerpoint/2010/main" val="376099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418092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02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174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 id="214748367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3.gif"/><Relationship Id="rId3" Type="http://schemas.openxmlformats.org/officeDocument/2006/relationships/audio" Target="../media/audio1.wav"/><Relationship Id="rId21" Type="http://schemas.openxmlformats.org/officeDocument/2006/relationships/slide" Target="slide8.xml"/><Relationship Id="rId7" Type="http://schemas.openxmlformats.org/officeDocument/2006/relationships/image" Target="../media/image6.png"/><Relationship Id="rId12" Type="http://schemas.openxmlformats.org/officeDocument/2006/relationships/slide" Target="slide4.xml"/><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slide" Target="slide6.xml"/><Relationship Id="rId20" Type="http://schemas.openxmlformats.org/officeDocument/2006/relationships/image" Target="../media/image15.gif"/><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1.png"/><Relationship Id="rId23" Type="http://schemas.openxmlformats.org/officeDocument/2006/relationships/image" Target="../media/image17.gif"/><Relationship Id="rId10" Type="http://schemas.openxmlformats.org/officeDocument/2006/relationships/slide" Target="slide3.xml"/><Relationship Id="rId19" Type="http://schemas.openxmlformats.org/officeDocument/2006/relationships/image" Target="../media/image14.gi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slide" Target="slide5.xml"/><Relationship Id="rId22"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40.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17.gif"/></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audio2.wav"/><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audio" Target="../media/audio3.wav"/></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audio" Target="../media/audio3.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audio" Target="../media/audio3.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7.gi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6FA0-1F83-471F-9289-68FC32D4CD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E852CA-9AE0-4071-93B0-E3DC17E0C96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15163C7-30A4-4D89-B397-737AC6F12F0E}"/>
              </a:ext>
            </a:extLst>
          </p:cNvPr>
          <p:cNvSpPr>
            <a:spLocks noGrp="1"/>
          </p:cNvSpPr>
          <p:nvPr>
            <p:ph type="sldNum" sz="quarter" idx="12"/>
          </p:nvPr>
        </p:nvSpPr>
        <p:spPr/>
        <p:txBody>
          <a:bodyPr/>
          <a:lstStyle/>
          <a:p>
            <a:fld id="{F94A588C-AED2-4DCB-B3BE-0C53DEFF078F}" type="slidenum">
              <a:rPr lang="en-US" smtClean="0"/>
              <a:t>10</a:t>
            </a:fld>
            <a:endParaRPr lang="en-US"/>
          </a:p>
        </p:txBody>
      </p:sp>
      <p:sp>
        <p:nvSpPr>
          <p:cNvPr id="5" name="Rectangle 4">
            <a:extLst>
              <a:ext uri="{FF2B5EF4-FFF2-40B4-BE49-F238E27FC236}">
                <a16:creationId xmlns:a16="http://schemas.microsoft.com/office/drawing/2014/main" id="{E550AE71-6813-4163-BC32-E2089E644C97}"/>
              </a:ext>
            </a:extLst>
          </p:cNvPr>
          <p:cNvSpPr/>
          <p:nvPr/>
        </p:nvSpPr>
        <p:spPr>
          <a:xfrm>
            <a:off x="1845505" y="523279"/>
            <a:ext cx="9088428" cy="1013354"/>
          </a:xfrm>
          <a:prstGeom prst="rect">
            <a:avLst/>
          </a:prstGeom>
        </p:spPr>
        <p:txBody>
          <a:bodyPr wrap="square">
            <a:spAutoFit/>
          </a:bodyPr>
          <a:lstStyle/>
          <a:p>
            <a:pPr lvl="1" algn="ctr" defTabSz="1216152">
              <a:buClrTx/>
              <a:defRPr/>
            </a:pPr>
            <a:r>
              <a:rPr lang="en-US" altLang="zh-CN" sz="5985" b="1" kern="1200" spc="299" dirty="0">
                <a:ln>
                  <a:solidFill>
                    <a:sysClr val="windowText" lastClr="000000"/>
                  </a:solidFill>
                </a:ln>
                <a:solidFill>
                  <a:srgbClr val="FFC000"/>
                </a:solidFill>
                <a:latin typeface="iCiel Cadena" panose="02000503000000020004" pitchFamily="2" charset="0"/>
                <a:ea typeface="汉仪小麦体简" panose="00020600040101010101" pitchFamily="18" charset="-122"/>
                <a:cs typeface="+mn-cs"/>
              </a:rPr>
              <a:t>YÊU CẦU CẦN ĐẠT</a:t>
            </a:r>
            <a:endParaRPr lang="zh-CN" altLang="en-US" sz="5985" b="1" kern="1200" spc="299" dirty="0">
              <a:ln>
                <a:solidFill>
                  <a:sysClr val="windowText" lastClr="000000"/>
                </a:solidFill>
              </a:ln>
              <a:solidFill>
                <a:srgbClr val="FFC000"/>
              </a:solidFill>
              <a:latin typeface="iCiel Cadena" panose="02000503000000020004" pitchFamily="2" charset="0"/>
              <a:ea typeface="汉仪小麦体简" panose="00020600040101010101" pitchFamily="18" charset="-122"/>
              <a:cs typeface="+mn-cs"/>
            </a:endParaRPr>
          </a:p>
        </p:txBody>
      </p:sp>
      <p:grpSp>
        <p:nvGrpSpPr>
          <p:cNvPr id="6" name="组合 25">
            <a:extLst>
              <a:ext uri="{FF2B5EF4-FFF2-40B4-BE49-F238E27FC236}">
                <a16:creationId xmlns:a16="http://schemas.microsoft.com/office/drawing/2014/main" id="{81150AD4-CDB6-436F-9267-C13B7D8781EA}"/>
              </a:ext>
            </a:extLst>
          </p:cNvPr>
          <p:cNvGrpSpPr/>
          <p:nvPr/>
        </p:nvGrpSpPr>
        <p:grpSpPr>
          <a:xfrm>
            <a:off x="633086" y="2101166"/>
            <a:ext cx="5318111" cy="1497089"/>
            <a:chOff x="1161147" y="2528074"/>
            <a:chExt cx="5140281" cy="1500801"/>
          </a:xfrm>
        </p:grpSpPr>
        <p:pic>
          <p:nvPicPr>
            <p:cNvPr id="7" name="图片 3">
              <a:extLst>
                <a:ext uri="{FF2B5EF4-FFF2-40B4-BE49-F238E27FC236}">
                  <a16:creationId xmlns:a16="http://schemas.microsoft.com/office/drawing/2014/main" id="{CBB21792-338E-48BE-B005-0D8194870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147" y="2528074"/>
              <a:ext cx="1560230" cy="1470777"/>
            </a:xfrm>
            <a:prstGeom prst="rect">
              <a:avLst/>
            </a:prstGeom>
          </p:spPr>
        </p:pic>
        <p:sp>
          <p:nvSpPr>
            <p:cNvPr id="8" name="TextBox 1">
              <a:extLst>
                <a:ext uri="{FF2B5EF4-FFF2-40B4-BE49-F238E27FC236}">
                  <a16:creationId xmlns:a16="http://schemas.microsoft.com/office/drawing/2014/main" id="{C1E78DA5-6A83-4ED4-B746-93177836F4B7}"/>
                </a:ext>
              </a:extLst>
            </p:cNvPr>
            <p:cNvSpPr txBox="1"/>
            <p:nvPr/>
          </p:nvSpPr>
          <p:spPr>
            <a:xfrm>
              <a:off x="2613560" y="2828269"/>
              <a:ext cx="3687868" cy="1200606"/>
            </a:xfrm>
            <a:prstGeom prst="rect">
              <a:avLst/>
            </a:prstGeom>
            <a:noFill/>
          </p:spPr>
          <p:txBody>
            <a:bodyPr wrap="square" rtlCol="0">
              <a:spAutoFit/>
            </a:bodyPr>
            <a:lstStyle/>
            <a:p>
              <a:pPr defTabSz="1216152">
                <a:buClrTx/>
                <a:defRPr/>
              </a:pP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rõ</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ràng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ngắt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nhấn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giọng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phù</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hợp</a:t>
              </a:r>
              <a:endParaRPr lang="zh-CN" altLang="en-US" sz="3192" b="1" kern="1200" spc="299" dirty="0">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图片 4">
            <a:extLst>
              <a:ext uri="{FF2B5EF4-FFF2-40B4-BE49-F238E27FC236}">
                <a16:creationId xmlns:a16="http://schemas.microsoft.com/office/drawing/2014/main" id="{9D52C423-CB2B-44E5-A617-AAB8CC14A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332" y="2879555"/>
            <a:ext cx="1513022" cy="1426275"/>
          </a:xfrm>
          <a:prstGeom prst="rect">
            <a:avLst/>
          </a:prstGeom>
        </p:spPr>
      </p:pic>
      <p:sp>
        <p:nvSpPr>
          <p:cNvPr id="10" name="TextBox 1">
            <a:extLst>
              <a:ext uri="{FF2B5EF4-FFF2-40B4-BE49-F238E27FC236}">
                <a16:creationId xmlns:a16="http://schemas.microsoft.com/office/drawing/2014/main" id="{90D41AAE-127E-439D-AA5C-5D4FC6EF55C5}"/>
              </a:ext>
            </a:extLst>
          </p:cNvPr>
          <p:cNvSpPr txBox="1"/>
          <p:nvPr/>
        </p:nvSpPr>
        <p:spPr>
          <a:xfrm>
            <a:off x="8511520" y="2994014"/>
            <a:ext cx="2862280" cy="1197636"/>
          </a:xfrm>
          <a:prstGeom prst="rect">
            <a:avLst/>
          </a:prstGeom>
          <a:noFill/>
        </p:spPr>
        <p:txBody>
          <a:bodyPr wrap="square" rtlCol="0">
            <a:spAutoFit/>
          </a:bodyPr>
          <a:lstStyle/>
          <a:p>
            <a:pPr defTabSz="1216152">
              <a:defRPr/>
            </a:pPr>
            <a:r>
              <a:rPr lang="en-US" sz="2394" dirty="0" err="1">
                <a:latin typeface="Arial-Rounded" panose="020B0500000000000000" pitchFamily="34" charset="0"/>
                <a:ea typeface="Arial-Rounded" panose="020B0500000000000000" pitchFamily="34" charset="0"/>
                <a:cs typeface="Arial-Rounded" panose="020B0500000000000000" pitchFamily="34" charset="0"/>
              </a:rPr>
              <a:t>Trả</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lời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các</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câu</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hỏi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có</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liên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quan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1" name="图片 7">
            <a:extLst>
              <a:ext uri="{FF2B5EF4-FFF2-40B4-BE49-F238E27FC236}">
                <a16:creationId xmlns:a16="http://schemas.microsoft.com/office/drawing/2014/main" id="{07041D06-D2D8-4A40-9D2C-0E2E3E121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023" y="3814233"/>
            <a:ext cx="1498546" cy="1473189"/>
          </a:xfrm>
          <a:prstGeom prst="rect">
            <a:avLst/>
          </a:prstGeom>
        </p:spPr>
      </p:pic>
      <p:sp>
        <p:nvSpPr>
          <p:cNvPr id="12" name="TextBox 1">
            <a:extLst>
              <a:ext uri="{FF2B5EF4-FFF2-40B4-BE49-F238E27FC236}">
                <a16:creationId xmlns:a16="http://schemas.microsoft.com/office/drawing/2014/main" id="{F7B5A9C0-F8B3-4A55-9DB7-E6E0719EAFC3}"/>
              </a:ext>
            </a:extLst>
          </p:cNvPr>
          <p:cNvSpPr txBox="1"/>
          <p:nvPr/>
        </p:nvSpPr>
        <p:spPr>
          <a:xfrm>
            <a:off x="2930042" y="4342359"/>
            <a:ext cx="5072096" cy="1197635"/>
          </a:xfrm>
          <a:prstGeom prst="rect">
            <a:avLst/>
          </a:prstGeom>
          <a:noFill/>
        </p:spPr>
        <p:txBody>
          <a:bodyPr wrap="square" rtlCol="0">
            <a:spAutoFit/>
          </a:bodyPr>
          <a:lstStyle/>
          <a:p>
            <a:pPr defTabSz="1216152">
              <a:buClrTx/>
              <a:defRPr/>
            </a:pP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chia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sẻ</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suy</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nghĩ</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xúc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có</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liên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quan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2394" kern="1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520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1" y="345437"/>
            <a:ext cx="11560554" cy="6007465"/>
            <a:chOff x="300641" y="326387"/>
            <a:chExt cx="11560554" cy="600746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1" y="1070873"/>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đi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lạc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Chân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bị</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bước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tập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tễnh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quá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đặt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chiếc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lọ</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đựng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đầy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Từ</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ngày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trở</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thành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người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xíu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a:t>
              </a:r>
            </a:p>
            <a:p>
              <a:pPr algn="just"/>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đôi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xanh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biếc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óng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dưới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nắng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mặt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trời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Mỗi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nghe</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tiếng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khệ</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nệ</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ôm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bụng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tròn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lẳn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trốn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đám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rối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chăm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sóc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rất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cẩn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thận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Hằng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ngày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đều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chiếc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lọ</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nước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những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ngọn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xanh</a:t>
              </a:r>
              <a:r>
                <a:rPr lang="en-US" sz="2800" dirty="0">
                  <a:solidFill>
                    <a:schemeClr val="tx1"/>
                  </a:solidFill>
                  <a:latin typeface="Arial" panose="020B0604020202020204" pitchFamily="34" charset="0"/>
                  <a:cs typeface="Arial" panose="020B0604020202020204" pitchFamily="34" charset="0"/>
                </a:rPr>
                <a:t> non.</a:t>
              </a:r>
            </a:p>
            <a:p>
              <a:pPr algn="just"/>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Nhưng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cảm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thấy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vẻ</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ngác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không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vui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chắc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nhớ</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nhớ</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bè</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Đoán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vậy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mang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thả</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ra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sau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Tạm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biệt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bé</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hi </a:t>
              </a:r>
              <a:r>
                <a:rPr lang="en-US" sz="2800" dirty="0" err="1">
                  <a:solidFill>
                    <a:schemeClr val="tx1"/>
                  </a:solidFill>
                  <a:latin typeface="Arial" panose="020B0604020202020204" pitchFamily="34" charset="0"/>
                  <a:cs typeface="Arial" panose="020B0604020202020204" pitchFamily="34" charset="0"/>
                </a:rPr>
                <a:t>vọng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sẽ</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tìm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được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đường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về</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căn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thân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mình</a:t>
              </a:r>
              <a:r>
                <a:rPr lang="en-US" sz="2800" dirty="0">
                  <a:solidFill>
                    <a:schemeClr val="tx1"/>
                  </a:solidFill>
                  <a:latin typeface="Arial" panose="020B0604020202020204" pitchFamily="34" charset="0"/>
                  <a:cs typeface="Arial" panose="020B0604020202020204" pitchFamily="34" charset="0"/>
                </a:rPr>
                <a:t>.</a:t>
              </a:r>
            </a:p>
            <a:p>
              <a:pPr algn="r"/>
              <a:r>
                <a:rPr lang="en-US" sz="2800" dirty="0">
                  <a:latin typeface="Arial" panose="020B0604020202020204" pitchFamily="34" charset="0"/>
                  <a:cs typeface="Arial" panose="020B0604020202020204" pitchFamily="34" charset="0"/>
                </a:rPr>
                <a:t>(Minh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7C4CB7-B387-4399-8A5B-735B18FB7A4F}"/>
              </a:ext>
            </a:extLst>
          </p:cNvPr>
          <p:cNvSpPr txBox="1"/>
          <p:nvPr/>
        </p:nvSpPr>
        <p:spPr>
          <a:xfrm>
            <a:off x="3535454" y="34543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F97F33D2-AD9C-4013-900F-E8588791959E}"/>
              </a:ext>
            </a:extLst>
          </p:cNvPr>
          <p:cNvSpPr txBox="1"/>
          <p:nvPr/>
        </p:nvSpPr>
        <p:spPr>
          <a:xfrm>
            <a:off x="360056" y="1037952"/>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Chân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bị</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bước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tập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tễnh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quá</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đặt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một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chiếc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lọ</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đựng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đầy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Từ</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ngày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trở</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thành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người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bạn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xíu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của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Cánh</a:t>
            </a:r>
            <a:r>
              <a:rPr lang="en-US" sz="2800" dirty="0">
                <a:solidFill>
                  <a:srgbClr val="C00000"/>
                </a:solidFill>
                <a:latin typeface="Arial" panose="020B0604020202020204" pitchFamily="34" charset="0"/>
                <a:cs typeface="Arial" panose="020B0604020202020204" pitchFamily="34" charset="0"/>
              </a:rPr>
              <a:t> cam </a:t>
            </a:r>
            <a:r>
              <a:rPr lang="en-US" sz="2800" dirty="0" err="1">
                <a:solidFill>
                  <a:srgbClr val="C00000"/>
                </a:solidFill>
                <a:latin typeface="Arial" panose="020B0604020202020204" pitchFamily="34" charset="0"/>
                <a:cs typeface="Arial" panose="020B0604020202020204" pitchFamily="34" charset="0"/>
              </a:rPr>
              <a:t>có</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đôi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xanh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biếc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óng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dưới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nắng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mặt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trời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Mỗi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khi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nghe</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tiếng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động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chú</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khệ</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nệ</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ôm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bụng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tròn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lẳn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trốn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vào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đám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rối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Bống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chăm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sóc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cánh</a:t>
            </a:r>
            <a:r>
              <a:rPr lang="en-US" sz="2800" dirty="0">
                <a:solidFill>
                  <a:srgbClr val="C00000"/>
                </a:solidFill>
                <a:latin typeface="Arial" panose="020B0604020202020204" pitchFamily="34" charset="0"/>
                <a:cs typeface="Arial" panose="020B0604020202020204" pitchFamily="34" charset="0"/>
              </a:rPr>
              <a:t> cam </a:t>
            </a:r>
            <a:r>
              <a:rPr lang="en-US" sz="2800" dirty="0" err="1">
                <a:solidFill>
                  <a:srgbClr val="C00000"/>
                </a:solidFill>
                <a:latin typeface="Arial" panose="020B0604020202020204" pitchFamily="34" charset="0"/>
                <a:cs typeface="Arial" panose="020B0604020202020204" pitchFamily="34" charset="0"/>
              </a:rPr>
              <a:t>rất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cẩn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thận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Hằng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ngày</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em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đều</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vào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chiếc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lọ</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một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chút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nước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và</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những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ngọn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xanh</a:t>
            </a:r>
            <a:r>
              <a:rPr lang="en-US" sz="2800" dirty="0">
                <a:solidFill>
                  <a:srgbClr val="C00000"/>
                </a:solidFill>
                <a:latin typeface="Arial" panose="020B0604020202020204" pitchFamily="34" charset="0"/>
                <a:cs typeface="Arial" panose="020B0604020202020204" pitchFamily="34" charset="0"/>
              </a:rPr>
              <a:t> non.</a:t>
            </a:r>
          </a:p>
          <a:p>
            <a:pPr algn="just"/>
            <a:r>
              <a:rPr lang="en-US" sz="2800" dirty="0">
                <a:solidFill>
                  <a:srgbClr val="00B050"/>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Nhưng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Bống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cảm</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thấy</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cánh</a:t>
            </a:r>
            <a:r>
              <a:rPr lang="en-US" sz="2800" dirty="0">
                <a:solidFill>
                  <a:schemeClr val="bg1">
                    <a:lumMod val="50000"/>
                  </a:schemeClr>
                </a:solidFill>
                <a:latin typeface="Arial" panose="020B0604020202020204" pitchFamily="34" charset="0"/>
                <a:cs typeface="Arial" panose="020B0604020202020204" pitchFamily="34" charset="0"/>
              </a:rPr>
              <a:t> cam </a:t>
            </a:r>
            <a:r>
              <a:rPr lang="en-US" sz="2800" dirty="0" err="1">
                <a:solidFill>
                  <a:schemeClr val="bg1">
                    <a:lumMod val="50000"/>
                  </a:schemeClr>
                </a:solidFill>
                <a:latin typeface="Arial" panose="020B0604020202020204" pitchFamily="34" charset="0"/>
                <a:cs typeface="Arial" panose="020B0604020202020204" pitchFamily="34" charset="0"/>
              </a:rPr>
              <a:t>có</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vẻ</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ngơ</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ngác</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không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vui</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chắc</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chú</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nhớ</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nhớ</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bạn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bè</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Đoán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vậy</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Bống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mang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cánh</a:t>
            </a:r>
            <a:r>
              <a:rPr lang="en-US" sz="2800" dirty="0">
                <a:solidFill>
                  <a:schemeClr val="bg1">
                    <a:lumMod val="50000"/>
                  </a:schemeClr>
                </a:solidFill>
                <a:latin typeface="Arial" panose="020B0604020202020204" pitchFamily="34" charset="0"/>
                <a:cs typeface="Arial" panose="020B0604020202020204" pitchFamily="34" charset="0"/>
              </a:rPr>
              <a:t> cam </a:t>
            </a:r>
            <a:r>
              <a:rPr lang="en-US" sz="2800" dirty="0" err="1">
                <a:solidFill>
                  <a:schemeClr val="bg1">
                    <a:lumMod val="50000"/>
                  </a:schemeClr>
                </a:solidFill>
                <a:latin typeface="Arial" panose="020B0604020202020204" pitchFamily="34" charset="0"/>
                <a:cs typeface="Arial" panose="020B0604020202020204" pitchFamily="34" charset="0"/>
              </a:rPr>
              <a:t>thả</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ra</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bãi</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cỏ</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sau</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Tạm</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biệt</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cánh</a:t>
            </a:r>
            <a:r>
              <a:rPr lang="en-US" sz="2800" dirty="0">
                <a:solidFill>
                  <a:schemeClr val="bg1">
                    <a:lumMod val="50000"/>
                  </a:schemeClr>
                </a:solidFill>
                <a:latin typeface="Arial" panose="020B0604020202020204" pitchFamily="34" charset="0"/>
                <a:cs typeface="Arial" panose="020B0604020202020204" pitchFamily="34" charset="0"/>
              </a:rPr>
              <a:t> cam </a:t>
            </a:r>
            <a:r>
              <a:rPr lang="en-US" sz="2800" dirty="0" err="1">
                <a:solidFill>
                  <a:schemeClr val="bg1">
                    <a:lumMod val="50000"/>
                  </a:schemeClr>
                </a:solidFill>
                <a:latin typeface="Arial" panose="020B0604020202020204" pitchFamily="34" charset="0"/>
                <a:cs typeface="Arial" panose="020B0604020202020204" pitchFamily="34" charset="0"/>
              </a:rPr>
              <a:t>bé</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nhỏ</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Bống</a:t>
            </a:r>
            <a:r>
              <a:rPr lang="en-US" sz="2800" dirty="0">
                <a:solidFill>
                  <a:schemeClr val="bg1">
                    <a:lumMod val="50000"/>
                  </a:schemeClr>
                </a:solidFill>
                <a:latin typeface="Arial" panose="020B0604020202020204" pitchFamily="34" charset="0"/>
                <a:cs typeface="Arial" panose="020B0604020202020204" pitchFamily="34" charset="0"/>
              </a:rPr>
              <a:t> hi </a:t>
            </a:r>
            <a:r>
              <a:rPr lang="en-US" sz="2800" dirty="0" err="1">
                <a:solidFill>
                  <a:schemeClr val="bg1">
                    <a:lumMod val="50000"/>
                  </a:schemeClr>
                </a:solidFill>
                <a:latin typeface="Arial" panose="020B0604020202020204" pitchFamily="34" charset="0"/>
                <a:cs typeface="Arial" panose="020B0604020202020204" pitchFamily="34" charset="0"/>
              </a:rPr>
              <a:t>vọng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chú</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sẽ</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tìm</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được</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đường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về</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căn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thân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thương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của</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mình</a:t>
            </a:r>
            <a:r>
              <a:rPr lang="en-US" sz="2800" dirty="0">
                <a:solidFill>
                  <a:schemeClr val="bg1">
                    <a:lumMod val="50000"/>
                  </a:schemeClr>
                </a:solidFill>
                <a:latin typeface="Arial" panose="020B0604020202020204" pitchFamily="34" charset="0"/>
                <a:cs typeface="Arial" panose="020B0604020202020204" pitchFamily="34" charset="0"/>
              </a:rPr>
              <a:t>.</a:t>
            </a:r>
          </a:p>
          <a:p>
            <a:pPr algn="r"/>
            <a:r>
              <a:rPr lang="en-US" sz="2800" dirty="0">
                <a:latin typeface="Arial" panose="020B0604020202020204" pitchFamily="34" charset="0"/>
                <a:cs typeface="Arial" panose="020B0604020202020204" pitchFamily="34" charset="0"/>
              </a:rPr>
              <a:t>(Minh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a:t>
            </a:r>
          </a:p>
        </p:txBody>
      </p:sp>
      <p:sp>
        <p:nvSpPr>
          <p:cNvPr id="9" name="Oval 8">
            <a:extLst>
              <a:ext uri="{FF2B5EF4-FFF2-40B4-BE49-F238E27FC236}">
                <a16:creationId xmlns:a16="http://schemas.microsoft.com/office/drawing/2014/main" id="{9BEB4228-FC1D-4E4D-86B8-243ACFC122DB}"/>
              </a:ext>
            </a:extLst>
          </p:cNvPr>
          <p:cNvSpPr/>
          <p:nvPr/>
        </p:nvSpPr>
        <p:spPr>
          <a:xfrm>
            <a:off x="117694" y="1127515"/>
            <a:ext cx="484724" cy="456812"/>
          </a:xfrm>
          <a:prstGeom prst="ellipse">
            <a:avLst/>
          </a:prstGeom>
          <a:solidFill>
            <a:srgbClr val="0070C0"/>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1</a:t>
            </a:r>
          </a:p>
        </p:txBody>
      </p:sp>
      <p:sp>
        <p:nvSpPr>
          <p:cNvPr id="10" name="Oval 9">
            <a:extLst>
              <a:ext uri="{FF2B5EF4-FFF2-40B4-BE49-F238E27FC236}">
                <a16:creationId xmlns:a16="http://schemas.microsoft.com/office/drawing/2014/main" id="{7F8C16EC-04D8-490C-9F09-5A29C535C8B3}"/>
              </a:ext>
            </a:extLst>
          </p:cNvPr>
          <p:cNvSpPr/>
          <p:nvPr/>
        </p:nvSpPr>
        <p:spPr>
          <a:xfrm>
            <a:off x="98930" y="2427028"/>
            <a:ext cx="484724" cy="421799"/>
          </a:xfrm>
          <a:prstGeom prst="ellipse">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2</a:t>
            </a:r>
          </a:p>
        </p:txBody>
      </p:sp>
      <p:sp>
        <p:nvSpPr>
          <p:cNvPr id="11" name="Oval 10">
            <a:extLst>
              <a:ext uri="{FF2B5EF4-FFF2-40B4-BE49-F238E27FC236}">
                <a16:creationId xmlns:a16="http://schemas.microsoft.com/office/drawing/2014/main" id="{908360D2-58F2-4DA4-B971-3A71A341B3F0}"/>
              </a:ext>
            </a:extLst>
          </p:cNvPr>
          <p:cNvSpPr/>
          <p:nvPr/>
        </p:nvSpPr>
        <p:spPr>
          <a:xfrm>
            <a:off x="98930" y="4144052"/>
            <a:ext cx="484724" cy="456812"/>
          </a:xfrm>
          <a:prstGeom prst="ellipse">
            <a:avLst/>
          </a:prstGeom>
          <a:solidFill>
            <a:schemeClr val="bg1">
              <a:lumMod val="50000"/>
            </a:schemeClr>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3</a:t>
            </a:r>
          </a:p>
        </p:txBody>
      </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id="{94F6E762-BE3B-4B78-BBC6-D2331E99265A}"/>
              </a:ext>
            </a:extLst>
          </p:cNvPr>
          <p:cNvPicPr>
            <a:picLocks noChangeAspect="1"/>
          </p:cNvPicPr>
          <p:nvPr/>
        </p:nvPicPr>
        <p:blipFill>
          <a:blip r:embed="rId4"/>
          <a:stretch>
            <a:fillRect/>
          </a:stretch>
        </p:blipFill>
        <p:spPr>
          <a:xfrm>
            <a:off x="0" y="10152"/>
            <a:ext cx="12161838" cy="6837695"/>
          </a:xfrm>
          <a:prstGeom prst="rect">
            <a:avLst/>
          </a:prstGeom>
        </p:spPr>
      </p:pic>
      <p:sp>
        <p:nvSpPr>
          <p:cNvPr id="2" name="Rectangle: Rounded Corners 1">
            <a:extLst>
              <a:ext uri="{FF2B5EF4-FFF2-40B4-BE49-F238E27FC236}">
                <a16:creationId xmlns:a16="http://schemas.microsoft.com/office/drawing/2014/main" id="{B8FAE11F-A892-42C1-B1BC-D5DF74F2AF73}"/>
              </a:ext>
            </a:extLst>
          </p:cNvPr>
          <p:cNvSpPr/>
          <p:nvPr/>
        </p:nvSpPr>
        <p:spPr>
          <a:xfrm>
            <a:off x="1758719" y="1458690"/>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tập tễnh</a:t>
            </a: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1758719" y="2857507"/>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xanh biếc</a:t>
            </a:r>
          </a:p>
        </p:txBody>
      </p:sp>
      <p:sp>
        <p:nvSpPr>
          <p:cNvPr id="15" name="Rectangle: Rounded Corners 14">
            <a:extLst>
              <a:ext uri="{FF2B5EF4-FFF2-40B4-BE49-F238E27FC236}">
                <a16:creationId xmlns:a16="http://schemas.microsoft.com/office/drawing/2014/main" id="{2DA3B13A-24F1-4AE9-AA3B-8852F4F1D13E}"/>
              </a:ext>
            </a:extLst>
          </p:cNvPr>
          <p:cNvSpPr/>
          <p:nvPr/>
        </p:nvSpPr>
        <p:spPr>
          <a:xfrm>
            <a:off x="1758719" y="4256323"/>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mặt trời</a:t>
            </a:r>
          </a:p>
        </p:txBody>
      </p:sp>
      <p:sp>
        <p:nvSpPr>
          <p:cNvPr id="16" name="Rectangle: Rounded Corners 15">
            <a:extLst>
              <a:ext uri="{FF2B5EF4-FFF2-40B4-BE49-F238E27FC236}">
                <a16:creationId xmlns:a16="http://schemas.microsoft.com/office/drawing/2014/main" id="{159F94A1-764B-470E-AB36-A3AF5366EE9E}"/>
              </a:ext>
            </a:extLst>
          </p:cNvPr>
          <p:cNvSpPr/>
          <p:nvPr/>
        </p:nvSpPr>
        <p:spPr>
          <a:xfrm>
            <a:off x="6535050" y="14550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khệ nệ</a:t>
            </a: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535050" y="2890164"/>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tròn lẳn</a:t>
            </a:r>
          </a:p>
        </p:txBody>
      </p:sp>
      <p:sp>
        <p:nvSpPr>
          <p:cNvPr id="18" name="Rectangle: Rounded Corners 17">
            <a:extLst>
              <a:ext uri="{FF2B5EF4-FFF2-40B4-BE49-F238E27FC236}">
                <a16:creationId xmlns:a16="http://schemas.microsoft.com/office/drawing/2014/main" id="{739D57B8-B99E-4960-938F-FA21C99163F3}"/>
              </a:ext>
            </a:extLst>
          </p:cNvPr>
          <p:cNvSpPr/>
          <p:nvPr/>
        </p:nvSpPr>
        <p:spPr>
          <a:xfrm>
            <a:off x="6535050" y="4256323"/>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trốn</a:t>
            </a:r>
          </a:p>
        </p:txBody>
      </p:sp>
      <p:sp>
        <p:nvSpPr>
          <p:cNvPr id="9" name="Text Box 4">
            <a:extLst>
              <a:ext uri="{FF2B5EF4-FFF2-40B4-BE49-F238E27FC236}">
                <a16:creationId xmlns:a16="http://schemas.microsoft.com/office/drawing/2014/main" id="{41F66223-1254-42C0-90EA-19B32AA16BD3}"/>
              </a:ext>
            </a:extLst>
          </p:cNvPr>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8349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683364-5C40-40E6-A9D1-834483DBF3FC}"/>
              </a:ext>
            </a:extLst>
          </p:cNvPr>
          <p:cNvGrpSpPr/>
          <p:nvPr/>
        </p:nvGrpSpPr>
        <p:grpSpPr>
          <a:xfrm>
            <a:off x="300640" y="345437"/>
            <a:ext cx="11560554" cy="2536138"/>
            <a:chOff x="300640" y="326387"/>
            <a:chExt cx="11560554" cy="2536138"/>
          </a:xfrm>
        </p:grpSpPr>
        <p:sp>
          <p:nvSpPr>
            <p:cNvPr id="7" name="TextBox 6">
              <a:extLst>
                <a:ext uri="{FF2B5EF4-FFF2-40B4-BE49-F238E27FC236}">
                  <a16:creationId xmlns:a16="http://schemas.microsoft.com/office/drawing/2014/main" id="{27985688-F49E-4496-9B3F-571E31BC26F9}"/>
                </a:ext>
              </a:extLst>
            </p:cNvPr>
            <p:cNvSpPr txBox="1"/>
            <p:nvPr/>
          </p:nvSpPr>
          <p:spPr>
            <a:xfrm>
              <a:off x="300640" y="911029"/>
              <a:ext cx="11560554" cy="1951496"/>
            </a:xfrm>
            <a:prstGeom prst="rect">
              <a:avLst/>
            </a:prstGeom>
            <a:noFill/>
          </p:spPr>
          <p:txBody>
            <a:bodyPr wrap="square">
              <a:spAutoFit/>
            </a:bodyPr>
            <a:lstStyle/>
            <a:p>
              <a:pPr algn="just">
                <a:lnSpc>
                  <a:spcPct val="150000"/>
                </a:lnSpc>
              </a:pPr>
              <a:r>
                <a:rPr lang="en-US" sz="2800" dirty="0">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Chân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bị</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bước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tập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tễnh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quá</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đặt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một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chiếc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lọ</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đựng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đầy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Từ</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ngày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trở</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thành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người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bạn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xíu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của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E96F09A7-C0ED-4525-A86C-94F414C9635D}"/>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dirty="0">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9" name="Oval 8">
            <a:extLst>
              <a:ext uri="{FF2B5EF4-FFF2-40B4-BE49-F238E27FC236}">
                <a16:creationId xmlns:a16="http://schemas.microsoft.com/office/drawing/2014/main" id="{9D6E5D16-1F7E-41EA-859B-0F5015BD4EB5}"/>
              </a:ext>
            </a:extLst>
          </p:cNvPr>
          <p:cNvSpPr/>
          <p:nvPr/>
        </p:nvSpPr>
        <p:spPr>
          <a:xfrm>
            <a:off x="117694" y="1127515"/>
            <a:ext cx="484724" cy="456812"/>
          </a:xfrm>
          <a:prstGeom prst="ellipse">
            <a:avLst/>
          </a:prstGeom>
          <a:solidFill>
            <a:srgbClr val="0070C0"/>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1</a:t>
            </a:r>
          </a:p>
        </p:txBody>
      </p:sp>
      <p:grpSp>
        <p:nvGrpSpPr>
          <p:cNvPr id="10" name="Google Shape;7681;p56">
            <a:extLst>
              <a:ext uri="{FF2B5EF4-FFF2-40B4-BE49-F238E27FC236}">
                <a16:creationId xmlns:a16="http://schemas.microsoft.com/office/drawing/2014/main" id="{9A52A02F-F27C-459A-BF6B-048C42E533FE}"/>
              </a:ext>
            </a:extLst>
          </p:cNvPr>
          <p:cNvGrpSpPr/>
          <p:nvPr/>
        </p:nvGrpSpPr>
        <p:grpSpPr>
          <a:xfrm>
            <a:off x="295968" y="3085447"/>
            <a:ext cx="612900" cy="567755"/>
            <a:chOff x="1773575" y="4308850"/>
            <a:chExt cx="650450" cy="645825"/>
          </a:xfrm>
        </p:grpSpPr>
        <p:sp>
          <p:nvSpPr>
            <p:cNvPr id="11" name="Google Shape;7682;p56">
              <a:extLst>
                <a:ext uri="{FF2B5EF4-FFF2-40B4-BE49-F238E27FC236}">
                  <a16:creationId xmlns:a16="http://schemas.microsoft.com/office/drawing/2014/main" id="{A20911CD-2C81-4732-8E72-4CE84F3B282E}"/>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2" name="Google Shape;7683;p56">
              <a:extLst>
                <a:ext uri="{FF2B5EF4-FFF2-40B4-BE49-F238E27FC236}">
                  <a16:creationId xmlns:a16="http://schemas.microsoft.com/office/drawing/2014/main" id="{F6783322-F376-40E0-8538-C19575F5939C}"/>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3" name="TextBox 12">
            <a:extLst>
              <a:ext uri="{FF2B5EF4-FFF2-40B4-BE49-F238E27FC236}">
                <a16:creationId xmlns:a16="http://schemas.microsoft.com/office/drawing/2014/main" id="{6A02DFC1-C2EF-4866-9FC9-1AC3697F4BE4}"/>
              </a:ext>
            </a:extLst>
          </p:cNvPr>
          <p:cNvSpPr txBox="1"/>
          <p:nvPr/>
        </p:nvSpPr>
        <p:spPr>
          <a:xfrm>
            <a:off x="913540" y="3085447"/>
            <a:ext cx="3874612" cy="584775"/>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200" kern="1200" dirty="0" err="1">
                <a:solidFill>
                  <a:srgbClr val="FF0000"/>
                </a:solidFill>
                <a:latin typeface="+mj-lt"/>
                <a:ea typeface="Arial-Rounded" panose="020B0500000000000000" pitchFamily="34" charset="0"/>
                <a:cs typeface="Arial-Rounded" panose="020B0500000000000000" pitchFamily="34" charset="0"/>
              </a:rPr>
              <a:t>Cánh</a:t>
            </a:r>
            <a:r>
              <a:rPr lang="en-US" sz="3200" kern="1200" dirty="0">
                <a:solidFill>
                  <a:srgbClr val="FF0000"/>
                </a:solidFill>
                <a:latin typeface="+mj-lt"/>
                <a:ea typeface="Arial-Rounded" panose="020B0500000000000000" pitchFamily="34" charset="0"/>
                <a:cs typeface="Arial-Rounded" panose="020B0500000000000000" pitchFamily="34" charset="0"/>
              </a:rPr>
              <a:t> cam</a:t>
            </a:r>
            <a:r>
              <a:rPr kumimoji="0" lang="en-US" sz="32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2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1026" name="Picture 2" descr="Hình ảnh, hình nền con bọ cánh cam đẹp nhất dễ thương | VFO.VN">
            <a:extLst>
              <a:ext uri="{FF2B5EF4-FFF2-40B4-BE49-F238E27FC236}">
                <a16:creationId xmlns:a16="http://schemas.microsoft.com/office/drawing/2014/main" id="{60FFF3D6-FF81-4B74-9111-66A771713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301" y="3761031"/>
            <a:ext cx="3310572" cy="287208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oogle Shape;7681;p56">
            <a:extLst>
              <a:ext uri="{FF2B5EF4-FFF2-40B4-BE49-F238E27FC236}">
                <a16:creationId xmlns:a16="http://schemas.microsoft.com/office/drawing/2014/main" id="{49AA3946-D427-4CF5-A078-6ADC796010FD}"/>
              </a:ext>
            </a:extLst>
          </p:cNvPr>
          <p:cNvGrpSpPr/>
          <p:nvPr/>
        </p:nvGrpSpPr>
        <p:grpSpPr>
          <a:xfrm>
            <a:off x="6410909" y="3206363"/>
            <a:ext cx="631981" cy="510151"/>
            <a:chOff x="1773575" y="4308850"/>
            <a:chExt cx="650450" cy="645825"/>
          </a:xfrm>
        </p:grpSpPr>
        <p:sp>
          <p:nvSpPr>
            <p:cNvPr id="19" name="Google Shape;7682;p56">
              <a:extLst>
                <a:ext uri="{FF2B5EF4-FFF2-40B4-BE49-F238E27FC236}">
                  <a16:creationId xmlns:a16="http://schemas.microsoft.com/office/drawing/2014/main" id="{D51FD7C7-9632-4974-813C-8136F00D31AE}"/>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0" name="Google Shape;7683;p56">
              <a:extLst>
                <a:ext uri="{FF2B5EF4-FFF2-40B4-BE49-F238E27FC236}">
                  <a16:creationId xmlns:a16="http://schemas.microsoft.com/office/drawing/2014/main" id="{FA89745A-81E7-4EFE-B1E2-724825AA05DF}"/>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1" name="TextBox 20">
            <a:extLst>
              <a:ext uri="{FF2B5EF4-FFF2-40B4-BE49-F238E27FC236}">
                <a16:creationId xmlns:a16="http://schemas.microsoft.com/office/drawing/2014/main" id="{CBDD5B4A-6B58-4034-B223-8FDB0F480F45}"/>
              </a:ext>
            </a:extLst>
          </p:cNvPr>
          <p:cNvSpPr txBox="1"/>
          <p:nvPr/>
        </p:nvSpPr>
        <p:spPr>
          <a:xfrm>
            <a:off x="7170630" y="3138272"/>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Tập</a:t>
            </a:r>
            <a:r>
              <a:rPr kumimoji="0" lang="en-US" sz="3600" b="0"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tễnh</a:t>
            </a:r>
            <a:r>
              <a:rPr kumimoji="0" lang="en-US" sz="3600" b="0" i="0" u="none" strike="noStrike" kern="1200" cap="none" spc="0" normalizeH="0" noProof="0" dirty="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7DDDF5D0-999E-4E0C-B399-45D1246BD27F}"/>
              </a:ext>
            </a:extLst>
          </p:cNvPr>
          <p:cNvSpPr txBox="1"/>
          <p:nvPr/>
        </p:nvSpPr>
        <p:spPr>
          <a:xfrm>
            <a:off x="6474113" y="3930817"/>
            <a:ext cx="4304535" cy="1200329"/>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dirty="0" err="1">
                <a:latin typeface="+mj-lt"/>
                <a:ea typeface="Arial-Rounded" panose="020B0500000000000000" pitchFamily="34" charset="0"/>
                <a:cs typeface="Arial-Rounded" panose="020B0500000000000000" pitchFamily="34" charset="0"/>
              </a:rPr>
              <a:t>dáng</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đi</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không</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cân</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bên</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cao</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bên</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thấp</a:t>
            </a:r>
            <a:r>
              <a:rPr lang="en-US" sz="3600" kern="1200" dirty="0">
                <a:latin typeface="+mj-lt"/>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323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B5C350-2DFE-4836-B479-BFC37C135037}"/>
              </a:ext>
            </a:extLst>
          </p:cNvPr>
          <p:cNvGrpSpPr/>
          <p:nvPr/>
        </p:nvGrpSpPr>
        <p:grpSpPr>
          <a:xfrm>
            <a:off x="58279" y="276857"/>
            <a:ext cx="11560554" cy="4279051"/>
            <a:chOff x="58279" y="257807"/>
            <a:chExt cx="11560554" cy="4279051"/>
          </a:xfrm>
        </p:grpSpPr>
        <p:sp>
          <p:nvSpPr>
            <p:cNvPr id="4" name="TextBox 3">
              <a:extLst>
                <a:ext uri="{FF2B5EF4-FFF2-40B4-BE49-F238E27FC236}">
                  <a16:creationId xmlns:a16="http://schemas.microsoft.com/office/drawing/2014/main" id="{8F797E61-8684-4D50-96A4-D55C8C301172}"/>
                </a:ext>
              </a:extLst>
            </p:cNvPr>
            <p:cNvSpPr txBox="1"/>
            <p:nvPr/>
          </p:nvSpPr>
          <p:spPr>
            <a:xfrm>
              <a:off x="58279" y="842449"/>
              <a:ext cx="11560554" cy="3694409"/>
            </a:xfrm>
            <a:prstGeom prst="rect">
              <a:avLst/>
            </a:prstGeom>
            <a:noFill/>
          </p:spPr>
          <p:txBody>
            <a:bodyPr wrap="square">
              <a:spAutoFit/>
            </a:bodyPr>
            <a:lstStyle/>
            <a:p>
              <a:pPr algn="just">
                <a:lnSpc>
                  <a:spcPct val="150000"/>
                </a:lnSpc>
              </a:pP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Cánh</a:t>
              </a:r>
              <a:r>
                <a:rPr lang="en-US" sz="3200" dirty="0">
                  <a:solidFill>
                    <a:srgbClr val="C00000"/>
                  </a:solidFill>
                  <a:latin typeface="Arial" panose="020B0604020202020204" pitchFamily="34" charset="0"/>
                  <a:cs typeface="Arial" panose="020B0604020202020204" pitchFamily="34" charset="0"/>
                </a:rPr>
                <a:t> cam </a:t>
              </a:r>
              <a:r>
                <a:rPr lang="en-US" sz="3200" dirty="0" err="1">
                  <a:solidFill>
                    <a:srgbClr val="C00000"/>
                  </a:solidFill>
                  <a:latin typeface="Arial" panose="020B0604020202020204" pitchFamily="34" charset="0"/>
                  <a:cs typeface="Arial" panose="020B0604020202020204" pitchFamily="34" charset="0"/>
                </a:rPr>
                <a:t>có</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đôi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xanh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biếc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óng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ánh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dưới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ánh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nắng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mặt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trời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Mỗi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nghe</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tiếng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động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chú</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khệ</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nệ</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ôm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bụng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tròn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lẳn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trốn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vào</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đám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cỏ</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rối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Bống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chăm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sóc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cánh</a:t>
              </a:r>
              <a:r>
                <a:rPr lang="en-US" sz="3200" dirty="0">
                  <a:solidFill>
                    <a:srgbClr val="C00000"/>
                  </a:solidFill>
                  <a:latin typeface="Arial" panose="020B0604020202020204" pitchFamily="34" charset="0"/>
                  <a:cs typeface="Arial" panose="020B0604020202020204" pitchFamily="34" charset="0"/>
                </a:rPr>
                <a:t> cam </a:t>
              </a:r>
              <a:r>
                <a:rPr lang="en-US" sz="3200" dirty="0" err="1">
                  <a:solidFill>
                    <a:srgbClr val="C00000"/>
                  </a:solidFill>
                  <a:latin typeface="Arial" panose="020B0604020202020204" pitchFamily="34" charset="0"/>
                  <a:cs typeface="Arial" panose="020B0604020202020204" pitchFamily="34" charset="0"/>
                </a:rPr>
                <a:t>rất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cẩn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thận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Hằng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ngày</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em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đều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bỏ</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vào</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chiếc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lọ</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một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chút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nước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và</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những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ngọn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cỏ</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xanh</a:t>
              </a:r>
              <a:r>
                <a:rPr lang="en-US" sz="3200" dirty="0">
                  <a:solidFill>
                    <a:srgbClr val="C00000"/>
                  </a:solidFill>
                  <a:latin typeface="Arial" panose="020B0604020202020204" pitchFamily="34" charset="0"/>
                  <a:cs typeface="Arial" panose="020B0604020202020204" pitchFamily="34" charset="0"/>
                </a:rPr>
                <a:t> non.</a:t>
              </a:r>
            </a:p>
          </p:txBody>
        </p:sp>
        <p:sp>
          <p:nvSpPr>
            <p:cNvPr id="5" name="TextBox 4">
              <a:extLst>
                <a:ext uri="{FF2B5EF4-FFF2-40B4-BE49-F238E27FC236}">
                  <a16:creationId xmlns:a16="http://schemas.microsoft.com/office/drawing/2014/main" id="{C02EBCE1-A743-444F-A8B3-824B60E8F8CF}"/>
                </a:ext>
              </a:extLst>
            </p:cNvPr>
            <p:cNvSpPr txBox="1"/>
            <p:nvPr/>
          </p:nvSpPr>
          <p:spPr>
            <a:xfrm>
              <a:off x="3535455" y="257807"/>
              <a:ext cx="5090927" cy="584642"/>
            </a:xfrm>
            <a:prstGeom prst="rect">
              <a:avLst/>
            </a:prstGeom>
            <a:noFill/>
          </p:spPr>
          <p:txBody>
            <a:bodyPr wrap="square" lIns="91305" tIns="45654" rIns="91305" bIns="45654" rtlCol="0">
              <a:spAutoFit/>
            </a:bodyPr>
            <a:lstStyle/>
            <a:p>
              <a:pPr algn="ctr"/>
              <a:r>
                <a:rPr lang="en" sz="3200" b="1" dirty="0">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6" name="Oval 5">
            <a:extLst>
              <a:ext uri="{FF2B5EF4-FFF2-40B4-BE49-F238E27FC236}">
                <a16:creationId xmlns:a16="http://schemas.microsoft.com/office/drawing/2014/main" id="{CC6A5D2B-BEAB-4229-AD11-50B2E3B556F4}"/>
              </a:ext>
            </a:extLst>
          </p:cNvPr>
          <p:cNvSpPr/>
          <p:nvPr/>
        </p:nvSpPr>
        <p:spPr>
          <a:xfrm>
            <a:off x="58279" y="1089923"/>
            <a:ext cx="484724" cy="421799"/>
          </a:xfrm>
          <a:prstGeom prst="ellipse">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2</a:t>
            </a:r>
          </a:p>
        </p:txBody>
      </p:sp>
    </p:spTree>
    <p:extLst>
      <p:ext uri="{BB962C8B-B14F-4D97-AF65-F5344CB8AC3E}">
        <p14:creationId xmlns:p14="http://schemas.microsoft.com/office/powerpoint/2010/main" val="346650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951F91-EA51-447D-89E0-EE0B2B9B5F61}"/>
              </a:ext>
            </a:extLst>
          </p:cNvPr>
          <p:cNvSpPr txBox="1"/>
          <p:nvPr/>
        </p:nvSpPr>
        <p:spPr>
          <a:xfrm>
            <a:off x="920274" y="2629287"/>
            <a:ext cx="10321290" cy="1323439"/>
          </a:xfrm>
          <a:prstGeom prst="rect">
            <a:avLst/>
          </a:prstGeom>
          <a:noFill/>
        </p:spPr>
        <p:txBody>
          <a:bodyPr wrap="square">
            <a:spAutoFit/>
          </a:bodyPr>
          <a:lstStyle/>
          <a:p>
            <a:r>
              <a:rPr lang="en-US" sz="4000" dirty="0" err="1">
                <a:solidFill>
                  <a:srgbClr val="C00000"/>
                </a:solidFill>
                <a:latin typeface="Arial" panose="020B0604020202020204" pitchFamily="34" charset="0"/>
                <a:cs typeface="Arial" panose="020B0604020202020204" pitchFamily="34" charset="0"/>
              </a:rPr>
              <a:t>Hằng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ngày</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em</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đều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bỏ</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vào</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chiếc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lọ</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một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nước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những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ngọn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cỏ</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xanh</a:t>
            </a:r>
            <a:r>
              <a:rPr lang="en-US" sz="4000" dirty="0">
                <a:solidFill>
                  <a:srgbClr val="C00000"/>
                </a:solidFill>
                <a:latin typeface="Arial" panose="020B0604020202020204" pitchFamily="34" charset="0"/>
                <a:cs typeface="Arial" panose="020B0604020202020204" pitchFamily="34" charset="0"/>
              </a:rPr>
              <a:t> non.</a:t>
            </a:r>
            <a:endParaRPr lang="en-US" sz="3600" dirty="0"/>
          </a:p>
        </p:txBody>
      </p:sp>
      <p:cxnSp>
        <p:nvCxnSpPr>
          <p:cNvPr id="7" name="Straight Connector 6">
            <a:extLst>
              <a:ext uri="{FF2B5EF4-FFF2-40B4-BE49-F238E27FC236}">
                <a16:creationId xmlns:a16="http://schemas.microsoft.com/office/drawing/2014/main" id="{DE526382-6399-45F9-951E-5E4E0E66FA7C}"/>
              </a:ext>
            </a:extLst>
          </p:cNvPr>
          <p:cNvCxnSpPr/>
          <p:nvPr/>
        </p:nvCxnSpPr>
        <p:spPr>
          <a:xfrm flipH="1">
            <a:off x="8964930" y="2776656"/>
            <a:ext cx="194310" cy="51435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8E0F6A03-16D9-43CC-9D19-C8676684EA9E}"/>
              </a:ext>
            </a:extLst>
          </p:cNvPr>
          <p:cNvCxnSpPr/>
          <p:nvPr/>
        </p:nvCxnSpPr>
        <p:spPr>
          <a:xfrm flipH="1">
            <a:off x="2213610" y="3335892"/>
            <a:ext cx="194310" cy="514350"/>
          </a:xfrm>
          <a:prstGeom prst="line">
            <a:avLst/>
          </a:prstGeom>
        </p:spPr>
        <p:style>
          <a:lnRef idx="3">
            <a:schemeClr val="dk1"/>
          </a:lnRef>
          <a:fillRef idx="0">
            <a:schemeClr val="dk1"/>
          </a:fillRef>
          <a:effectRef idx="2">
            <a:schemeClr val="dk1"/>
          </a:effectRef>
          <a:fontRef idx="minor">
            <a:schemeClr val="tx1"/>
          </a:fontRef>
        </p:style>
      </p:cxnSp>
      <p:sp>
        <p:nvSpPr>
          <p:cNvPr id="9" name="Cloud 8">
            <a:extLst>
              <a:ext uri="{FF2B5EF4-FFF2-40B4-BE49-F238E27FC236}">
                <a16:creationId xmlns:a16="http://schemas.microsoft.com/office/drawing/2014/main" id="{DE4E4EA6-11F2-4C17-957D-803618BBA257}"/>
              </a:ext>
            </a:extLst>
          </p:cNvPr>
          <p:cNvSpPr/>
          <p:nvPr/>
        </p:nvSpPr>
        <p:spPr>
          <a:xfrm>
            <a:off x="8210257" y="29966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10" name="Straight Connector 9">
            <a:extLst>
              <a:ext uri="{FF2B5EF4-FFF2-40B4-BE49-F238E27FC236}">
                <a16:creationId xmlns:a16="http://schemas.microsoft.com/office/drawing/2014/main" id="{5DE54928-EAD2-45B3-9D2F-A3520455C3D1}"/>
              </a:ext>
            </a:extLst>
          </p:cNvPr>
          <p:cNvCxnSpPr/>
          <p:nvPr/>
        </p:nvCxnSpPr>
        <p:spPr>
          <a:xfrm flipH="1">
            <a:off x="8867775" y="3309820"/>
            <a:ext cx="194310" cy="51435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FEFE4C95-7586-4D02-B4CB-2C0EAD776DF3}"/>
              </a:ext>
            </a:extLst>
          </p:cNvPr>
          <p:cNvCxnSpPr/>
          <p:nvPr/>
        </p:nvCxnSpPr>
        <p:spPr>
          <a:xfrm flipH="1">
            <a:off x="8938260" y="3327800"/>
            <a:ext cx="194310" cy="51435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147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7681;p56">
            <a:extLst>
              <a:ext uri="{FF2B5EF4-FFF2-40B4-BE49-F238E27FC236}">
                <a16:creationId xmlns:a16="http://schemas.microsoft.com/office/drawing/2014/main" id="{578BCE53-6B08-4B16-875C-6569BDDA8318}"/>
              </a:ext>
            </a:extLst>
          </p:cNvPr>
          <p:cNvGrpSpPr/>
          <p:nvPr/>
        </p:nvGrpSpPr>
        <p:grpSpPr>
          <a:xfrm>
            <a:off x="737664" y="1902907"/>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574586" y="190290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Óng ánh</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F867930D-4680-4316-8608-89D012F28C8C}"/>
              </a:ext>
            </a:extLst>
          </p:cNvPr>
          <p:cNvSpPr txBox="1"/>
          <p:nvPr/>
        </p:nvSpPr>
        <p:spPr>
          <a:xfrm>
            <a:off x="1634434" y="1919066"/>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phản chiếu ánh sáng lấp lánh, trông đẹp mắt.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id="{417CAB1B-0951-4C29-80C0-2E2FF7D4F752}"/>
              </a:ext>
            </a:extLst>
          </p:cNvPr>
          <p:cNvGrpSpPr/>
          <p:nvPr/>
        </p:nvGrpSpPr>
        <p:grpSpPr>
          <a:xfrm>
            <a:off x="737664" y="3216615"/>
            <a:ext cx="652318" cy="647680"/>
            <a:chOff x="1773575" y="4308850"/>
            <a:chExt cx="650450" cy="645825"/>
          </a:xfrm>
        </p:grpSpPr>
        <p:sp>
          <p:nvSpPr>
            <p:cNvPr id="24" name="Google Shape;7682;p56">
              <a:extLst>
                <a:ext uri="{FF2B5EF4-FFF2-40B4-BE49-F238E27FC236}">
                  <a16:creationId xmlns:a16="http://schemas.microsoft.com/office/drawing/2014/main" id="{04A68491-A760-4F6A-B356-A0C8606A4428}"/>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5" name="Google Shape;7683;p56">
              <a:extLst>
                <a:ext uri="{FF2B5EF4-FFF2-40B4-BE49-F238E27FC236}">
                  <a16:creationId xmlns:a16="http://schemas.microsoft.com/office/drawing/2014/main" id="{00ABDE5F-5E80-4EA1-8FDA-5973E4F386DD}"/>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6" name="TextBox 25">
            <a:extLst>
              <a:ext uri="{FF2B5EF4-FFF2-40B4-BE49-F238E27FC236}">
                <a16:creationId xmlns:a16="http://schemas.microsoft.com/office/drawing/2014/main" id="{CEC0B91F-E57F-4244-8570-BDCF7AB7C662}"/>
              </a:ext>
            </a:extLst>
          </p:cNvPr>
          <p:cNvSpPr txBox="1"/>
          <p:nvPr/>
        </p:nvSpPr>
        <p:spPr>
          <a:xfrm>
            <a:off x="1574585" y="324488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Khệ nệ</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78A5D63-9D4C-4FE4-99A8-CCC9E76F569E}"/>
              </a:ext>
            </a:extLst>
          </p:cNvPr>
          <p:cNvSpPr txBox="1"/>
          <p:nvPr/>
        </p:nvSpPr>
        <p:spPr>
          <a:xfrm>
            <a:off x="1574586" y="3264130"/>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dáng đi chậm chạp như phải mang vác nặng.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7C4CB7-B387-4399-8A5B-735B18FB7A4F}"/>
              </a:ext>
            </a:extLst>
          </p:cNvPr>
          <p:cNvSpPr txBox="1"/>
          <p:nvPr/>
        </p:nvSpPr>
        <p:spPr>
          <a:xfrm>
            <a:off x="3535454" y="34543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F97F33D2-AD9C-4013-900F-E8588791959E}"/>
              </a:ext>
            </a:extLst>
          </p:cNvPr>
          <p:cNvSpPr txBox="1"/>
          <p:nvPr/>
        </p:nvSpPr>
        <p:spPr>
          <a:xfrm>
            <a:off x="360056" y="1037952"/>
            <a:ext cx="11560554" cy="4433073"/>
          </a:xfrm>
          <a:prstGeom prst="rect">
            <a:avLst/>
          </a:prstGeom>
          <a:noFill/>
        </p:spPr>
        <p:txBody>
          <a:bodyPr wrap="square">
            <a:spAutoFit/>
          </a:bodyPr>
          <a:lstStyle/>
          <a:p>
            <a:pPr algn="just">
              <a:lnSpc>
                <a:spcPct val="150000"/>
              </a:lnSpc>
            </a:pP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Nhưng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Bống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cảm</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thấy</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cánh</a:t>
            </a:r>
            <a:r>
              <a:rPr lang="en-US" sz="3200" dirty="0">
                <a:solidFill>
                  <a:schemeClr val="bg1">
                    <a:lumMod val="50000"/>
                  </a:schemeClr>
                </a:solidFill>
                <a:latin typeface="Arial" panose="020B0604020202020204" pitchFamily="34" charset="0"/>
                <a:cs typeface="Arial" panose="020B0604020202020204" pitchFamily="34" charset="0"/>
              </a:rPr>
              <a:t> cam </a:t>
            </a:r>
            <a:r>
              <a:rPr lang="en-US" sz="3200" dirty="0" err="1">
                <a:solidFill>
                  <a:schemeClr val="bg1">
                    <a:lumMod val="50000"/>
                  </a:schemeClr>
                </a:solidFill>
                <a:latin typeface="Arial" panose="020B0604020202020204" pitchFamily="34" charset="0"/>
                <a:cs typeface="Arial" panose="020B0604020202020204" pitchFamily="34" charset="0"/>
              </a:rPr>
              <a:t>có</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vẻ</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ngơ</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ngác</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không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vui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chắc</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chú</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nhớ</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nhớ</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bạn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bè</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Đoán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vậy</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Bống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mang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cánh</a:t>
            </a:r>
            <a:r>
              <a:rPr lang="en-US" sz="3200" dirty="0">
                <a:solidFill>
                  <a:schemeClr val="bg1">
                    <a:lumMod val="50000"/>
                  </a:schemeClr>
                </a:solidFill>
                <a:latin typeface="Arial" panose="020B0604020202020204" pitchFamily="34" charset="0"/>
                <a:cs typeface="Arial" panose="020B0604020202020204" pitchFamily="34" charset="0"/>
              </a:rPr>
              <a:t> cam </a:t>
            </a:r>
            <a:r>
              <a:rPr lang="en-US" sz="3200" dirty="0" err="1">
                <a:solidFill>
                  <a:schemeClr val="bg1">
                    <a:lumMod val="50000"/>
                  </a:schemeClr>
                </a:solidFill>
                <a:latin typeface="Arial" panose="020B0604020202020204" pitchFamily="34" charset="0"/>
                <a:cs typeface="Arial" panose="020B0604020202020204" pitchFamily="34" charset="0"/>
              </a:rPr>
              <a:t>thả</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ra</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bãi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cỏ</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sau</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Tạm</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biệt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cánh</a:t>
            </a:r>
            <a:r>
              <a:rPr lang="en-US" sz="3200" dirty="0">
                <a:solidFill>
                  <a:schemeClr val="bg1">
                    <a:lumMod val="50000"/>
                  </a:schemeClr>
                </a:solidFill>
                <a:latin typeface="Arial" panose="020B0604020202020204" pitchFamily="34" charset="0"/>
                <a:cs typeface="Arial" panose="020B0604020202020204" pitchFamily="34" charset="0"/>
              </a:rPr>
              <a:t> cam </a:t>
            </a:r>
            <a:r>
              <a:rPr lang="en-US" sz="3200" dirty="0" err="1">
                <a:solidFill>
                  <a:schemeClr val="bg1">
                    <a:lumMod val="50000"/>
                  </a:schemeClr>
                </a:solidFill>
                <a:latin typeface="Arial" panose="020B0604020202020204" pitchFamily="34" charset="0"/>
                <a:cs typeface="Arial" panose="020B0604020202020204" pitchFamily="34" charset="0"/>
              </a:rPr>
              <a:t>bé</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nhỏ</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Bống</a:t>
            </a:r>
            <a:r>
              <a:rPr lang="en-US" sz="3200" dirty="0">
                <a:solidFill>
                  <a:schemeClr val="bg1">
                    <a:lumMod val="50000"/>
                  </a:schemeClr>
                </a:solidFill>
                <a:latin typeface="Arial" panose="020B0604020202020204" pitchFamily="34" charset="0"/>
                <a:cs typeface="Arial" panose="020B0604020202020204" pitchFamily="34" charset="0"/>
              </a:rPr>
              <a:t> hi </a:t>
            </a:r>
            <a:r>
              <a:rPr lang="en-US" sz="3200" dirty="0" err="1">
                <a:solidFill>
                  <a:schemeClr val="bg1">
                    <a:lumMod val="50000"/>
                  </a:schemeClr>
                </a:solidFill>
                <a:latin typeface="Arial" panose="020B0604020202020204" pitchFamily="34" charset="0"/>
                <a:cs typeface="Arial" panose="020B0604020202020204" pitchFamily="34" charset="0"/>
              </a:rPr>
              <a:t>vọng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chú</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sẽ</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tìm</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được</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đường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về</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căn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thân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thương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của</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mình</a:t>
            </a:r>
            <a:r>
              <a:rPr lang="en-US" sz="3200" dirty="0">
                <a:solidFill>
                  <a:schemeClr val="bg1">
                    <a:lumMod val="50000"/>
                  </a:schemeClr>
                </a:solidFill>
                <a:latin typeface="Arial" panose="020B0604020202020204" pitchFamily="34" charset="0"/>
                <a:cs typeface="Arial" panose="020B0604020202020204" pitchFamily="34" charset="0"/>
              </a:rPr>
              <a:t>.</a:t>
            </a:r>
          </a:p>
          <a:p>
            <a:pPr algn="r">
              <a:lnSpc>
                <a:spcPct val="150000"/>
              </a:lnSpc>
            </a:pPr>
            <a:r>
              <a:rPr lang="en-US" sz="3200" dirty="0">
                <a:latin typeface="Arial" panose="020B0604020202020204" pitchFamily="34" charset="0"/>
                <a:cs typeface="Arial" panose="020B0604020202020204" pitchFamily="34" charset="0"/>
              </a:rPr>
              <a:t>(Minh </a:t>
            </a:r>
            <a:r>
              <a:rPr lang="en-US" sz="3200" dirty="0" err="1">
                <a:latin typeface="Arial" panose="020B0604020202020204" pitchFamily="34" charset="0"/>
                <a:cs typeface="Arial" panose="020B0604020202020204" pitchFamily="34" charset="0"/>
              </a:rPr>
              <a:t>Đăng</a:t>
            </a:r>
            <a:r>
              <a:rPr lang="en-US" sz="3200" dirty="0">
                <a:latin typeface="Arial" panose="020B0604020202020204" pitchFamily="34" charset="0"/>
                <a:cs typeface="Arial" panose="020B0604020202020204" pitchFamily="34" charset="0"/>
              </a:rPr>
              <a:t>)</a:t>
            </a:r>
          </a:p>
        </p:txBody>
      </p:sp>
      <p:sp>
        <p:nvSpPr>
          <p:cNvPr id="11" name="Oval 10">
            <a:extLst>
              <a:ext uri="{FF2B5EF4-FFF2-40B4-BE49-F238E27FC236}">
                <a16:creationId xmlns:a16="http://schemas.microsoft.com/office/drawing/2014/main" id="{908360D2-58F2-4DA4-B971-3A71A341B3F0}"/>
              </a:ext>
            </a:extLst>
          </p:cNvPr>
          <p:cNvSpPr/>
          <p:nvPr/>
        </p:nvSpPr>
        <p:spPr>
          <a:xfrm>
            <a:off x="299576" y="1275122"/>
            <a:ext cx="484724" cy="456812"/>
          </a:xfrm>
          <a:prstGeom prst="ellipse">
            <a:avLst/>
          </a:prstGeom>
          <a:solidFill>
            <a:schemeClr val="bg1">
              <a:lumMod val="50000"/>
            </a:schemeClr>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3</a:t>
            </a:r>
          </a:p>
        </p:txBody>
      </p:sp>
    </p:spTree>
    <p:extLst>
      <p:ext uri="{BB962C8B-B14F-4D97-AF65-F5344CB8AC3E}">
        <p14:creationId xmlns:p14="http://schemas.microsoft.com/office/powerpoint/2010/main" val="26362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4"/>
            <a:ext cx="12167162" cy="3903558"/>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3076" y="4364439"/>
            <a:ext cx="9851439" cy="1509190"/>
          </a:xfrm>
          <a:prstGeom prst="rect">
            <a:avLst/>
          </a:prstGeom>
          <a:noFill/>
          <a:ln>
            <a:noFill/>
          </a:ln>
        </p:spPr>
        <p:txBody>
          <a:bodyPr wrap="square">
            <a:prstTxWarp prst="textDoubleWave1">
              <a:avLst/>
            </a:prstTxWarp>
            <a:spAutoFit/>
          </a:bodyPr>
          <a:lstStyle/>
          <a:p>
            <a:pPr algn="ctr" defTabSz="1216091">
              <a:lnSpc>
                <a:spcPct val="150000"/>
              </a:lnSpc>
              <a:buClrTx/>
              <a:defRPr/>
            </a:pPr>
            <a:r>
              <a:rPr lang="en-US" altLang="zh-CN" sz="5387"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5387"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387"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5387"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387"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5387"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274541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8359194-3078-42B6-AD18-07FE70520A4A}"/>
              </a:ext>
            </a:extLst>
          </p:cNvPr>
          <p:cNvPicPr>
            <a:picLocks noChangeAspect="1"/>
          </p:cNvPicPr>
          <p:nvPr/>
        </p:nvPicPr>
        <p:blipFill>
          <a:blip r:embed="rId4"/>
          <a:stretch>
            <a:fillRect/>
          </a:stretch>
        </p:blipFill>
        <p:spPr>
          <a:xfrm>
            <a:off x="3753542" y="668433"/>
            <a:ext cx="6845803" cy="5172061"/>
          </a:xfrm>
          <a:prstGeom prst="rect">
            <a:avLst/>
          </a:prstGeom>
        </p:spPr>
      </p:pic>
      <p:pic>
        <p:nvPicPr>
          <p:cNvPr id="3" name="Picture 2">
            <a:extLst>
              <a:ext uri="{FF2B5EF4-FFF2-40B4-BE49-F238E27FC236}">
                <a16:creationId xmlns:a16="http://schemas.microsoft.com/office/drawing/2014/main" id="{CE763278-C313-4EDF-987E-F22E21837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65048"/>
            <a:ext cx="12161833" cy="6839830"/>
          </a:xfrm>
          <a:prstGeom prst="rect">
            <a:avLst/>
          </a:prstGeom>
        </p:spPr>
      </p:pic>
      <p:pic>
        <p:nvPicPr>
          <p:cNvPr id="4"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6575" y="1016492"/>
            <a:ext cx="3211003" cy="2237972"/>
          </a:xfrm>
          <a:prstGeom prst="rect">
            <a:avLst/>
          </a:prstGeom>
        </p:spPr>
      </p:pic>
      <p:pic>
        <p:nvPicPr>
          <p:cNvPr id="5" name="2b">
            <a:extLst>
              <a:ext uri="{FF2B5EF4-FFF2-40B4-BE49-F238E27FC236}">
                <a16:creationId xmlns:a16="http://schemas.microsoft.com/office/drawing/2014/main" id="{D91F0E31-F505-45CC-A500-C8C2CBDA9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8795" y="1144858"/>
            <a:ext cx="3204921" cy="2250135"/>
          </a:xfrm>
          <a:prstGeom prst="rect">
            <a:avLst/>
          </a:prstGeom>
        </p:spPr>
      </p:pic>
      <p:pic>
        <p:nvPicPr>
          <p:cNvPr id="6" name="3b">
            <a:extLst>
              <a:ext uri="{FF2B5EF4-FFF2-40B4-BE49-F238E27FC236}">
                <a16:creationId xmlns:a16="http://schemas.microsoft.com/office/drawing/2014/main" id="{014C4854-1F24-4C12-B5D7-588DEDA035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7683" y="3415228"/>
            <a:ext cx="3186678" cy="2219728"/>
          </a:xfrm>
          <a:prstGeom prst="rect">
            <a:avLst/>
          </a:prstGeom>
        </p:spPr>
      </p:pic>
      <p:pic>
        <p:nvPicPr>
          <p:cNvPr id="7"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3251" y="3409508"/>
            <a:ext cx="3168433" cy="2219728"/>
          </a:xfrm>
          <a:prstGeom prst="rect">
            <a:avLst/>
          </a:prstGeom>
        </p:spPr>
      </p:pic>
      <p:pic>
        <p:nvPicPr>
          <p:cNvPr id="8" name="1a">
            <a:hlinkClick r:id="rId10"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7826" y="1080859"/>
            <a:ext cx="3204921" cy="2306572"/>
          </a:xfrm>
          <a:prstGeom prst="rect">
            <a:avLst/>
          </a:prstGeom>
        </p:spPr>
      </p:pic>
      <p:pic>
        <p:nvPicPr>
          <p:cNvPr id="9" name="2a">
            <a:hlinkClick r:id="rId12"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76444" y="1130234"/>
            <a:ext cx="3197273" cy="2299368"/>
          </a:xfrm>
          <a:prstGeom prst="rect">
            <a:avLst/>
          </a:prstGeom>
        </p:spPr>
      </p:pic>
      <p:pic>
        <p:nvPicPr>
          <p:cNvPr id="10" name="3a">
            <a:hlinkClick r:id="rId14"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89461" y="3382278"/>
            <a:ext cx="3168433" cy="2285625"/>
          </a:xfrm>
          <a:prstGeom prst="rect">
            <a:avLst/>
          </a:prstGeom>
        </p:spPr>
      </p:pic>
      <p:pic>
        <p:nvPicPr>
          <p:cNvPr id="11" name="4a">
            <a:hlinkClick r:id="rId16"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49322" y="3367964"/>
            <a:ext cx="3165607" cy="2302813"/>
          </a:xfrm>
          <a:prstGeom prst="rect">
            <a:avLst/>
          </a:prstGeom>
        </p:spPr>
      </p:pic>
      <p:pic>
        <p:nvPicPr>
          <p:cNvPr id="13"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770510">
            <a:off x="1830841" y="2495841"/>
            <a:ext cx="961530" cy="921145"/>
          </a:xfrm>
          <a:prstGeom prst="rect">
            <a:avLst/>
          </a:prstGeom>
        </p:spPr>
      </p:pic>
      <p:pic>
        <p:nvPicPr>
          <p:cNvPr id="14" name="Picture 13">
            <a:extLst>
              <a:ext uri="{FF2B5EF4-FFF2-40B4-BE49-F238E27FC236}">
                <a16:creationId xmlns:a16="http://schemas.microsoft.com/office/drawing/2014/main" id="{3269E7C5-4EA5-4C44-AA00-1B2105BB828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39608" y="4931201"/>
            <a:ext cx="505037" cy="505037"/>
          </a:xfrm>
          <a:prstGeom prst="rect">
            <a:avLst/>
          </a:prstGeom>
        </p:spPr>
      </p:pic>
      <p:pic>
        <p:nvPicPr>
          <p:cNvPr id="15" name="Picture 14">
            <a:extLst>
              <a:ext uri="{FF2B5EF4-FFF2-40B4-BE49-F238E27FC236}">
                <a16:creationId xmlns:a16="http://schemas.microsoft.com/office/drawing/2014/main" id="{2534BD2E-90FC-49F3-AC62-E2293F519BB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78152" y="152741"/>
            <a:ext cx="866494" cy="642649"/>
          </a:xfrm>
          <a:prstGeom prst="rect">
            <a:avLst/>
          </a:prstGeom>
        </p:spPr>
      </p:pic>
      <p:pic>
        <p:nvPicPr>
          <p:cNvPr id="16" name="Picture 15">
            <a:hlinkClick r:id="rId21"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22">
            <a:extLst>
              <a:ext uri="{28A0092B-C50C-407E-A947-70E740481C1C}">
                <a14:useLocalDpi xmlns:a14="http://schemas.microsoft.com/office/drawing/2010/main" val="0"/>
              </a:ext>
            </a:extLst>
          </a:blip>
          <a:srcRect t="10052" b="11202"/>
          <a:stretch/>
        </p:blipFill>
        <p:spPr>
          <a:xfrm>
            <a:off x="7331360" y="6217118"/>
            <a:ext cx="1502521" cy="556784"/>
          </a:xfrm>
          <a:prstGeom prst="rect">
            <a:avLst/>
          </a:prstGeom>
        </p:spPr>
      </p:pic>
      <p:pic>
        <p:nvPicPr>
          <p:cNvPr id="17" name="Picture 1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84899" y="5548410"/>
            <a:ext cx="1216184" cy="1292195"/>
          </a:xfrm>
          <a:prstGeom prst="rect">
            <a:avLst/>
          </a:prstGeom>
        </p:spPr>
      </p:pic>
      <p:pic>
        <p:nvPicPr>
          <p:cNvPr id="18" name="Picture 1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647146" y="5435019"/>
            <a:ext cx="1216184" cy="1292195"/>
          </a:xfrm>
          <a:prstGeom prst="rect">
            <a:avLst/>
          </a:prstGeom>
        </p:spPr>
      </p:pic>
      <p:pic>
        <p:nvPicPr>
          <p:cNvPr id="19" name="Picture 1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8421" y="289493"/>
            <a:ext cx="1143227" cy="1292195"/>
          </a:xfrm>
          <a:prstGeom prst="rect">
            <a:avLst/>
          </a:prstGeom>
        </p:spPr>
      </p:pic>
      <p:pic>
        <p:nvPicPr>
          <p:cNvPr id="20" name="Picture 1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64638" y="292949"/>
            <a:ext cx="1143227" cy="1292195"/>
          </a:xfrm>
          <a:prstGeom prst="rect">
            <a:avLst/>
          </a:prstGeom>
        </p:spPr>
      </p:pic>
    </p:spTree>
    <p:extLst>
      <p:ext uri="{BB962C8B-B14F-4D97-AF65-F5344CB8AC3E}">
        <p14:creationId xmlns:p14="http://schemas.microsoft.com/office/powerpoint/2010/main" val="4043730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par>
                                <p:cTn id="68" presetID="32" presetClass="emph" presetSubtype="0" repeatCount="indefinite" fill="hold" nodeType="withEffect">
                                  <p:stCondLst>
                                    <p:cond delay="0"/>
                                  </p:stCondLst>
                                  <p:childTnLst>
                                    <p:animRot by="120000">
                                      <p:cBhvr>
                                        <p:cTn id="69" dur="100" fill="hold">
                                          <p:stCondLst>
                                            <p:cond delay="0"/>
                                          </p:stCondLst>
                                        </p:cTn>
                                        <p:tgtEl>
                                          <p:spTgt spid="16"/>
                                        </p:tgtEl>
                                        <p:attrNameLst>
                                          <p:attrName>r</p:attrName>
                                        </p:attrNameLst>
                                      </p:cBhvr>
                                    </p:animRot>
                                    <p:animRot by="-240000">
                                      <p:cBhvr>
                                        <p:cTn id="70" dur="200" fill="hold">
                                          <p:stCondLst>
                                            <p:cond delay="200"/>
                                          </p:stCondLst>
                                        </p:cTn>
                                        <p:tgtEl>
                                          <p:spTgt spid="16"/>
                                        </p:tgtEl>
                                        <p:attrNameLst>
                                          <p:attrName>r</p:attrName>
                                        </p:attrNameLst>
                                      </p:cBhvr>
                                    </p:animRot>
                                    <p:animRot by="240000">
                                      <p:cBhvr>
                                        <p:cTn id="71" dur="200" fill="hold">
                                          <p:stCondLst>
                                            <p:cond delay="400"/>
                                          </p:stCondLst>
                                        </p:cTn>
                                        <p:tgtEl>
                                          <p:spTgt spid="16"/>
                                        </p:tgtEl>
                                        <p:attrNameLst>
                                          <p:attrName>r</p:attrName>
                                        </p:attrNameLst>
                                      </p:cBhvr>
                                    </p:animRot>
                                    <p:animRot by="-240000">
                                      <p:cBhvr>
                                        <p:cTn id="72" dur="200" fill="hold">
                                          <p:stCondLst>
                                            <p:cond delay="600"/>
                                          </p:stCondLst>
                                        </p:cTn>
                                        <p:tgtEl>
                                          <p:spTgt spid="16"/>
                                        </p:tgtEl>
                                        <p:attrNameLst>
                                          <p:attrName>r</p:attrName>
                                        </p:attrNameLst>
                                      </p:cBhvr>
                                    </p:animRot>
                                    <p:animRot by="120000">
                                      <p:cBhvr>
                                        <p:cTn id="73"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8483"/>
            <a:ext cx="12226333" cy="6841034"/>
          </a:xfrm>
          <a:prstGeom prst="rect">
            <a:avLst/>
          </a:prstGeom>
        </p:spPr>
      </p:pic>
      <p:pic>
        <p:nvPicPr>
          <p:cNvPr id="15" name="图片 73732" descr="PPT素材-12"/>
          <p:cNvPicPr>
            <a:picLocks noChangeAspect="1"/>
          </p:cNvPicPr>
          <p:nvPr/>
        </p:nvPicPr>
        <p:blipFill>
          <a:blip r:embed="rId4"/>
          <a:stretch>
            <a:fillRect/>
          </a:stretch>
        </p:blipFill>
        <p:spPr>
          <a:xfrm>
            <a:off x="4569058" y="-230783"/>
            <a:ext cx="7592782" cy="301895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777798" y="723406"/>
            <a:ext cx="11175300" cy="1091220"/>
          </a:xfrm>
          <a:prstGeom prst="rect">
            <a:avLst/>
          </a:prstGeom>
          <a:noFill/>
          <a:ln>
            <a:noFill/>
          </a:ln>
        </p:spPr>
        <p:txBody>
          <a:bodyPr wrap="square" lIns="91210" tIns="45605" rIns="91210" bIns="45605">
            <a:spAutoFit/>
          </a:bodyPr>
          <a:lstStyle/>
          <a:p>
            <a:pPr algn="ctr" defTabSz="1216031">
              <a:lnSpc>
                <a:spcPct val="150000"/>
              </a:lnSpc>
              <a:buClrTx/>
              <a:defRPr/>
            </a:pPr>
            <a:r>
              <a:rPr lang="en-US" altLang="zh-CN" sz="5012"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5012"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5012"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altLang="zh-CN" sz="5012"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5012"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5012"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10610880" y="47835"/>
            <a:ext cx="1282499" cy="1904701"/>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62919" y="3501013"/>
            <a:ext cx="3303387" cy="3348365"/>
          </a:xfrm>
          <a:prstGeom prst="rect">
            <a:avLst/>
          </a:prstGeom>
          <a:ln>
            <a:noFill/>
          </a:ln>
          <a:effectLst>
            <a:outerShdw blurRad="292100" dist="139700" dir="2700000" algn="tl" rotWithShape="0">
              <a:srgbClr val="333333">
                <a:alpha val="65000"/>
              </a:srgbClr>
            </a:outerShdw>
          </a:effectLst>
        </p:spPr>
      </p:pic>
      <p:pic>
        <p:nvPicPr>
          <p:cNvPr id="9" name="PA_图片 4">
            <a:extLst>
              <a:ext uri="{FF2B5EF4-FFF2-40B4-BE49-F238E27FC236}">
                <a16:creationId xmlns:a16="http://schemas.microsoft.com/office/drawing/2014/main" id="{D905F46D-C93D-41F3-B62E-63FA6382E3D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99827" y="-321994"/>
            <a:ext cx="5175518" cy="4101601"/>
          </a:xfrm>
          <a:prstGeom prst="rect">
            <a:avLst/>
          </a:prstGeom>
        </p:spPr>
      </p:pic>
      <p:sp>
        <p:nvSpPr>
          <p:cNvPr id="10" name="Rectangle 9">
            <a:extLst>
              <a:ext uri="{FF2B5EF4-FFF2-40B4-BE49-F238E27FC236}">
                <a16:creationId xmlns:a16="http://schemas.microsoft.com/office/drawing/2014/main" id="{E2BEBDD5-1C69-4D04-BADB-E17C1B32BBC5}"/>
              </a:ext>
            </a:extLst>
          </p:cNvPr>
          <p:cNvSpPr/>
          <p:nvPr/>
        </p:nvSpPr>
        <p:spPr>
          <a:xfrm>
            <a:off x="622454" y="651773"/>
            <a:ext cx="4648423" cy="2624976"/>
          </a:xfrm>
          <a:prstGeom prst="rect">
            <a:avLst/>
          </a:prstGeom>
        </p:spPr>
        <p:txBody>
          <a:bodyPr wrap="square" lIns="91210" tIns="45605" rIns="91210" bIns="45605">
            <a:spAutoFit/>
          </a:bodyPr>
          <a:lstStyle/>
          <a:p>
            <a:pPr algn="ctr" defTabSz="912114"/>
            <a:r>
              <a:rPr lang="en-US" altLang="zh-CN" sz="5387"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5387"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387"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5387"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defTabSz="912114">
              <a:buSzPts val="2800"/>
            </a:pPr>
            <a:r>
              <a:rPr lang="en-US" altLang="zh-CN" sz="2768" kern="1200"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theo</a:t>
            </a:r>
            <a:r>
              <a:rPr lang="vi-VN"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khổ thơ</a:t>
            </a:r>
            <a:endPar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912114">
              <a:buSzPts val="2800"/>
            </a:pP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912114">
              <a:buSzPts val="2800"/>
            </a:pP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Sửa</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lỗi</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nếu</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chưa</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Google Shape;568;p14"/>
          <p:cNvPicPr preferRelativeResize="0"/>
          <p:nvPr/>
        </p:nvPicPr>
        <p:blipFill rotWithShape="1">
          <a:blip r:embed="rId7">
            <a:alphaModFix/>
          </a:blip>
          <a:srcRect/>
          <a:stretch/>
        </p:blipFill>
        <p:spPr>
          <a:xfrm>
            <a:off x="5403530" y="2241639"/>
            <a:ext cx="5403454" cy="4282240"/>
          </a:xfrm>
          <a:prstGeom prst="rect">
            <a:avLst/>
          </a:prstGeom>
          <a:noFill/>
          <a:ln>
            <a:noFill/>
          </a:ln>
        </p:spPr>
      </p:pic>
      <p:pic>
        <p:nvPicPr>
          <p:cNvPr id="13" name="Google Shape;572;p14"/>
          <p:cNvPicPr preferRelativeResize="0"/>
          <p:nvPr/>
        </p:nvPicPr>
        <p:blipFill rotWithShape="1">
          <a:blip r:embed="rId8">
            <a:alphaModFix/>
          </a:blip>
          <a:srcRect/>
          <a:stretch/>
        </p:blipFill>
        <p:spPr>
          <a:xfrm>
            <a:off x="5819293" y="3337473"/>
            <a:ext cx="4626334" cy="2327490"/>
          </a:xfrm>
          <a:prstGeom prst="rect">
            <a:avLst/>
          </a:prstGeom>
          <a:noFill/>
          <a:ln>
            <a:noFill/>
          </a:ln>
        </p:spPr>
      </p:pic>
    </p:spTree>
    <p:extLst>
      <p:ext uri="{BB962C8B-B14F-4D97-AF65-F5344CB8AC3E}">
        <p14:creationId xmlns:p14="http://schemas.microsoft.com/office/powerpoint/2010/main" val="10557789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1B9FD8-67B2-4404-808D-47C63F364588}"/>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888273-37A5-4EE6-AC1A-90AA47A3E845}"/>
              </a:ext>
            </a:extLst>
          </p:cNvPr>
          <p:cNvGrpSpPr/>
          <p:nvPr/>
        </p:nvGrpSpPr>
        <p:grpSpPr>
          <a:xfrm>
            <a:off x="300641" y="345437"/>
            <a:ext cx="11560554" cy="6007465"/>
            <a:chOff x="300641" y="326387"/>
            <a:chExt cx="11560554" cy="6007465"/>
          </a:xfrm>
        </p:grpSpPr>
        <p:sp>
          <p:nvSpPr>
            <p:cNvPr id="6" name="TextBox 5">
              <a:extLst>
                <a:ext uri="{FF2B5EF4-FFF2-40B4-BE49-F238E27FC236}">
                  <a16:creationId xmlns:a16="http://schemas.microsoft.com/office/drawing/2014/main" id="{EDBC9589-D1DF-4AC0-90BF-8D28D44F6F48}"/>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E4927D8-44C4-48CF-B8B1-A1EE5B0AB5A1}"/>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Bống làm gì khi thấy cánh cam bị thương?</a:t>
              </a:r>
            </a:p>
          </p:txBody>
        </p:sp>
      </p:grpSp>
      <p:sp>
        <p:nvSpPr>
          <p:cNvPr id="17" name="TextBox 16">
            <a:extLst>
              <a:ext uri="{FF2B5EF4-FFF2-40B4-BE49-F238E27FC236}">
                <a16:creationId xmlns:a16="http://schemas.microsoft.com/office/drawing/2014/main" id="{8333DA43-01EF-473A-92A5-C8F912938479}"/>
              </a:ext>
            </a:extLst>
          </p:cNvPr>
          <p:cNvSpPr txBox="1"/>
          <p:nvPr/>
        </p:nvSpPr>
        <p:spPr>
          <a:xfrm>
            <a:off x="1107499" y="1536174"/>
            <a:ext cx="9946839" cy="2862322"/>
          </a:xfrm>
          <a:prstGeom prst="rect">
            <a:avLst/>
          </a:prstGeom>
          <a:solidFill>
            <a:srgbClr val="FFFFFF"/>
          </a:solidFill>
        </p:spPr>
        <p:txBody>
          <a:bodyPr wrap="square">
            <a:spAutoFit/>
          </a:bodyPr>
          <a:lstStyle/>
          <a:p>
            <a:pPr algn="just">
              <a:spcBef>
                <a:spcPts val="1200"/>
              </a:spcBef>
              <a:spcAft>
                <a:spcPts val="1200"/>
              </a:spcAft>
            </a:pPr>
            <a:r>
              <a:rPr lang="en-US" sz="36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B50C6128-D86C-432D-9966-9E6A8C3BEE30}"/>
              </a:ext>
            </a:extLst>
          </p:cNvPr>
          <p:cNvCxnSpPr>
            <a:cxnSpLocks/>
          </p:cNvCxnSpPr>
          <p:nvPr/>
        </p:nvCxnSpPr>
        <p:spPr>
          <a:xfrm>
            <a:off x="2236120" y="3216729"/>
            <a:ext cx="88182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A1D64C-CBB8-46EF-9BC4-7283E7D691AC}"/>
              </a:ext>
            </a:extLst>
          </p:cNvPr>
          <p:cNvCxnSpPr>
            <a:cxnSpLocks/>
          </p:cNvCxnSpPr>
          <p:nvPr/>
        </p:nvCxnSpPr>
        <p:spPr>
          <a:xfrm>
            <a:off x="1229191" y="3728358"/>
            <a:ext cx="13833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8BD92D-08FF-4973-8C4D-558A8C86B87D}"/>
              </a:ext>
            </a:extLst>
          </p:cNvPr>
          <p:cNvSpPr txBox="1"/>
          <p:nvPr/>
        </p:nvSpPr>
        <p:spPr>
          <a:xfrm>
            <a:off x="1124646" y="4910124"/>
            <a:ext cx="9929692" cy="1200329"/>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Khi thấy cánh cam bị thương, </a:t>
            </a:r>
            <a:r>
              <a:rPr lang="en-US" sz="3600">
                <a:solidFill>
                  <a:srgbClr val="FF0000"/>
                </a:solidFill>
                <a:ea typeface="Arial-Rounded" pitchFamily="34" charset="0"/>
                <a:cs typeface="Arial-Rounded" pitchFamily="34" charset="0"/>
              </a:rPr>
              <a:t>Bống </a:t>
            </a:r>
            <a:r>
              <a:rPr lang="en-US" sz="3600">
                <a:solidFill>
                  <a:srgbClr val="FF0000"/>
                </a:solidFill>
                <a:latin typeface="Arial" panose="020B0604020202020204" pitchFamily="34" charset="0"/>
                <a:cs typeface="Arial" panose="020B0604020202020204" pitchFamily="34" charset="0"/>
              </a:rPr>
              <a:t>đặt cánh cam vào một chiếc lọ nhỏ đựng đầy cỏ</a:t>
            </a:r>
            <a:r>
              <a:rPr lang="en-US" sz="3600">
                <a:latin typeface="+mj-lt"/>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440495" y="388239"/>
            <a:ext cx="10850338" cy="729710"/>
            <a:chOff x="294783" y="915918"/>
            <a:chExt cx="10877248"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647935"/>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 Bống chăm sóc cánh cam như thế nào? </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246705" y="5399609"/>
            <a:ext cx="9929692" cy="646331"/>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Bống chăm sóc cánh cam </a:t>
            </a:r>
            <a:r>
              <a:rPr lang="en-US" sz="3600">
                <a:solidFill>
                  <a:srgbClr val="FF0000"/>
                </a:solidFill>
                <a:ea typeface="Arial-Rounded" pitchFamily="34" charset="0"/>
                <a:cs typeface="Arial-Rounded" pitchFamily="34" charset="0"/>
              </a:rPr>
              <a:t>rất cẩn thận</a:t>
            </a:r>
            <a:r>
              <a:rPr lang="en-US" sz="3600">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58213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6" name="Straight Connector 15">
            <a:extLst>
              <a:ext uri="{FF2B5EF4-FFF2-40B4-BE49-F238E27FC236}">
                <a16:creationId xmlns:a16="http://schemas.microsoft.com/office/drawing/2014/main" id="{8DBCBED7-7F77-46E3-A63D-086A5EE3F82B}"/>
              </a:ext>
            </a:extLst>
          </p:cNvPr>
          <p:cNvCxnSpPr>
            <a:cxnSpLocks/>
          </p:cNvCxnSpPr>
          <p:nvPr/>
        </p:nvCxnSpPr>
        <p:spPr>
          <a:xfrm>
            <a:off x="2676995" y="3804558"/>
            <a:ext cx="84917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59407"/>
            <a:ext cx="10850338" cy="1258752"/>
            <a:chOff x="294783" y="915918"/>
            <a:chExt cx="10877248" cy="1261874"/>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 Câu văn nào cho em biết Bống chăm sóc cánh cam rất cẩn thận?</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043072" y="4915857"/>
            <a:ext cx="10733511" cy="1754326"/>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Câu văn cho em biết Bống chăm sóc cánh cam rất cẩn thận là: </a:t>
            </a:r>
            <a:r>
              <a:rPr lang="en-US" sz="3600">
                <a:solidFill>
                  <a:srgbClr val="FF0000"/>
                </a:solidFill>
                <a:latin typeface="Arial" panose="020B0604020202020204" pitchFamily="34" charset="0"/>
                <a:cs typeface="Arial" panose="020B0604020202020204" pitchFamily="34" charset="0"/>
              </a:rPr>
              <a:t>Hằng ngày, em đều bỏ vào chiếc lọ một chút nước và những ngọn cỏ xanh non.</a:t>
            </a:r>
            <a:endParaRPr lang="en-US" sz="3600">
              <a:solidFill>
                <a:srgbClr val="FF0000"/>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25555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4" name="Straight Connector 13">
            <a:extLst>
              <a:ext uri="{FF2B5EF4-FFF2-40B4-BE49-F238E27FC236}">
                <a16:creationId xmlns:a16="http://schemas.microsoft.com/office/drawing/2014/main" id="{E31B8535-147F-47A3-887C-A854C3F69CC0}"/>
              </a:ext>
            </a:extLst>
          </p:cNvPr>
          <p:cNvCxnSpPr>
            <a:cxnSpLocks/>
          </p:cNvCxnSpPr>
          <p:nvPr/>
        </p:nvCxnSpPr>
        <p:spPr>
          <a:xfrm>
            <a:off x="1246705" y="4016821"/>
            <a:ext cx="99220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5F9569-5F8B-4B51-9490-3BA969E84016}"/>
              </a:ext>
            </a:extLst>
          </p:cNvPr>
          <p:cNvCxnSpPr>
            <a:cxnSpLocks/>
          </p:cNvCxnSpPr>
          <p:nvPr/>
        </p:nvCxnSpPr>
        <p:spPr>
          <a:xfrm>
            <a:off x="1246705" y="4544778"/>
            <a:ext cx="69502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8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Bống thả cánh cam đi?</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518557" y="1198560"/>
            <a:ext cx="9829799" cy="2554545"/>
          </a:xfrm>
          <a:prstGeom prst="rect">
            <a:avLst/>
          </a:prstGeom>
          <a:no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a:t>
            </a:r>
            <a:r>
              <a:rPr lang="en-US" sz="3200">
                <a:latin typeface="Arial" panose="020B0604020202020204" pitchFamily="34" charset="0"/>
                <a:cs typeface="Arial" panose="020B0604020202020204" pitchFamily="34" charset="0"/>
              </a:rPr>
              <a:t>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p:txBody>
      </p:sp>
      <p:sp>
        <p:nvSpPr>
          <p:cNvPr id="18" name="TextBox 17">
            <a:extLst>
              <a:ext uri="{FF2B5EF4-FFF2-40B4-BE49-F238E27FC236}">
                <a16:creationId xmlns:a16="http://schemas.microsoft.com/office/drawing/2014/main" id="{98D0C0BB-998C-4820-837F-0B87C2356303}"/>
              </a:ext>
            </a:extLst>
          </p:cNvPr>
          <p:cNvSpPr txBox="1"/>
          <p:nvPr/>
        </p:nvSpPr>
        <p:spPr>
          <a:xfrm>
            <a:off x="1632857" y="4618484"/>
            <a:ext cx="9601200" cy="1077218"/>
          </a:xfrm>
          <a:prstGeom prst="rect">
            <a:avLst/>
          </a:prstGeom>
          <a:solidFill>
            <a:srgbClr val="CEEBEA"/>
          </a:solidFill>
        </p:spPr>
        <p:txBody>
          <a:bodyPr wrap="square" rtlCol="0">
            <a:spAutoFit/>
          </a:bodyPr>
          <a:lstStyle/>
          <a:p>
            <a:pPr algn="just"/>
            <a:r>
              <a:rPr lang="en-US" sz="3200" dirty="0" err="1">
                <a:latin typeface="Arial" panose="020B0604020202020204" pitchFamily="34" charset="0"/>
                <a:ea typeface="Arial-Rounded" panose="020B0500000000000000" pitchFamily="34" charset="0"/>
                <a:cs typeface="Arial" panose="020B0604020202020204" pitchFamily="34" charset="0"/>
              </a:rPr>
              <a:t>Bống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thả</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cánh</a:t>
            </a:r>
            <a:r>
              <a:rPr lang="en-US" sz="3200" dirty="0">
                <a:latin typeface="Arial" panose="020B0604020202020204" pitchFamily="34" charset="0"/>
                <a:ea typeface="Arial-Rounded" panose="020B0500000000000000" pitchFamily="34" charset="0"/>
                <a:cs typeface="Arial" panose="020B0604020202020204" pitchFamily="34" charset="0"/>
              </a:rPr>
              <a:t> cam </a:t>
            </a:r>
            <a:r>
              <a:rPr lang="en-US" sz="3200" dirty="0" err="1">
                <a:latin typeface="Arial" panose="020B0604020202020204" pitchFamily="34" charset="0"/>
                <a:ea typeface="Arial-Rounded" panose="020B0500000000000000" pitchFamily="34" charset="0"/>
                <a:cs typeface="Arial" panose="020B0604020202020204" pitchFamily="34" charset="0"/>
              </a:rPr>
              <a:t>đi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vì</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Bống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cánh</a:t>
            </a:r>
            <a:r>
              <a:rPr lang="en-US" sz="3200" dirty="0">
                <a:solidFill>
                  <a:srgbClr val="FF0000"/>
                </a:solidFill>
                <a:latin typeface="Arial" panose="020B0604020202020204" pitchFamily="34" charset="0"/>
                <a:cs typeface="Arial" panose="020B0604020202020204" pitchFamily="34" charset="0"/>
              </a:rPr>
              <a:t> cam </a:t>
            </a:r>
            <a:r>
              <a:rPr lang="en-US" sz="3200" dirty="0" err="1">
                <a:solidFill>
                  <a:srgbClr val="FF0000"/>
                </a:solidFill>
                <a:latin typeface="Arial" panose="020B0604020202020204" pitchFamily="34" charset="0"/>
                <a:cs typeface="Arial" panose="020B0604020202020204" pitchFamily="34" charset="0"/>
              </a:rPr>
              <a:t>buồn</a:t>
            </a:r>
            <a:r>
              <a:rPr lang="en-US" sz="3200" dirty="0">
                <a:solidFill>
                  <a:srgbClr val="FF0000"/>
                </a:solidFill>
                <a:latin typeface="Arial" panose="020B0604020202020204" pitchFamily="34" charset="0"/>
                <a:cs typeface="Arial" panose="020B0604020202020204" pitchFamily="34" charset="0"/>
              </a:rPr>
              <a:t> do </a:t>
            </a:r>
            <a:r>
              <a:rPr lang="en-US" sz="3200" dirty="0" err="1">
                <a:solidFill>
                  <a:srgbClr val="FF0000"/>
                </a:solidFill>
                <a:latin typeface="Arial" panose="020B0604020202020204" pitchFamily="34" charset="0"/>
                <a:cs typeface="Arial" panose="020B0604020202020204" pitchFamily="34" charset="0"/>
              </a:rPr>
              <a:t>nhớ</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nhớ</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bạn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bè</a:t>
            </a:r>
            <a:r>
              <a:rPr lang="en-US" sz="3200" dirty="0">
                <a:solidFill>
                  <a:srgbClr val="FF0000"/>
                </a:solidFill>
                <a:latin typeface="Arial" panose="020B0604020202020204" pitchFamily="34" charset="0"/>
                <a:cs typeface="Arial" panose="020B0604020202020204" pitchFamily="34" charset="0"/>
              </a:rPr>
              <a:t>.</a:t>
            </a:r>
            <a:endParaRPr lang="en-US" sz="3200" dirty="0">
              <a:solidFill>
                <a:srgbClr val="FF0000"/>
              </a:solidFill>
              <a:latin typeface="+mj-lt"/>
              <a:ea typeface="Arial-Rounded" pitchFamily="34" charset="0"/>
              <a:cs typeface="Arial-Rounded" pitchFamily="34" charset="0"/>
            </a:endParaRPr>
          </a:p>
        </p:txBody>
      </p:sp>
      <p:cxnSp>
        <p:nvCxnSpPr>
          <p:cNvPr id="13" name="Straight Connector 12">
            <a:extLst>
              <a:ext uri="{FF2B5EF4-FFF2-40B4-BE49-F238E27FC236}">
                <a16:creationId xmlns:a16="http://schemas.microsoft.com/office/drawing/2014/main" id="{74C2B4A3-D690-468C-8B32-A6752A14C38A}"/>
              </a:ext>
            </a:extLst>
          </p:cNvPr>
          <p:cNvCxnSpPr>
            <a:cxnSpLocks/>
          </p:cNvCxnSpPr>
          <p:nvPr/>
        </p:nvCxnSpPr>
        <p:spPr>
          <a:xfrm>
            <a:off x="1899848" y="1714492"/>
            <a:ext cx="93342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005AF5-C3D7-4CE5-A559-6158D4431D52}"/>
              </a:ext>
            </a:extLst>
          </p:cNvPr>
          <p:cNvCxnSpPr>
            <a:cxnSpLocks/>
          </p:cNvCxnSpPr>
          <p:nvPr/>
        </p:nvCxnSpPr>
        <p:spPr>
          <a:xfrm>
            <a:off x="1600199" y="2177134"/>
            <a:ext cx="8523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955FC3-95B7-42E7-A952-1FAF6032B9F2}"/>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F536A8A1-E4CD-45CB-80D9-65C149C417CE}"/>
              </a:ext>
            </a:extLst>
          </p:cNvPr>
          <p:cNvGrpSpPr/>
          <p:nvPr/>
        </p:nvGrpSpPr>
        <p:grpSpPr>
          <a:xfrm>
            <a:off x="900203" y="284843"/>
            <a:ext cx="10361431" cy="1282700"/>
            <a:chOff x="294783" y="915918"/>
            <a:chExt cx="10387128" cy="1285882"/>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3" y="998494"/>
              <a:ext cx="9634168"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là Bống, em có thả cánh cam đi không? Vì sao?</a:t>
              </a:r>
            </a:p>
          </p:txBody>
        </p:sp>
      </p:grpSp>
      <p:pic>
        <p:nvPicPr>
          <p:cNvPr id="9" name="Picture 8">
            <a:extLst>
              <a:ext uri="{FF2B5EF4-FFF2-40B4-BE49-F238E27FC236}">
                <a16:creationId xmlns:a16="http://schemas.microsoft.com/office/drawing/2014/main" id="{BAF41617-BAE7-4D98-954A-0FD2144EDBD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16465" t="24760"/>
          <a:stretch/>
        </p:blipFill>
        <p:spPr>
          <a:xfrm>
            <a:off x="1812471" y="1677746"/>
            <a:ext cx="8232776" cy="3502506"/>
          </a:xfrm>
          <a:prstGeom prst="rect">
            <a:avLst/>
          </a:prstGeom>
        </p:spPr>
      </p:pic>
    </p:spTree>
    <p:extLst>
      <p:ext uri="{BB962C8B-B14F-4D97-AF65-F5344CB8AC3E}">
        <p14:creationId xmlns:p14="http://schemas.microsoft.com/office/powerpoint/2010/main" val="725383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E9008E-F8EC-404C-BB60-04D74D75C151}"/>
              </a:ext>
            </a:extLst>
          </p:cNvPr>
          <p:cNvPicPr>
            <a:picLocks noChangeAspect="1"/>
          </p:cNvPicPr>
          <p:nvPr/>
        </p:nvPicPr>
        <p:blipFill>
          <a:blip r:embed="rId2"/>
          <a:stretch>
            <a:fillRect/>
          </a:stretch>
        </p:blipFill>
        <p:spPr>
          <a:xfrm>
            <a:off x="0" y="0"/>
            <a:ext cx="12161838" cy="6837695"/>
          </a:xfrm>
          <a:prstGeom prst="rect">
            <a:avLst/>
          </a:prstGeom>
        </p:spPr>
      </p:pic>
      <p:sp>
        <p:nvSpPr>
          <p:cNvPr id="3" name="TextBox 2">
            <a:extLst>
              <a:ext uri="{FF2B5EF4-FFF2-40B4-BE49-F238E27FC236}">
                <a16:creationId xmlns:a16="http://schemas.microsoft.com/office/drawing/2014/main" id="{C5AB232E-26B4-4EBA-8B48-28B47FA81020}"/>
              </a:ext>
            </a:extLst>
          </p:cNvPr>
          <p:cNvSpPr txBox="1"/>
          <p:nvPr/>
        </p:nvSpPr>
        <p:spPr>
          <a:xfrm>
            <a:off x="4808776" y="525780"/>
            <a:ext cx="2544286" cy="1049133"/>
          </a:xfrm>
          <a:prstGeom prst="rect">
            <a:avLst/>
          </a:prstGeom>
          <a:noFill/>
        </p:spPr>
        <p:txBody>
          <a:bodyPr wrap="none" rtlCol="0">
            <a:spAutoFit/>
          </a:bodyPr>
          <a:lstStyle/>
          <a:p>
            <a:pPr algn="ctr">
              <a:lnSpc>
                <a:spcPct val="150000"/>
              </a:lnSpc>
            </a:pPr>
            <a:r>
              <a:rPr lang="en-US" sz="4800" dirty="0" err="1">
                <a:latin typeface="Arial-Rounded" panose="020B0500000000000000" pitchFamily="34" charset="0"/>
                <a:ea typeface="Arial-Rounded" panose="020B0500000000000000" pitchFamily="34" charset="0"/>
                <a:cs typeface="Arial-Rounded" panose="020B0500000000000000" pitchFamily="34" charset="0"/>
              </a:rPr>
              <a:t>Nội</a:t>
            </a:r>
            <a:r>
              <a:rPr lang="en-US" sz="4800" dirty="0">
                <a:latin typeface="Arial-Rounded" panose="020B0500000000000000" pitchFamily="34" charset="0"/>
                <a:ea typeface="Arial-Rounded" panose="020B0500000000000000" pitchFamily="34" charset="0"/>
                <a:cs typeface="Arial-Rounded" panose="020B0500000000000000" pitchFamily="34" charset="0"/>
              </a:rPr>
              <a:t> dung</a:t>
            </a:r>
          </a:p>
        </p:txBody>
      </p:sp>
      <p:sp>
        <p:nvSpPr>
          <p:cNvPr id="5" name="TextBox 4">
            <a:extLst>
              <a:ext uri="{FF2B5EF4-FFF2-40B4-BE49-F238E27FC236}">
                <a16:creationId xmlns:a16="http://schemas.microsoft.com/office/drawing/2014/main" id="{F21076D4-7E52-4797-8585-828E9ACB2535}"/>
              </a:ext>
            </a:extLst>
          </p:cNvPr>
          <p:cNvSpPr txBox="1"/>
          <p:nvPr/>
        </p:nvSpPr>
        <p:spPr>
          <a:xfrm>
            <a:off x="1177290" y="1574913"/>
            <a:ext cx="9978390" cy="1640962"/>
          </a:xfrm>
          <a:prstGeom prst="rect">
            <a:avLst/>
          </a:prstGeom>
          <a:noFill/>
        </p:spPr>
        <p:txBody>
          <a:bodyPr wrap="square">
            <a:spAutoFit/>
          </a:bodyPr>
          <a:lstStyle/>
          <a:p>
            <a:pPr algn="ctr">
              <a:lnSpc>
                <a:spcPct val="150000"/>
              </a:lnSpc>
            </a:pP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kể</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chú</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600" dirty="0">
                <a:latin typeface="Arial-Rounded" panose="020B0500000000000000" pitchFamily="34" charset="0"/>
                <a:ea typeface="Arial-Rounded" panose="020B0500000000000000" pitchFamily="34" charset="0"/>
                <a:cs typeface="Arial-Rounded" panose="020B0500000000000000" pitchFamily="34" charset="0"/>
              </a:rPr>
              <a:t> cam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lạc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Bống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sóc</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5319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5176FA-BD0C-4891-8CB6-58B56C8DC56F}"/>
              </a:ext>
            </a:extLst>
          </p:cNvPr>
          <p:cNvPicPr>
            <a:picLocks noChangeAspect="1"/>
          </p:cNvPicPr>
          <p:nvPr/>
        </p:nvPicPr>
        <p:blipFill>
          <a:blip r:embed="rId2"/>
          <a:stretch>
            <a:fillRect/>
          </a:stretch>
        </p:blipFill>
        <p:spPr>
          <a:xfrm>
            <a:off x="0" y="8483"/>
            <a:ext cx="12161838" cy="6841034"/>
          </a:xfrm>
          <a:prstGeom prst="rect">
            <a:avLst/>
          </a:prstGeom>
        </p:spPr>
      </p:pic>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62652" y="6053008"/>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086119" y="1445696"/>
            <a:ext cx="9989599" cy="3170099"/>
          </a:xfrm>
          <a:prstGeom prst="rect">
            <a:avLst/>
          </a:prstGeom>
          <a:noFill/>
        </p:spPr>
        <p:txBody>
          <a:bodyPr wrap="square" rtlCol="0">
            <a:spAutoFit/>
          </a:bodyPr>
          <a:lstStyle/>
          <a:p>
            <a:pPr algn="just"/>
            <a:r>
              <a:rPr lang="en-US" sz="4000" b="1" dirty="0" err="1">
                <a:solidFill>
                  <a:srgbClr val="FFFF00"/>
                </a:solidFill>
                <a:latin typeface="+mj-lt"/>
                <a:cs typeface="Times New Roman" panose="02020603050405020304" pitchFamily="18" charset="0"/>
              </a:rPr>
              <a:t>Đọc</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đoạn</a:t>
            </a:r>
            <a:r>
              <a:rPr lang="en-US" sz="4000" b="1" dirty="0">
                <a:solidFill>
                  <a:srgbClr val="FFFF00"/>
                </a:solidFill>
                <a:latin typeface="+mj-lt"/>
                <a:cs typeface="Times New Roman" panose="02020603050405020304" pitchFamily="18" charset="0"/>
              </a:rPr>
              <a:t> 1 </a:t>
            </a:r>
            <a:r>
              <a:rPr lang="en-US" sz="4000" b="1" dirty="0" err="1">
                <a:solidFill>
                  <a:srgbClr val="FFFF00"/>
                </a:solidFill>
                <a:latin typeface="+mj-lt"/>
                <a:cs typeface="Times New Roman" panose="02020603050405020304" pitchFamily="18" charset="0"/>
              </a:rPr>
              <a:t>của</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bài</a:t>
            </a:r>
            <a:r>
              <a:rPr lang="en-US" sz="4000" b="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Những</a:t>
            </a:r>
            <a:r>
              <a:rPr lang="en-US" sz="4000" b="1" i="1" dirty="0">
                <a:solidFill>
                  <a:srgbClr val="FFFF00"/>
                </a:solidFill>
                <a:latin typeface="+mj-lt"/>
                <a:cs typeface="Times New Roman" panose="02020603050405020304" pitchFamily="18" charset="0"/>
              </a:rPr>
              <a:t> con </a:t>
            </a:r>
            <a:r>
              <a:rPr lang="en-US" sz="4000" b="1" i="1" dirty="0" err="1">
                <a:solidFill>
                  <a:srgbClr val="FFFF00"/>
                </a:solidFill>
                <a:latin typeface="+mj-lt"/>
                <a:cs typeface="Times New Roman" panose="02020603050405020304" pitchFamily="18" charset="0"/>
              </a:rPr>
              <a:t>sao</a:t>
            </a:r>
            <a:r>
              <a:rPr lang="en-US" sz="4000" b="1" i="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biển</a:t>
            </a:r>
            <a:r>
              <a:rPr lang="en-US" sz="4000" b="1" i="1" dirty="0">
                <a:solidFill>
                  <a:srgbClr val="FFFF00"/>
                </a:solidFill>
                <a:latin typeface="+mj-lt"/>
                <a:cs typeface="Times New Roman" panose="02020603050405020304" pitchFamily="18" charset="0"/>
              </a:rPr>
              <a:t> </a:t>
            </a:r>
          </a:p>
          <a:p>
            <a:pPr algn="just"/>
            <a:endParaRPr lang="en-US" sz="4000" b="1" dirty="0">
              <a:solidFill>
                <a:srgbClr val="FFFFFF"/>
              </a:solidFill>
              <a:latin typeface="+mj-lt"/>
              <a:cs typeface="Times New Roman" panose="02020603050405020304" pitchFamily="18" charset="0"/>
            </a:endParaRPr>
          </a:p>
          <a:p>
            <a:pPr algn="just"/>
            <a:r>
              <a:rPr lang="en-US" sz="4000" b="1" dirty="0" err="1">
                <a:solidFill>
                  <a:srgbClr val="FFFFFF"/>
                </a:solidFill>
                <a:latin typeface="+mj-lt"/>
                <a:cs typeface="Times New Roman" panose="02020603050405020304" pitchFamily="18" charset="0"/>
              </a:rPr>
              <a:t>Trả</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lời</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câu</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hỏi</a:t>
            </a:r>
            <a:r>
              <a:rPr lang="en-US" sz="4000" b="1" dirty="0">
                <a:solidFill>
                  <a:srgbClr val="FFFFFF"/>
                </a:solidFill>
                <a:latin typeface="+mj-lt"/>
                <a:cs typeface="Times New Roman" panose="02020603050405020304" pitchFamily="18" charset="0"/>
              </a:rPr>
              <a:t>: </a:t>
            </a:r>
          </a:p>
          <a:p>
            <a:pPr algn="just"/>
            <a:r>
              <a:rPr lang="en-US" sz="4000" b="1" dirty="0" err="1">
                <a:solidFill>
                  <a:srgbClr val="FFFF00"/>
                </a:solidFill>
                <a:latin typeface="+mj-lt"/>
                <a:cs typeface="Times New Roman" panose="02020603050405020304" pitchFamily="18" charset="0"/>
              </a:rPr>
              <a:t>Vì</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sao</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biển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nhưng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đàn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lại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chú</a:t>
            </a:r>
            <a:r>
              <a:rPr lang="en-US" sz="4000" b="1" dirty="0">
                <a:solidFill>
                  <a:srgbClr val="FFFF00"/>
                </a:solidFill>
                <a:latin typeface="+mj-lt"/>
                <a:cs typeface="Times New Roman" panose="02020603050405020304" pitchFamily="18" charset="0"/>
              </a:rPr>
              <a:t> ý </a:t>
            </a:r>
            <a:r>
              <a:rPr lang="en-US" sz="4000" b="1" dirty="0" err="1">
                <a:solidFill>
                  <a:srgbClr val="FFFF00"/>
                </a:solidFill>
                <a:latin typeface="+mj-lt"/>
                <a:cs typeface="Times New Roman" panose="02020603050405020304" pitchFamily="18" charset="0"/>
              </a:rPr>
              <a:t>đến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cậu</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bé</a:t>
            </a:r>
            <a:r>
              <a:rPr lang="en-US" sz="4000" b="1" dirty="0">
                <a:solidFill>
                  <a:srgbClr val="FFFF00"/>
                </a:solidFill>
                <a:latin typeface="+mj-lt"/>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41776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dirty="0"/>
              <a:t>LUYỆN ĐỌC LẠI</a:t>
            </a:r>
            <a:endParaRPr sz="6600" dirty="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extLst>
      <p:ext uri="{BB962C8B-B14F-4D97-AF65-F5344CB8AC3E}">
        <p14:creationId xmlns:p14="http://schemas.microsoft.com/office/powerpoint/2010/main" val="648396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1" y="345437"/>
            <a:ext cx="11560554" cy="6007465"/>
            <a:chOff x="300641" y="326387"/>
            <a:chExt cx="11560554" cy="600746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1" y="1070873"/>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tễnh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lọ</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đầy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xíu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ôm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lẳn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rất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cẩn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lọ</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xanh</a:t>
              </a:r>
              <a:r>
                <a:rPr lang="en-US" sz="2800" dirty="0">
                  <a:latin typeface="Arial" panose="020B0604020202020204" pitchFamily="34" charset="0"/>
                  <a:cs typeface="Arial" panose="020B0604020202020204" pitchFamily="34" charset="0"/>
                </a:rPr>
                <a:t> non.</a:t>
              </a:r>
            </a:p>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Nhưng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nhớ</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nhớ</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bè</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thả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biệt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bé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hi </a:t>
              </a:r>
              <a:r>
                <a:rPr lang="en-US" sz="2800" dirty="0" err="1">
                  <a:latin typeface="Arial" panose="020B0604020202020204" pitchFamily="34" charset="0"/>
                  <a:cs typeface="Arial" panose="020B0604020202020204" pitchFamily="34" charset="0"/>
                </a:rPr>
                <a:t>vọng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algn="r"/>
              <a:r>
                <a:rPr lang="en-US" sz="2800" dirty="0">
                  <a:latin typeface="Arial" panose="020B0604020202020204" pitchFamily="34" charset="0"/>
                  <a:cs typeface="Arial" panose="020B0604020202020204" pitchFamily="34" charset="0"/>
                </a:rPr>
                <a:t>(Minh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367751" y="1988458"/>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4630736" y="2817587"/>
            <a:ext cx="1450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10391318" y="2850245"/>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2EFF4E-DAFD-492F-B37E-343C2742861C}"/>
              </a:ext>
            </a:extLst>
          </p:cNvPr>
          <p:cNvCxnSpPr>
            <a:cxnSpLocks/>
          </p:cNvCxnSpPr>
          <p:nvPr/>
        </p:nvCxnSpPr>
        <p:spPr>
          <a:xfrm>
            <a:off x="5042775" y="3274787"/>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8DB15-BDFB-472F-9953-ACA8A851DF7A}"/>
              </a:ext>
            </a:extLst>
          </p:cNvPr>
          <p:cNvCxnSpPr>
            <a:cxnSpLocks/>
          </p:cNvCxnSpPr>
          <p:nvPr/>
        </p:nvCxnSpPr>
        <p:spPr>
          <a:xfrm>
            <a:off x="8209114" y="3258458"/>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331767-951A-4930-A760-8913D00E4511}"/>
              </a:ext>
            </a:extLst>
          </p:cNvPr>
          <p:cNvCxnSpPr>
            <a:cxnSpLocks/>
          </p:cNvCxnSpPr>
          <p:nvPr/>
        </p:nvCxnSpPr>
        <p:spPr>
          <a:xfrm>
            <a:off x="9689188" y="3274787"/>
            <a:ext cx="6302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216129" y="1498918"/>
            <a:ext cx="7290719" cy="2424000"/>
          </a:xfrm>
          <a:prstGeom prst="rect">
            <a:avLst/>
          </a:prstGeom>
        </p:spPr>
        <p:txBody>
          <a:bodyPr spcFirstLastPara="1" wrap="square" lIns="121598" tIns="121598" rIns="121598" bIns="121598" anchor="ctr" anchorCtr="0">
            <a:noAutofit/>
          </a:bodyPr>
          <a:lstStyle/>
          <a:p>
            <a:pPr>
              <a:lnSpc>
                <a:spcPct val="150000"/>
              </a:lnSpc>
            </a:pPr>
            <a:r>
              <a:rPr lang="en" sz="6600" dirty="0"/>
              <a:t>LUYỆN TẬP </a:t>
            </a:r>
            <a:br>
              <a:rPr lang="en" sz="6600" dirty="0"/>
            </a:br>
            <a:r>
              <a:rPr lang="en" sz="6600" dirty="0"/>
              <a:t>THEO VĂN BẢN ĐỌC</a:t>
            </a:r>
            <a:endParaRPr sz="6600" dirty="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extLst>
      <p:ext uri="{BB962C8B-B14F-4D97-AF65-F5344CB8AC3E}">
        <p14:creationId xmlns:p14="http://schemas.microsoft.com/office/powerpoint/2010/main" val="3159837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Những từ ngữ nào dưới đây được dùng trong bài để miêu tả cánh cam?</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a:extLst>
              <a:ext uri="{FF2B5EF4-FFF2-40B4-BE49-F238E27FC236}">
                <a16:creationId xmlns:a16="http://schemas.microsoft.com/office/drawing/2014/main" id="{BCCAE073-512D-4DEB-9ABC-95AEA0ED1DEC}"/>
              </a:ext>
            </a:extLst>
          </p:cNvPr>
          <p:cNvGrpSpPr/>
          <p:nvPr/>
        </p:nvGrpSpPr>
        <p:grpSpPr>
          <a:xfrm>
            <a:off x="764907" y="2066094"/>
            <a:ext cx="3095625" cy="1600200"/>
            <a:chOff x="764908" y="3070377"/>
            <a:chExt cx="3095625" cy="1600200"/>
          </a:xfrm>
        </p:grpSpPr>
        <p:pic>
          <p:nvPicPr>
            <p:cNvPr id="2050" name="Picture 2" descr="Cartoon leaves Images, Stock Photos &amp;amp; Vectors | Shutterstock">
              <a:extLst>
                <a:ext uri="{FF2B5EF4-FFF2-40B4-BE49-F238E27FC236}">
                  <a16:creationId xmlns:a16="http://schemas.microsoft.com/office/drawing/2014/main" id="{4AFF4460-65AF-498D-B433-4809642B28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8CF00AE-2B78-498B-84EC-CE2965D6283D}"/>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xanh biếc</a:t>
              </a:r>
            </a:p>
          </p:txBody>
        </p:sp>
      </p:grpSp>
      <p:grpSp>
        <p:nvGrpSpPr>
          <p:cNvPr id="20" name="Group 19">
            <a:extLst>
              <a:ext uri="{FF2B5EF4-FFF2-40B4-BE49-F238E27FC236}">
                <a16:creationId xmlns:a16="http://schemas.microsoft.com/office/drawing/2014/main" id="{E08213F3-97F2-482E-8C98-9CBF9451345D}"/>
              </a:ext>
            </a:extLst>
          </p:cNvPr>
          <p:cNvGrpSpPr/>
          <p:nvPr/>
        </p:nvGrpSpPr>
        <p:grpSpPr>
          <a:xfrm>
            <a:off x="4448802" y="2122715"/>
            <a:ext cx="3095625" cy="1600200"/>
            <a:chOff x="764908" y="3070377"/>
            <a:chExt cx="3095625" cy="1600200"/>
          </a:xfrm>
        </p:grpSpPr>
        <p:pic>
          <p:nvPicPr>
            <p:cNvPr id="21" name="Picture 2" descr="Cartoon leaves Images, Stock Photos &amp;amp; Vectors | Shutterstock">
              <a:extLst>
                <a:ext uri="{FF2B5EF4-FFF2-40B4-BE49-F238E27FC236}">
                  <a16:creationId xmlns:a16="http://schemas.microsoft.com/office/drawing/2014/main" id="{88F49B45-CA35-4BA1-9922-9524A4D5DE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04284CF-F931-406B-B0A5-FC31D987172E}"/>
                </a:ext>
              </a:extLst>
            </p:cNvPr>
            <p:cNvSpPr txBox="1"/>
            <p:nvPr/>
          </p:nvSpPr>
          <p:spPr>
            <a:xfrm>
              <a:off x="1477393" y="3863365"/>
              <a:ext cx="1929741" cy="523220"/>
            </a:xfrm>
            <a:prstGeom prst="rect">
              <a:avLst/>
            </a:prstGeom>
            <a:solidFill>
              <a:srgbClr val="FFFFFF"/>
            </a:solidFill>
            <a:effectLst>
              <a:softEdge rad="127000"/>
            </a:effectLst>
          </p:spPr>
          <p:txBody>
            <a:bodyPr wrap="square" rtlCol="0">
              <a:spAutoFit/>
            </a:bodyPr>
            <a:lstStyle/>
            <a:p>
              <a:pPr algn="ctr"/>
              <a:r>
                <a:rPr lang="en-US" sz="2800"/>
                <a:t>tròn lẳn</a:t>
              </a:r>
            </a:p>
          </p:txBody>
        </p:sp>
      </p:grpSp>
      <p:grpSp>
        <p:nvGrpSpPr>
          <p:cNvPr id="23" name="Group 22">
            <a:extLst>
              <a:ext uri="{FF2B5EF4-FFF2-40B4-BE49-F238E27FC236}">
                <a16:creationId xmlns:a16="http://schemas.microsoft.com/office/drawing/2014/main" id="{4CB81FDD-FB02-45F2-9D7C-C100180F56FD}"/>
              </a:ext>
            </a:extLst>
          </p:cNvPr>
          <p:cNvGrpSpPr/>
          <p:nvPr/>
        </p:nvGrpSpPr>
        <p:grpSpPr>
          <a:xfrm>
            <a:off x="8132696" y="2112885"/>
            <a:ext cx="3095625" cy="1600200"/>
            <a:chOff x="764908" y="3070377"/>
            <a:chExt cx="3095625" cy="1600200"/>
          </a:xfrm>
        </p:grpSpPr>
        <p:pic>
          <p:nvPicPr>
            <p:cNvPr id="24" name="Picture 2" descr="Cartoon leaves Images, Stock Photos &amp;amp; Vectors | Shutterstock">
              <a:extLst>
                <a:ext uri="{FF2B5EF4-FFF2-40B4-BE49-F238E27FC236}">
                  <a16:creationId xmlns:a16="http://schemas.microsoft.com/office/drawing/2014/main" id="{A42C035B-FC99-4EA9-90D7-318F5090BD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710404E-98FD-4754-A61C-3B4D3DC15C40}"/>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óng ánh</a:t>
              </a:r>
            </a:p>
          </p:txBody>
        </p:sp>
      </p:grpSp>
      <p:grpSp>
        <p:nvGrpSpPr>
          <p:cNvPr id="26" name="Group 25">
            <a:extLst>
              <a:ext uri="{FF2B5EF4-FFF2-40B4-BE49-F238E27FC236}">
                <a16:creationId xmlns:a16="http://schemas.microsoft.com/office/drawing/2014/main" id="{7D09C3BF-5579-48BB-A901-8A886EFB1B08}"/>
              </a:ext>
            </a:extLst>
          </p:cNvPr>
          <p:cNvGrpSpPr/>
          <p:nvPr/>
        </p:nvGrpSpPr>
        <p:grpSpPr>
          <a:xfrm>
            <a:off x="2312720" y="3974695"/>
            <a:ext cx="3095625" cy="1600200"/>
            <a:chOff x="764908" y="3070377"/>
            <a:chExt cx="3095625" cy="1600200"/>
          </a:xfrm>
        </p:grpSpPr>
        <p:pic>
          <p:nvPicPr>
            <p:cNvPr id="27" name="Picture 2" descr="Cartoon leaves Images, Stock Photos &amp;amp; Vectors | Shutterstock">
              <a:extLst>
                <a:ext uri="{FF2B5EF4-FFF2-40B4-BE49-F238E27FC236}">
                  <a16:creationId xmlns:a16="http://schemas.microsoft.com/office/drawing/2014/main" id="{6A822DC2-4DB5-4777-8C1B-01173375E8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2AE9512-5C33-4D25-8A63-B7F9D96C05B9}"/>
                </a:ext>
              </a:extLst>
            </p:cNvPr>
            <p:cNvSpPr txBox="1"/>
            <p:nvPr/>
          </p:nvSpPr>
          <p:spPr>
            <a:xfrm>
              <a:off x="1201285" y="3621159"/>
              <a:ext cx="2383140" cy="523220"/>
            </a:xfrm>
            <a:prstGeom prst="rect">
              <a:avLst/>
            </a:prstGeom>
            <a:solidFill>
              <a:srgbClr val="FFFFFF"/>
            </a:solidFill>
            <a:effectLst>
              <a:softEdge rad="127000"/>
            </a:effectLst>
          </p:spPr>
          <p:txBody>
            <a:bodyPr wrap="square" rtlCol="0">
              <a:spAutoFit/>
            </a:bodyPr>
            <a:lstStyle/>
            <a:p>
              <a:pPr algn="ctr"/>
              <a:r>
                <a:rPr lang="en-US" sz="2800" dirty="0" err="1"/>
                <a:t>thân</a:t>
              </a:r>
              <a:r>
                <a:rPr lang="en-US" sz="2800" dirty="0"/>
                <a:t> </a:t>
              </a:r>
              <a:r>
                <a:rPr lang="en-US" sz="2800" dirty="0" err="1"/>
                <a:t>thương</a:t>
              </a:r>
              <a:endParaRPr lang="en-US" sz="2800" dirty="0"/>
            </a:p>
          </p:txBody>
        </p:sp>
      </p:grpSp>
      <p:grpSp>
        <p:nvGrpSpPr>
          <p:cNvPr id="29" name="Group 28">
            <a:extLst>
              <a:ext uri="{FF2B5EF4-FFF2-40B4-BE49-F238E27FC236}">
                <a16:creationId xmlns:a16="http://schemas.microsoft.com/office/drawing/2014/main" id="{3B58F592-8C59-4566-A4C0-505273CD9EEE}"/>
              </a:ext>
            </a:extLst>
          </p:cNvPr>
          <p:cNvGrpSpPr/>
          <p:nvPr/>
        </p:nvGrpSpPr>
        <p:grpSpPr>
          <a:xfrm>
            <a:off x="6126157" y="3870729"/>
            <a:ext cx="3095625" cy="1600200"/>
            <a:chOff x="764908" y="3070377"/>
            <a:chExt cx="3095625" cy="1600200"/>
          </a:xfrm>
        </p:grpSpPr>
        <p:pic>
          <p:nvPicPr>
            <p:cNvPr id="30" name="Picture 2" descr="Cartoon leaves Images, Stock Photos &amp;amp; Vectors | Shutterstock">
              <a:extLst>
                <a:ext uri="{FF2B5EF4-FFF2-40B4-BE49-F238E27FC236}">
                  <a16:creationId xmlns:a16="http://schemas.microsoft.com/office/drawing/2014/main" id="{E210D88D-0280-4EB3-A5CF-7B7441EF72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1FED069-A344-45B9-A2B4-978090E94B64}"/>
                </a:ext>
              </a:extLst>
            </p:cNvPr>
            <p:cNvSpPr txBox="1"/>
            <p:nvPr/>
          </p:nvSpPr>
          <p:spPr>
            <a:xfrm>
              <a:off x="1317019" y="3577113"/>
              <a:ext cx="2383140" cy="523220"/>
            </a:xfrm>
            <a:prstGeom prst="rect">
              <a:avLst/>
            </a:prstGeom>
            <a:solidFill>
              <a:srgbClr val="FFFFFF"/>
            </a:solidFill>
            <a:effectLst>
              <a:softEdge rad="127000"/>
            </a:effectLst>
          </p:spPr>
          <p:txBody>
            <a:bodyPr wrap="square" rtlCol="0">
              <a:spAutoFit/>
            </a:bodyPr>
            <a:lstStyle/>
            <a:p>
              <a:pPr algn="ctr"/>
              <a:r>
                <a:rPr lang="en-US" sz="2800" dirty="0" err="1"/>
                <a:t>khệ</a:t>
              </a:r>
              <a:r>
                <a:rPr lang="en-US" sz="2800" dirty="0"/>
                <a:t> </a:t>
              </a:r>
              <a:r>
                <a:rPr lang="en-US" sz="2800" dirty="0" err="1"/>
                <a:t>nệ</a:t>
              </a:r>
              <a:endParaRPr lang="en-US" sz="2800" dirty="0"/>
            </a:p>
          </p:txBody>
        </p:sp>
      </p:grpSp>
      <p:pic>
        <p:nvPicPr>
          <p:cNvPr id="32" name="Picture 31">
            <a:extLst>
              <a:ext uri="{FF2B5EF4-FFF2-40B4-BE49-F238E27FC236}">
                <a16:creationId xmlns:a16="http://schemas.microsoft.com/office/drawing/2014/main" id="{D009AA00-8678-4887-8E25-66FE451EFD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9174" y="2233513"/>
            <a:ext cx="576229" cy="599237"/>
          </a:xfrm>
          <a:prstGeom prst="rect">
            <a:avLst/>
          </a:prstGeom>
        </p:spPr>
      </p:pic>
      <p:pic>
        <p:nvPicPr>
          <p:cNvPr id="33" name="Picture 2">
            <a:extLst>
              <a:ext uri="{FF2B5EF4-FFF2-40B4-BE49-F238E27FC236}">
                <a16:creationId xmlns:a16="http://schemas.microsoft.com/office/drawing/2014/main" id="{6D6430E7-5ED3-4C07-ADB6-D7AD1ACCA9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5585" y="413505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id="{88AFEE8D-3EF7-4392-88EF-B9F71CBC04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1516" y="2066094"/>
            <a:ext cx="576229" cy="599237"/>
          </a:xfrm>
          <a:prstGeom prst="rect">
            <a:avLst/>
          </a:prstGeom>
        </p:spPr>
      </p:pic>
      <p:pic>
        <p:nvPicPr>
          <p:cNvPr id="35" name="Picture 34">
            <a:extLst>
              <a:ext uri="{FF2B5EF4-FFF2-40B4-BE49-F238E27FC236}">
                <a16:creationId xmlns:a16="http://schemas.microsoft.com/office/drawing/2014/main" id="{A2DCF1A5-F0C3-4380-B4D3-EDD8C948F3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3507" y="2168114"/>
            <a:ext cx="576229" cy="599237"/>
          </a:xfrm>
          <a:prstGeom prst="rect">
            <a:avLst/>
          </a:prstGeom>
        </p:spPr>
      </p:pic>
      <p:pic>
        <p:nvPicPr>
          <p:cNvPr id="36" name="Picture 35">
            <a:extLst>
              <a:ext uri="{FF2B5EF4-FFF2-40B4-BE49-F238E27FC236}">
                <a16:creationId xmlns:a16="http://schemas.microsoft.com/office/drawing/2014/main" id="{526A906B-8ED7-4F90-89C2-37FB71DE8B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5553" y="3870729"/>
            <a:ext cx="576229" cy="599237"/>
          </a:xfrm>
          <a:prstGeom prst="rect">
            <a:avLst/>
          </a:prstGeom>
        </p:spPr>
      </p:pic>
      <p:cxnSp>
        <p:nvCxnSpPr>
          <p:cNvPr id="37" name="Straight Connector 36">
            <a:extLst>
              <a:ext uri="{FF2B5EF4-FFF2-40B4-BE49-F238E27FC236}">
                <a16:creationId xmlns:a16="http://schemas.microsoft.com/office/drawing/2014/main" id="{2C274D7F-9489-4C61-AF5F-ED468B23468D}"/>
              </a:ext>
            </a:extLst>
          </p:cNvPr>
          <p:cNvCxnSpPr>
            <a:cxnSpLocks/>
          </p:cNvCxnSpPr>
          <p:nvPr/>
        </p:nvCxnSpPr>
        <p:spPr>
          <a:xfrm>
            <a:off x="3545402" y="766243"/>
            <a:ext cx="1450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976F70-7DEE-4BF8-97B9-AD44500E1A03}"/>
              </a:ext>
            </a:extLst>
          </p:cNvPr>
          <p:cNvCxnSpPr>
            <a:cxnSpLocks/>
          </p:cNvCxnSpPr>
          <p:nvPr/>
        </p:nvCxnSpPr>
        <p:spPr>
          <a:xfrm>
            <a:off x="4460368" y="1342166"/>
            <a:ext cx="3672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subTnLst>
                                    <p:audio>
                                      <p:cMediaNode>
                                        <p:cTn display="0" masterRel="sameClick">
                                          <p:stCondLst>
                                            <p:cond evt="begin" delay="0">
                                              <p:tn val="1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5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9"/>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5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subTnLst>
                                    <p:audio>
                                      <p:cMediaNode>
                                        <p:cTn display="0" masterRel="sameClick">
                                          <p:stCondLst>
                                            <p:cond evt="begin" delay="0">
                                              <p:tn val="3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9"/>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5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37132" y="224452"/>
            <a:ext cx="10232996" cy="1205612"/>
            <a:chOff x="294782" y="915918"/>
            <a:chExt cx="10258374" cy="120860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4782" y="915918"/>
              <a:ext cx="835337" cy="731520"/>
              <a:chOff x="3065608" y="1727884"/>
              <a:chExt cx="1366877"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20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235485" y="1937042"/>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400" dirty="0">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1079890"/>
            </a:xfrm>
            <a:prstGeom prst="rect">
              <a:avLst/>
            </a:prstGeom>
            <a:noFill/>
          </p:spPr>
          <p:txBody>
            <a:bodyPr wrap="square" rtlCol="0">
              <a:spAutoFit/>
            </a:bodyPr>
            <a:lstStyle/>
            <a:p>
              <a:pPr algn="just"/>
              <a:r>
                <a:rPr lang="en-US" sz="3200" dirty="0" err="1">
                  <a:latin typeface="+mj-lt"/>
                  <a:ea typeface="Arial-Rounded" pitchFamily="34" charset="0"/>
                  <a:cs typeface="Arial-Rounded" pitchFamily="34" charset="0"/>
                </a:rPr>
                <a:t>Thay</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lời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bạn</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Bống</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hãy</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nói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lời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động</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viên</a:t>
              </a:r>
              <a:r>
                <a:rPr lang="en-US" sz="3200" dirty="0">
                  <a:latin typeface="+mj-lt"/>
                  <a:ea typeface="Arial-Rounded" pitchFamily="34" charset="0"/>
                  <a:cs typeface="Arial-Rounded" pitchFamily="34" charset="0"/>
                </a:rPr>
                <a:t>, an </a:t>
              </a:r>
              <a:r>
                <a:rPr lang="en-US" sz="3200" dirty="0" err="1">
                  <a:latin typeface="+mj-lt"/>
                  <a:ea typeface="Arial-Rounded" pitchFamily="34" charset="0"/>
                  <a:cs typeface="Arial-Rounded" pitchFamily="34" charset="0"/>
                </a:rPr>
                <a:t>ủi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cánh</a:t>
              </a:r>
              <a:r>
                <a:rPr lang="en-US" sz="3200" dirty="0">
                  <a:latin typeface="+mj-lt"/>
                  <a:ea typeface="Arial-Rounded" pitchFamily="34" charset="0"/>
                  <a:cs typeface="Arial-Rounded" pitchFamily="34" charset="0"/>
                </a:rPr>
                <a:t> cam </a:t>
              </a:r>
              <a:r>
                <a:rPr lang="en-US" sz="3200" dirty="0" err="1">
                  <a:latin typeface="+mj-lt"/>
                  <a:ea typeface="Arial-Rounded" pitchFamily="34" charset="0"/>
                  <a:cs typeface="Arial-Rounded" pitchFamily="34" charset="0"/>
                </a:rPr>
                <a:t>khi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bị</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thương</a:t>
              </a:r>
              <a:r>
                <a:rPr lang="en-US" sz="3200" dirty="0">
                  <a:latin typeface="+mj-lt"/>
                  <a:ea typeface="Arial-Rounded" pitchFamily="34" charset="0"/>
                  <a:cs typeface="Arial-Rounded" pitchFamily="34" charset="0"/>
                </a:rPr>
                <a:t>.</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772" y="15269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a:extLst>
              <a:ext uri="{FF2B5EF4-FFF2-40B4-BE49-F238E27FC236}">
                <a16:creationId xmlns:a16="http://schemas.microsoft.com/office/drawing/2014/main" id="{53EF9D01-2183-475D-8779-849909FF2EB5}"/>
              </a:ext>
            </a:extLst>
          </p:cNvPr>
          <p:cNvSpPr txBox="1"/>
          <p:nvPr/>
        </p:nvSpPr>
        <p:spPr>
          <a:xfrm>
            <a:off x="1003370" y="3096142"/>
            <a:ext cx="7428650" cy="584775"/>
          </a:xfrm>
          <a:prstGeom prst="rect">
            <a:avLst/>
          </a:prstGeom>
          <a:noFill/>
        </p:spPr>
        <p:txBody>
          <a:bodyPr wrap="square" rtlCol="0">
            <a:spAutoFit/>
          </a:bodyPr>
          <a:lstStyle/>
          <a:p>
            <a:pPr algn="just"/>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sẽ</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khỏe</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thôi</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mà</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Oval 12">
            <a:extLst>
              <a:ext uri="{FF2B5EF4-FFF2-40B4-BE49-F238E27FC236}">
                <a16:creationId xmlns:a16="http://schemas.microsoft.com/office/drawing/2014/main" id="{D5B7A238-F922-496C-8167-66498154CA0D}"/>
              </a:ext>
            </a:extLst>
          </p:cNvPr>
          <p:cNvSpPr>
            <a:spLocks noChangeArrowheads="1"/>
          </p:cNvSpPr>
          <p:nvPr/>
        </p:nvSpPr>
        <p:spPr bwMode="auto">
          <a:xfrm>
            <a:off x="8848822" y="3673871"/>
            <a:ext cx="1177026" cy="1177389"/>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4" name="Oval 13">
            <a:extLst>
              <a:ext uri="{FF2B5EF4-FFF2-40B4-BE49-F238E27FC236}">
                <a16:creationId xmlns:a16="http://schemas.microsoft.com/office/drawing/2014/main" id="{F5D4E40B-EBA5-45E4-BD55-4C60EC22BE3D}"/>
              </a:ext>
            </a:extLst>
          </p:cNvPr>
          <p:cNvSpPr>
            <a:spLocks noChangeArrowheads="1"/>
          </p:cNvSpPr>
          <p:nvPr/>
        </p:nvSpPr>
        <p:spPr bwMode="auto">
          <a:xfrm>
            <a:off x="9601571" y="3650402"/>
            <a:ext cx="1108596" cy="1108936"/>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5" name="Oval 14">
            <a:extLst>
              <a:ext uri="{FF2B5EF4-FFF2-40B4-BE49-F238E27FC236}">
                <a16:creationId xmlns:a16="http://schemas.microsoft.com/office/drawing/2014/main" id="{D18D0374-EF74-4461-B317-B79162235535}"/>
              </a:ext>
            </a:extLst>
          </p:cNvPr>
          <p:cNvSpPr>
            <a:spLocks noChangeArrowheads="1"/>
          </p:cNvSpPr>
          <p:nvPr/>
        </p:nvSpPr>
        <p:spPr bwMode="auto">
          <a:xfrm>
            <a:off x="10045400" y="4094367"/>
            <a:ext cx="1108596" cy="1108936"/>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6" name="Oval 10">
            <a:extLst>
              <a:ext uri="{FF2B5EF4-FFF2-40B4-BE49-F238E27FC236}">
                <a16:creationId xmlns:a16="http://schemas.microsoft.com/office/drawing/2014/main" id="{B4485E63-8952-4F4F-B493-0B230D0218BA}"/>
              </a:ext>
            </a:extLst>
          </p:cNvPr>
          <p:cNvSpPr>
            <a:spLocks noChangeArrowheads="1"/>
          </p:cNvSpPr>
          <p:nvPr/>
        </p:nvSpPr>
        <p:spPr bwMode="auto">
          <a:xfrm>
            <a:off x="8401082" y="4450322"/>
            <a:ext cx="1108596" cy="1108936"/>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7" name="Oval 11">
            <a:extLst>
              <a:ext uri="{FF2B5EF4-FFF2-40B4-BE49-F238E27FC236}">
                <a16:creationId xmlns:a16="http://schemas.microsoft.com/office/drawing/2014/main" id="{F7BCA16B-3170-4D63-8CA0-94D83114C5E9}"/>
              </a:ext>
            </a:extLst>
          </p:cNvPr>
          <p:cNvSpPr>
            <a:spLocks noChangeArrowheads="1"/>
          </p:cNvSpPr>
          <p:nvPr/>
        </p:nvSpPr>
        <p:spPr bwMode="auto">
          <a:xfrm>
            <a:off x="7448907" y="4145216"/>
            <a:ext cx="864194" cy="858594"/>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20" name="Oval 14">
            <a:extLst>
              <a:ext uri="{FF2B5EF4-FFF2-40B4-BE49-F238E27FC236}">
                <a16:creationId xmlns:a16="http://schemas.microsoft.com/office/drawing/2014/main" id="{C384F986-DAA1-418A-A7E3-A8A5F5E6B743}"/>
              </a:ext>
            </a:extLst>
          </p:cNvPr>
          <p:cNvSpPr>
            <a:spLocks noChangeArrowheads="1"/>
          </p:cNvSpPr>
          <p:nvPr/>
        </p:nvSpPr>
        <p:spPr bwMode="auto">
          <a:xfrm>
            <a:off x="9741473" y="3766545"/>
            <a:ext cx="2372392" cy="2249758"/>
          </a:xfrm>
          <a:prstGeom prst="ellipse">
            <a:avLst/>
          </a:prstGeom>
          <a:solidFill>
            <a:schemeClr val="accent3"/>
          </a:solidFill>
          <a:ln>
            <a:noFill/>
          </a:ln>
        </p:spPr>
        <p:txBody>
          <a:bodyPr vert="horz" wrap="square" lIns="0" tIns="0" rIns="0" bIns="0" numCol="1" anchor="t" anchorCtr="0" compatLnSpc="1"/>
          <a:lstStyle/>
          <a:p>
            <a:pPr algn="ctr">
              <a:lnSpc>
                <a:spcPct val="130000"/>
              </a:lnSpc>
            </a:pPr>
            <a:r>
              <a:rPr lang="en-US" altLang="zh-CN" sz="2394" b="1" dirty="0">
                <a:solidFill>
                  <a:srgbClr val="FFFFFF"/>
                </a:solidFill>
                <a:cs typeface="+mn-ea"/>
                <a:sym typeface="+mn-lt"/>
              </a:rPr>
              <a:t>03</a:t>
            </a:r>
          </a:p>
          <a:p>
            <a:pPr algn="ctr">
              <a:lnSpc>
                <a:spcPct val="130000"/>
              </a:lnSpc>
            </a:pPr>
            <a:r>
              <a:rPr lang="en-US" altLang="zh-CN" sz="2000" dirty="0" err="1">
                <a:solidFill>
                  <a:srgbClr val="FFFFFF"/>
                </a:solidFill>
                <a:latin typeface="Times New Roman" pitchFamily="18" charset="0"/>
                <a:cs typeface="Times New Roman" pitchFamily="18" charset="0"/>
                <a:sym typeface="+mn-lt"/>
              </a:rPr>
              <a:t>Dự</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đoán</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về</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những</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điều</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tốt</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đẹp</a:t>
            </a:r>
            <a:endParaRPr lang="zh-CN" altLang="en-US" sz="2394" dirty="0">
              <a:solidFill>
                <a:srgbClr val="FFFFFF"/>
              </a:solidFill>
              <a:latin typeface="Times New Roman" pitchFamily="18" charset="0"/>
              <a:cs typeface="Times New Roman" pitchFamily="18" charset="0"/>
              <a:sym typeface="+mn-lt"/>
            </a:endParaRPr>
          </a:p>
        </p:txBody>
      </p:sp>
      <p:sp>
        <p:nvSpPr>
          <p:cNvPr id="22" name="Freeform 12">
            <a:extLst>
              <a:ext uri="{FF2B5EF4-FFF2-40B4-BE49-F238E27FC236}">
                <a16:creationId xmlns:a16="http://schemas.microsoft.com/office/drawing/2014/main" id="{079EBEA1-A990-44F4-94D4-20D1B4AAFE5E}"/>
              </a:ext>
            </a:extLst>
          </p:cNvPr>
          <p:cNvSpPr/>
          <p:nvPr/>
        </p:nvSpPr>
        <p:spPr bwMode="auto">
          <a:xfrm>
            <a:off x="7828603" y="3015530"/>
            <a:ext cx="2749000" cy="3696451"/>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grpSp>
        <p:nvGrpSpPr>
          <p:cNvPr id="23" name="Group 22">
            <a:extLst>
              <a:ext uri="{FF2B5EF4-FFF2-40B4-BE49-F238E27FC236}">
                <a16:creationId xmlns:a16="http://schemas.microsoft.com/office/drawing/2014/main" id="{DF4A0209-4413-4BCA-BDF3-8CE0E2F89E8F}"/>
              </a:ext>
            </a:extLst>
          </p:cNvPr>
          <p:cNvGrpSpPr/>
          <p:nvPr/>
        </p:nvGrpSpPr>
        <p:grpSpPr>
          <a:xfrm>
            <a:off x="5732637" y="4094367"/>
            <a:ext cx="2749000" cy="2171402"/>
            <a:chOff x="5732637" y="4094367"/>
            <a:chExt cx="2749000" cy="2171402"/>
          </a:xfrm>
        </p:grpSpPr>
        <p:sp>
          <p:nvSpPr>
            <p:cNvPr id="18" name="Oval 13">
              <a:extLst>
                <a:ext uri="{FF2B5EF4-FFF2-40B4-BE49-F238E27FC236}">
                  <a16:creationId xmlns:a16="http://schemas.microsoft.com/office/drawing/2014/main" id="{5936C266-15C4-48CF-8DE7-DA4865959C3F}"/>
                </a:ext>
              </a:extLst>
            </p:cNvPr>
            <p:cNvSpPr>
              <a:spLocks noChangeArrowheads="1"/>
            </p:cNvSpPr>
            <p:nvPr/>
          </p:nvSpPr>
          <p:spPr bwMode="auto">
            <a:xfrm>
              <a:off x="5732637" y="4094367"/>
              <a:ext cx="2749000" cy="2171402"/>
            </a:xfrm>
            <a:prstGeom prst="ellipse">
              <a:avLst/>
            </a:prstGeom>
            <a:solidFill>
              <a:schemeClr val="accent1"/>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01</a:t>
              </a:r>
            </a:p>
          </p:txBody>
        </p:sp>
        <p:sp>
          <p:nvSpPr>
            <p:cNvPr id="24" name="TextBox 23">
              <a:extLst>
                <a:ext uri="{FF2B5EF4-FFF2-40B4-BE49-F238E27FC236}">
                  <a16:creationId xmlns:a16="http://schemas.microsoft.com/office/drawing/2014/main" id="{67C1496B-6844-4D21-8865-450D2CA6E780}"/>
                </a:ext>
              </a:extLst>
            </p:cNvPr>
            <p:cNvSpPr txBox="1"/>
            <p:nvPr/>
          </p:nvSpPr>
          <p:spPr>
            <a:xfrm>
              <a:off x="5986673" y="4759338"/>
              <a:ext cx="2201713" cy="1252715"/>
            </a:xfrm>
            <a:prstGeom prst="rect">
              <a:avLst/>
            </a:prstGeom>
            <a:noFill/>
          </p:spPr>
          <p:txBody>
            <a:bodyPr wrap="square">
              <a:spAutoFit/>
            </a:bodyPr>
            <a:lstStyle/>
            <a:p>
              <a:pPr algn="ctr">
                <a:lnSpc>
                  <a:spcPct val="130000"/>
                </a:lnSpc>
              </a:pPr>
              <a:r>
                <a:rPr lang="en-US" altLang="zh-CN" sz="2000" dirty="0" err="1">
                  <a:solidFill>
                    <a:srgbClr val="002060"/>
                  </a:solidFill>
                  <a:latin typeface="Times New Roman" pitchFamily="18" charset="0"/>
                  <a:cs typeface="Times New Roman" pitchFamily="18" charset="0"/>
                  <a:sym typeface="+mn-lt"/>
                </a:rPr>
                <a:t>Sử</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dụng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mẫu</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câu</a:t>
              </a:r>
              <a:r>
                <a:rPr lang="en-US" altLang="zh-CN" sz="2000"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Tôi</a:t>
              </a:r>
              <a:r>
                <a:rPr lang="en-US" altLang="zh-CN" sz="2000" i="1"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biết</a:t>
              </a:r>
              <a:r>
                <a:rPr lang="en-US" altLang="zh-CN" sz="2000" i="1"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thể</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hiện</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sự</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đồng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cảm</a:t>
              </a:r>
              <a:endParaRPr lang="zh-CN" altLang="en-US" sz="2000" b="1" dirty="0">
                <a:solidFill>
                  <a:srgbClr val="002060"/>
                </a:solidFill>
                <a:latin typeface="Times New Roman" pitchFamily="18" charset="0"/>
                <a:cs typeface="Times New Roman" pitchFamily="18" charset="0"/>
                <a:sym typeface="+mn-lt"/>
              </a:endParaRPr>
            </a:p>
          </p:txBody>
        </p:sp>
      </p:grpSp>
      <p:sp>
        <p:nvSpPr>
          <p:cNvPr id="19" name="Oval 14">
            <a:extLst>
              <a:ext uri="{FF2B5EF4-FFF2-40B4-BE49-F238E27FC236}">
                <a16:creationId xmlns:a16="http://schemas.microsoft.com/office/drawing/2014/main" id="{2ED3A9F8-21D0-44E2-8A9B-B4BF02A4372A}"/>
              </a:ext>
            </a:extLst>
          </p:cNvPr>
          <p:cNvSpPr>
            <a:spLocks noChangeArrowheads="1"/>
          </p:cNvSpPr>
          <p:nvPr/>
        </p:nvSpPr>
        <p:spPr bwMode="auto">
          <a:xfrm>
            <a:off x="7863628" y="2362272"/>
            <a:ext cx="1970387" cy="1834199"/>
          </a:xfrm>
          <a:prstGeom prst="ellipse">
            <a:avLst/>
          </a:prstGeom>
          <a:solidFill>
            <a:schemeClr val="accent2"/>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02</a:t>
            </a:r>
          </a:p>
          <a:p>
            <a:pPr algn="ctr">
              <a:lnSpc>
                <a:spcPct val="130000"/>
              </a:lnSpc>
            </a:pPr>
            <a:r>
              <a:rPr lang="en-US" altLang="zh-CN" sz="2394" dirty="0" err="1">
                <a:solidFill>
                  <a:srgbClr val="002060"/>
                </a:solidFill>
                <a:latin typeface="Times New Roman" pitchFamily="18" charset="0"/>
                <a:cs typeface="Times New Roman" pitchFamily="18" charset="0"/>
                <a:sym typeface="+mn-lt"/>
              </a:rPr>
              <a:t>Sử</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dụng</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câu</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hỏi</a:t>
            </a:r>
            <a:endParaRPr lang="zh-CN" altLang="en-US" sz="2394" dirty="0">
              <a:solidFill>
                <a:srgbClr val="002060"/>
              </a:solidFill>
              <a:latin typeface="Times New Roman" pitchFamily="18" charset="0"/>
              <a:cs typeface="Times New Roman" pitchFamily="18" charset="0"/>
              <a:sym typeface="+mn-lt"/>
            </a:endParaRPr>
          </a:p>
        </p:txBody>
      </p:sp>
      <p:sp>
        <p:nvSpPr>
          <p:cNvPr id="26" name="TextBox 25">
            <a:extLst>
              <a:ext uri="{FF2B5EF4-FFF2-40B4-BE49-F238E27FC236}">
                <a16:creationId xmlns:a16="http://schemas.microsoft.com/office/drawing/2014/main" id="{E6802150-7357-46D7-8ED0-D9792F519C0A}"/>
              </a:ext>
            </a:extLst>
          </p:cNvPr>
          <p:cNvSpPr txBox="1"/>
          <p:nvPr/>
        </p:nvSpPr>
        <p:spPr>
          <a:xfrm>
            <a:off x="1137132" y="1692484"/>
            <a:ext cx="6566533" cy="584775"/>
          </a:xfrm>
          <a:prstGeom prst="rect">
            <a:avLst/>
          </a:prstGeom>
          <a:noFill/>
        </p:spPr>
        <p:txBody>
          <a:bodyPr wrap="square" rtlCol="0">
            <a:spAutoFit/>
          </a:bodyPr>
          <a:lstStyle/>
          <a:p>
            <a:pPr algn="just"/>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Tớ</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biết</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7" name="TextBox 26">
            <a:extLst>
              <a:ext uri="{FF2B5EF4-FFF2-40B4-BE49-F238E27FC236}">
                <a16:creationId xmlns:a16="http://schemas.microsoft.com/office/drawing/2014/main" id="{7A1BBBD2-8BF7-42DF-8869-2C39D05D74ED}"/>
              </a:ext>
            </a:extLst>
          </p:cNvPr>
          <p:cNvSpPr txBox="1"/>
          <p:nvPr/>
        </p:nvSpPr>
        <p:spPr>
          <a:xfrm>
            <a:off x="1043177" y="2431084"/>
            <a:ext cx="6566533" cy="584775"/>
          </a:xfrm>
          <a:prstGeom prst="rect">
            <a:avLst/>
          </a:prstGeom>
          <a:noFill/>
        </p:spPr>
        <p:txBody>
          <a:bodyPr wrap="square" rtlCol="0">
            <a:spAutoFit/>
          </a:bodyPr>
          <a:lstStyle/>
          <a:p>
            <a:pPr algn="just"/>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25" name="Straight Connector 24">
            <a:extLst>
              <a:ext uri="{FF2B5EF4-FFF2-40B4-BE49-F238E27FC236}">
                <a16:creationId xmlns:a16="http://schemas.microsoft.com/office/drawing/2014/main" id="{7EB47F20-B080-40B5-A436-511A796F2447}"/>
              </a:ext>
            </a:extLst>
          </p:cNvPr>
          <p:cNvCxnSpPr>
            <a:cxnSpLocks/>
          </p:cNvCxnSpPr>
          <p:nvPr/>
        </p:nvCxnSpPr>
        <p:spPr>
          <a:xfrm>
            <a:off x="2067646" y="903662"/>
            <a:ext cx="33771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5B29B3-30C9-4CFB-94D9-44355EBFC5F6}"/>
              </a:ext>
            </a:extLst>
          </p:cNvPr>
          <p:cNvCxnSpPr>
            <a:cxnSpLocks/>
          </p:cNvCxnSpPr>
          <p:nvPr/>
        </p:nvCxnSpPr>
        <p:spPr>
          <a:xfrm flipV="1">
            <a:off x="6930940" y="875952"/>
            <a:ext cx="4223056" cy="51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EA41DD-D587-488D-B31D-4FDF0A993D37}"/>
              </a:ext>
            </a:extLst>
          </p:cNvPr>
          <p:cNvCxnSpPr>
            <a:cxnSpLocks/>
          </p:cNvCxnSpPr>
          <p:nvPr/>
        </p:nvCxnSpPr>
        <p:spPr>
          <a:xfrm>
            <a:off x="1970402" y="1365904"/>
            <a:ext cx="4264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19" grpId="0" animBg="1"/>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0235522" cy="774725"/>
            <a:chOff x="292250" y="915918"/>
            <a:chExt cx="10260906"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thấy bạn đang buồn, em sẽ nói gì?</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id="{374D2775-BD5E-4578-838A-2CAF12F34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375"/>
          <a:stretch/>
        </p:blipFill>
        <p:spPr bwMode="auto">
          <a:xfrm>
            <a:off x="433680" y="1842286"/>
            <a:ext cx="6118247" cy="362273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4">
            <a:extLst>
              <a:ext uri="{FF2B5EF4-FFF2-40B4-BE49-F238E27FC236}">
                <a16:creationId xmlns:a16="http://schemas.microsoft.com/office/drawing/2014/main" id="{C545A3BF-DD07-4D45-9D7A-1ACFD0FE695A}"/>
              </a:ext>
            </a:extLst>
          </p:cNvPr>
          <p:cNvSpPr>
            <a:spLocks noChangeArrowheads="1"/>
          </p:cNvSpPr>
          <p:nvPr/>
        </p:nvSpPr>
        <p:spPr bwMode="auto">
          <a:xfrm>
            <a:off x="9741473" y="3766545"/>
            <a:ext cx="2372392" cy="2249758"/>
          </a:xfrm>
          <a:prstGeom prst="ellipse">
            <a:avLst/>
          </a:prstGeom>
          <a:solidFill>
            <a:schemeClr val="accent3"/>
          </a:solidFill>
          <a:ln>
            <a:noFill/>
          </a:ln>
        </p:spPr>
        <p:txBody>
          <a:bodyPr vert="horz" wrap="square" lIns="0" tIns="0" rIns="0" bIns="0" numCol="1" anchor="t" anchorCtr="0" compatLnSpc="1"/>
          <a:lstStyle/>
          <a:p>
            <a:pPr algn="ctr">
              <a:lnSpc>
                <a:spcPct val="130000"/>
              </a:lnSpc>
            </a:pPr>
            <a:r>
              <a:rPr lang="en-US" altLang="zh-CN" sz="2394" b="1" dirty="0">
                <a:solidFill>
                  <a:srgbClr val="FFFFFF"/>
                </a:solidFill>
                <a:cs typeface="+mn-ea"/>
                <a:sym typeface="+mn-lt"/>
              </a:rPr>
              <a:t>03</a:t>
            </a:r>
          </a:p>
          <a:p>
            <a:pPr algn="ctr">
              <a:lnSpc>
                <a:spcPct val="130000"/>
              </a:lnSpc>
            </a:pPr>
            <a:r>
              <a:rPr lang="en-US" altLang="zh-CN" sz="2000" dirty="0" err="1">
                <a:solidFill>
                  <a:srgbClr val="FFFFFF"/>
                </a:solidFill>
                <a:latin typeface="Times New Roman" pitchFamily="18" charset="0"/>
                <a:cs typeface="Times New Roman" pitchFamily="18" charset="0"/>
                <a:sym typeface="+mn-lt"/>
              </a:rPr>
              <a:t>Dự</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đoán</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về</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những</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điều</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tốt</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đẹp</a:t>
            </a:r>
            <a:endParaRPr lang="zh-CN" altLang="en-US" sz="2394" dirty="0">
              <a:solidFill>
                <a:srgbClr val="FFFFFF"/>
              </a:solidFill>
              <a:latin typeface="Times New Roman" pitchFamily="18" charset="0"/>
              <a:cs typeface="Times New Roman" pitchFamily="18" charset="0"/>
              <a:sym typeface="+mn-lt"/>
            </a:endParaRPr>
          </a:p>
        </p:txBody>
      </p:sp>
      <p:sp>
        <p:nvSpPr>
          <p:cNvPr id="13" name="Freeform 12">
            <a:extLst>
              <a:ext uri="{FF2B5EF4-FFF2-40B4-BE49-F238E27FC236}">
                <a16:creationId xmlns:a16="http://schemas.microsoft.com/office/drawing/2014/main" id="{51BFE105-468B-4251-9F33-40271B42D440}"/>
              </a:ext>
            </a:extLst>
          </p:cNvPr>
          <p:cNvSpPr/>
          <p:nvPr/>
        </p:nvSpPr>
        <p:spPr bwMode="auto">
          <a:xfrm>
            <a:off x="7828603" y="3015530"/>
            <a:ext cx="2749000" cy="3696451"/>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grpSp>
        <p:nvGrpSpPr>
          <p:cNvPr id="14" name="Group 13">
            <a:extLst>
              <a:ext uri="{FF2B5EF4-FFF2-40B4-BE49-F238E27FC236}">
                <a16:creationId xmlns:a16="http://schemas.microsoft.com/office/drawing/2014/main" id="{5C971233-BD96-4ABA-8C16-BB3EA2D6F430}"/>
              </a:ext>
            </a:extLst>
          </p:cNvPr>
          <p:cNvGrpSpPr/>
          <p:nvPr/>
        </p:nvGrpSpPr>
        <p:grpSpPr>
          <a:xfrm>
            <a:off x="5732637" y="4094367"/>
            <a:ext cx="2749000" cy="2171402"/>
            <a:chOff x="5732637" y="4094367"/>
            <a:chExt cx="2749000" cy="2171402"/>
          </a:xfrm>
        </p:grpSpPr>
        <p:sp>
          <p:nvSpPr>
            <p:cNvPr id="15" name="Oval 13">
              <a:extLst>
                <a:ext uri="{FF2B5EF4-FFF2-40B4-BE49-F238E27FC236}">
                  <a16:creationId xmlns:a16="http://schemas.microsoft.com/office/drawing/2014/main" id="{92C6B369-0479-48F3-ABEB-1249AF8925B9}"/>
                </a:ext>
              </a:extLst>
            </p:cNvPr>
            <p:cNvSpPr>
              <a:spLocks noChangeArrowheads="1"/>
            </p:cNvSpPr>
            <p:nvPr/>
          </p:nvSpPr>
          <p:spPr bwMode="auto">
            <a:xfrm>
              <a:off x="5732637" y="4094367"/>
              <a:ext cx="2749000" cy="2171402"/>
            </a:xfrm>
            <a:prstGeom prst="ellipse">
              <a:avLst/>
            </a:prstGeom>
            <a:solidFill>
              <a:schemeClr val="accent1"/>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01</a:t>
              </a:r>
            </a:p>
          </p:txBody>
        </p:sp>
        <p:sp>
          <p:nvSpPr>
            <p:cNvPr id="16" name="TextBox 15">
              <a:extLst>
                <a:ext uri="{FF2B5EF4-FFF2-40B4-BE49-F238E27FC236}">
                  <a16:creationId xmlns:a16="http://schemas.microsoft.com/office/drawing/2014/main" id="{D7423272-294E-40CC-B8F9-029EC1C60031}"/>
                </a:ext>
              </a:extLst>
            </p:cNvPr>
            <p:cNvSpPr txBox="1"/>
            <p:nvPr/>
          </p:nvSpPr>
          <p:spPr>
            <a:xfrm>
              <a:off x="5986673" y="4759338"/>
              <a:ext cx="2201713" cy="1252715"/>
            </a:xfrm>
            <a:prstGeom prst="rect">
              <a:avLst/>
            </a:prstGeom>
            <a:noFill/>
          </p:spPr>
          <p:txBody>
            <a:bodyPr wrap="square">
              <a:spAutoFit/>
            </a:bodyPr>
            <a:lstStyle/>
            <a:p>
              <a:pPr algn="ctr">
                <a:lnSpc>
                  <a:spcPct val="130000"/>
                </a:lnSpc>
              </a:pPr>
              <a:r>
                <a:rPr lang="en-US" altLang="zh-CN" sz="2000" dirty="0" err="1">
                  <a:solidFill>
                    <a:srgbClr val="002060"/>
                  </a:solidFill>
                  <a:latin typeface="Times New Roman" pitchFamily="18" charset="0"/>
                  <a:cs typeface="Times New Roman" pitchFamily="18" charset="0"/>
                  <a:sym typeface="+mn-lt"/>
                </a:rPr>
                <a:t>Sử</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dụng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mẫu</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câu</a:t>
              </a:r>
              <a:r>
                <a:rPr lang="en-US" altLang="zh-CN" sz="2000"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Tôi</a:t>
              </a:r>
              <a:r>
                <a:rPr lang="en-US" altLang="zh-CN" sz="2000" i="1"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biết</a:t>
              </a:r>
              <a:r>
                <a:rPr lang="en-US" altLang="zh-CN" sz="2000" i="1"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thể</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hiện</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sự</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đồng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cảm</a:t>
              </a:r>
              <a:endParaRPr lang="zh-CN" altLang="en-US" sz="2000" b="1" dirty="0">
                <a:solidFill>
                  <a:srgbClr val="002060"/>
                </a:solidFill>
                <a:latin typeface="Times New Roman" pitchFamily="18" charset="0"/>
                <a:cs typeface="Times New Roman" pitchFamily="18" charset="0"/>
                <a:sym typeface="+mn-lt"/>
              </a:endParaRPr>
            </a:p>
          </p:txBody>
        </p:sp>
      </p:grpSp>
      <p:sp>
        <p:nvSpPr>
          <p:cNvPr id="17" name="Oval 14">
            <a:extLst>
              <a:ext uri="{FF2B5EF4-FFF2-40B4-BE49-F238E27FC236}">
                <a16:creationId xmlns:a16="http://schemas.microsoft.com/office/drawing/2014/main" id="{6712D806-DB1F-464B-987D-D727ABCB9438}"/>
              </a:ext>
            </a:extLst>
          </p:cNvPr>
          <p:cNvSpPr>
            <a:spLocks noChangeArrowheads="1"/>
          </p:cNvSpPr>
          <p:nvPr/>
        </p:nvSpPr>
        <p:spPr bwMode="auto">
          <a:xfrm>
            <a:off x="7863628" y="2362272"/>
            <a:ext cx="1970387" cy="1834199"/>
          </a:xfrm>
          <a:prstGeom prst="ellipse">
            <a:avLst/>
          </a:prstGeom>
          <a:solidFill>
            <a:schemeClr val="accent2"/>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02</a:t>
            </a:r>
          </a:p>
          <a:p>
            <a:pPr algn="ctr">
              <a:lnSpc>
                <a:spcPct val="130000"/>
              </a:lnSpc>
            </a:pPr>
            <a:r>
              <a:rPr lang="en-US" altLang="zh-CN" sz="2394" dirty="0" err="1">
                <a:solidFill>
                  <a:srgbClr val="002060"/>
                </a:solidFill>
                <a:latin typeface="Times New Roman" pitchFamily="18" charset="0"/>
                <a:cs typeface="Times New Roman" pitchFamily="18" charset="0"/>
                <a:sym typeface="+mn-lt"/>
              </a:rPr>
              <a:t>Sử</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dụng</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câu</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hỏi</a:t>
            </a:r>
            <a:endParaRPr lang="zh-CN" altLang="en-US" sz="2394" dirty="0">
              <a:solidFill>
                <a:srgbClr val="00206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8626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D3435-0DF3-4390-8A10-09047C16A421}"/>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29310" y="3707332"/>
            <a:ext cx="11703215"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600">
                <a:solidFill>
                  <a:schemeClr val="tx1"/>
                </a:solidFill>
                <a:latin typeface="+mj-lt"/>
                <a:ea typeface="Arial-Rounded" pitchFamily="34" charset="0"/>
                <a:cs typeface="Arial-Rounded" pitchFamily="34" charset="0"/>
              </a:rPr>
              <a:t>B. Bống nhặt cánh cam vào một cái lọ nhỏ đựng đầy cỏ.</a:t>
            </a:r>
            <a:endParaRPr lang="vi-VN" sz="36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19872" y="2158489"/>
            <a:ext cx="11738985"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mj-lt"/>
                <a:ea typeface="Arial-Rounded" pitchFamily="34" charset="0"/>
                <a:cs typeface="Arial-Rounded" pitchFamily="34" charset="0"/>
              </a:rPr>
              <a:t>A. Bống rất thương cánh cam.</a:t>
            </a:r>
            <a:endParaRPr lang="en-US" sz="36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11424" y="5477722"/>
            <a:ext cx="11738985"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pPr algn="just"/>
            <a:r>
              <a:rPr lang="en-US" sz="3600">
                <a:solidFill>
                  <a:schemeClr val="tx1"/>
                </a:solidFill>
                <a:latin typeface="+mj-lt"/>
                <a:ea typeface="Arial-Rounded" pitchFamily="34" charset="0"/>
                <a:cs typeface="Arial-Rounded" pitchFamily="34" charset="0"/>
              </a:rPr>
              <a:t>C. Bống hi vọng cánh cam sẽ tìm được đường về căn nhà thân thương của mình.</a:t>
            </a:r>
            <a:endParaRPr lang="en-US" sz="36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219872" y="424259"/>
            <a:ext cx="11738985" cy="800021"/>
          </a:xfrm>
          <a:prstGeom prst="rect">
            <a:avLst/>
          </a:prstGeom>
          <a:solidFill>
            <a:srgbClr val="FFCC99"/>
          </a:solidFill>
        </p:spPr>
        <p:txBody>
          <a:bodyPr wrap="square" lIns="121725" tIns="60862" rIns="121725" bIns="60862">
            <a:spAutoFit/>
          </a:bodyPr>
          <a:lstStyle/>
          <a:p>
            <a:pPr algn="ctr"/>
            <a:r>
              <a:rPr lang="en-US" sz="4400" b="1">
                <a:solidFill>
                  <a:schemeClr val="tx1"/>
                </a:solidFill>
                <a:latin typeface="+mj-lt"/>
                <a:ea typeface="Arial-Rounded" pitchFamily="34" charset="0"/>
                <a:cs typeface="Arial-Rounded" pitchFamily="34" charset="0"/>
              </a:rPr>
              <a:t>Bống làm gì khi thấy cánh cam bị thương?</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9783" y="3360259"/>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61116" y="598296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0859" y="204062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72652" y="4182419"/>
            <a:ext cx="7941468"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đi lạc</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66178" y="2923758"/>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xanh biếc</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Đâu là từ ngữ chỉ hoạt động của cánh cam?</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9676" y="4349325"/>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9676" y="314178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48380" y="5444303"/>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tròn lẳn</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1878" y="566233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B3958D-D403-4C96-AEC0-8D6B1E0EE6C0}"/>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F2C3CF-B83E-407D-A1F3-CB769AF28EAC}"/>
              </a:ext>
            </a:extLst>
          </p:cNvPr>
          <p:cNvPicPr>
            <a:picLocks noChangeAspect="1"/>
          </p:cNvPicPr>
          <p:nvPr/>
        </p:nvPicPr>
        <p:blipFill>
          <a:blip r:embed="rId3"/>
          <a:stretch>
            <a:fillRect/>
          </a:stretch>
        </p:blipFill>
        <p:spPr>
          <a:xfrm>
            <a:off x="0" y="8483"/>
            <a:ext cx="12161838" cy="6841034"/>
          </a:xfrm>
          <a:prstGeom prst="rect">
            <a:avLst/>
          </a:prstGeom>
        </p:spPr>
      </p:pic>
      <p:sp>
        <p:nvSpPr>
          <p:cNvPr id="3" name="Rectangle 2">
            <a:hlinkClick r:id="rId4" action="ppaction://hlinksldjump"/>
            <a:extLst>
              <a:ext uri="{FF2B5EF4-FFF2-40B4-BE49-F238E27FC236}">
                <a16:creationId xmlns:a16="http://schemas.microsoft.com/office/drawing/2014/main" id="{BAC73DBC-8EDB-4C1D-ADC5-59A21F8A3FC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2" name="Rectangle 1"/>
          <p:cNvSpPr/>
          <p:nvPr/>
        </p:nvSpPr>
        <p:spPr>
          <a:xfrm>
            <a:off x="1301254" y="2277172"/>
            <a:ext cx="9597742" cy="1439582"/>
          </a:xfrm>
          <a:prstGeom prst="rect">
            <a:avLst/>
          </a:prstGeom>
          <a:noFill/>
        </p:spPr>
        <p:txBody>
          <a:bodyPr wrap="none" lIns="91214" tIns="45607" rIns="91214" bIns="45607">
            <a:spAutoFit/>
          </a:bodyPr>
          <a:lstStyle/>
          <a:p>
            <a:pPr algn="ctr"/>
            <a:r>
              <a:rPr lang="en-US" sz="8778" b="1" dirty="0">
                <a:ln w="0"/>
                <a:solidFill>
                  <a:schemeClr val="bg1"/>
                </a:solidFill>
                <a:effectLst>
                  <a:outerShdw blurRad="38100" dist="19050" dir="2700000" algn="tl" rotWithShape="0">
                    <a:schemeClr val="dk1">
                      <a:alpha val="40000"/>
                    </a:schemeClr>
                  </a:outerShdw>
                </a:effectLst>
              </a:rPr>
              <a:t>Ô CỬA MAY MẮN</a:t>
            </a:r>
          </a:p>
        </p:txBody>
      </p:sp>
      <p:pic>
        <p:nvPicPr>
          <p:cNvPr id="5" name="Picture 4">
            <a:extLst>
              <a:ext uri="{FF2B5EF4-FFF2-40B4-BE49-F238E27FC236}">
                <a16:creationId xmlns:a16="http://schemas.microsoft.com/office/drawing/2014/main" id="{D7014162-89D1-4A93-A118-EE9B1A3876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9750" b="74250" l="0" r="99167"/>
                    </a14:imgEffect>
                  </a14:imgLayer>
                </a14:imgProps>
              </a:ext>
            </a:extLst>
          </a:blip>
          <a:stretch>
            <a:fillRect/>
          </a:stretch>
        </p:blipFill>
        <p:spPr>
          <a:xfrm>
            <a:off x="4499570" y="3002025"/>
            <a:ext cx="3429000" cy="3429000"/>
          </a:xfrm>
          <a:prstGeom prst="rect">
            <a:avLst/>
          </a:prstGeom>
        </p:spPr>
      </p:pic>
    </p:spTree>
    <p:extLst>
      <p:ext uri="{BB962C8B-B14F-4D97-AF65-F5344CB8AC3E}">
        <p14:creationId xmlns:p14="http://schemas.microsoft.com/office/powerpoint/2010/main" val="275661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9F02FF-03F0-41C0-8E89-670BE4D598C4}"/>
              </a:ext>
            </a:extLst>
          </p:cNvPr>
          <p:cNvPicPr>
            <a:picLocks noChangeAspect="1"/>
          </p:cNvPicPr>
          <p:nvPr/>
        </p:nvPicPr>
        <p:blipFill>
          <a:blip r:embed="rId2"/>
          <a:stretch>
            <a:fillRect/>
          </a:stretch>
        </p:blipFill>
        <p:spPr>
          <a:xfrm>
            <a:off x="0" y="8483"/>
            <a:ext cx="12161838" cy="6841034"/>
          </a:xfrm>
          <a:prstGeom prst="rect">
            <a:avLst/>
          </a:prstGeom>
        </p:spPr>
      </p:pic>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115296" y="1629220"/>
            <a:ext cx="9931246" cy="3469540"/>
          </a:xfrm>
          <a:prstGeom prst="rect">
            <a:avLst/>
          </a:prstGeom>
          <a:noFill/>
        </p:spPr>
        <p:txBody>
          <a:bodyPr wrap="square" rtlCol="0">
            <a:spAutoFit/>
          </a:bodyPr>
          <a:lstStyle/>
          <a:p>
            <a:pPr algn="just"/>
            <a:r>
              <a:rPr lang="en-US" sz="4389" b="1" dirty="0" err="1">
                <a:solidFill>
                  <a:srgbClr val="FFFF00"/>
                </a:solidFill>
                <a:latin typeface="+mj-lt"/>
                <a:cs typeface="Times New Roman" panose="02020603050405020304" pitchFamily="18" charset="0"/>
              </a:rPr>
              <a:t>Đọc</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đoạn</a:t>
            </a:r>
            <a:r>
              <a:rPr lang="en-US" sz="4389" b="1" dirty="0">
                <a:solidFill>
                  <a:srgbClr val="FFFF00"/>
                </a:solidFill>
                <a:latin typeface="+mj-lt"/>
                <a:cs typeface="Times New Roman" panose="02020603050405020304" pitchFamily="18" charset="0"/>
              </a:rPr>
              <a:t> 3 </a:t>
            </a:r>
            <a:r>
              <a:rPr lang="en-US" sz="4389" b="1" dirty="0" err="1">
                <a:solidFill>
                  <a:srgbClr val="FFFF00"/>
                </a:solidFill>
                <a:latin typeface="+mj-lt"/>
                <a:cs typeface="Times New Roman" panose="02020603050405020304" pitchFamily="18" charset="0"/>
              </a:rPr>
              <a:t>bài</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Những</a:t>
            </a:r>
            <a:r>
              <a:rPr lang="en-US" sz="4389" b="1" dirty="0">
                <a:solidFill>
                  <a:srgbClr val="FFFF00"/>
                </a:solidFill>
                <a:latin typeface="+mj-lt"/>
                <a:cs typeface="Times New Roman" panose="02020603050405020304" pitchFamily="18" charset="0"/>
              </a:rPr>
              <a:t> con </a:t>
            </a:r>
            <a:r>
              <a:rPr lang="en-US" sz="4389" b="1" dirty="0" err="1">
                <a:solidFill>
                  <a:srgbClr val="FFFF00"/>
                </a:solidFill>
                <a:latin typeface="+mj-lt"/>
                <a:cs typeface="Times New Roman" panose="02020603050405020304" pitchFamily="18" charset="0"/>
              </a:rPr>
              <a:t>sao</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biển</a:t>
            </a:r>
            <a:r>
              <a:rPr lang="en-US" sz="4389" b="1" dirty="0">
                <a:solidFill>
                  <a:srgbClr val="FFFF00"/>
                </a:solidFill>
                <a:latin typeface="+mj-lt"/>
                <a:cs typeface="Times New Roman" panose="02020603050405020304" pitchFamily="18" charset="0"/>
              </a:rPr>
              <a:t> </a:t>
            </a:r>
          </a:p>
          <a:p>
            <a:pPr algn="just"/>
            <a:endParaRPr lang="en-US" sz="4389" b="1">
              <a:solidFill>
                <a:srgbClr val="FFFFFF"/>
              </a:solidFill>
              <a:latin typeface="+mj-lt"/>
              <a:cs typeface="Times New Roman" panose="02020603050405020304" pitchFamily="18" charset="0"/>
            </a:endParaRPr>
          </a:p>
          <a:p>
            <a:pPr algn="just"/>
            <a:r>
              <a:rPr lang="en-US" sz="4389" b="1">
                <a:solidFill>
                  <a:srgbClr val="FFFFFF"/>
                </a:solidFill>
                <a:latin typeface="+mj-lt"/>
                <a:cs typeface="Times New Roman" panose="02020603050405020304" pitchFamily="18" charset="0"/>
              </a:rPr>
              <a:t>Trả </a:t>
            </a:r>
            <a:r>
              <a:rPr lang="en-US" sz="4389" b="1" dirty="0" err="1">
                <a:solidFill>
                  <a:srgbClr val="FFFFFF"/>
                </a:solidFill>
                <a:latin typeface="+mj-lt"/>
                <a:cs typeface="Times New Roman" panose="02020603050405020304" pitchFamily="18" charset="0"/>
              </a:rPr>
              <a:t>lời</a:t>
            </a:r>
            <a:r>
              <a:rPr lang="en-US" sz="4389" b="1" dirty="0">
                <a:solidFill>
                  <a:srgbClr val="FFFFFF"/>
                </a:solidFill>
                <a:latin typeface="+mj-lt"/>
                <a:cs typeface="Times New Roman" panose="02020603050405020304" pitchFamily="18" charset="0"/>
              </a:rPr>
              <a:t> </a:t>
            </a:r>
            <a:r>
              <a:rPr lang="en-US" sz="4389" b="1" dirty="0" err="1">
                <a:solidFill>
                  <a:srgbClr val="FFFFFF"/>
                </a:solidFill>
                <a:latin typeface="+mj-lt"/>
                <a:cs typeface="Times New Roman" panose="02020603050405020304" pitchFamily="18" charset="0"/>
              </a:rPr>
              <a:t>câu</a:t>
            </a:r>
            <a:r>
              <a:rPr lang="en-US" sz="4389" b="1" dirty="0">
                <a:solidFill>
                  <a:srgbClr val="FFFFFF"/>
                </a:solidFill>
                <a:latin typeface="+mj-lt"/>
                <a:cs typeface="Times New Roman" panose="02020603050405020304" pitchFamily="18" charset="0"/>
              </a:rPr>
              <a:t> </a:t>
            </a:r>
            <a:r>
              <a:rPr lang="en-US" sz="4389" b="1" dirty="0" err="1">
                <a:solidFill>
                  <a:srgbClr val="FFFFFF"/>
                </a:solidFill>
                <a:latin typeface="+mj-lt"/>
                <a:cs typeface="Times New Roman" panose="02020603050405020304" pitchFamily="18" charset="0"/>
              </a:rPr>
              <a:t>hỏi</a:t>
            </a:r>
            <a:r>
              <a:rPr lang="en-US" sz="4389" b="1" dirty="0">
                <a:solidFill>
                  <a:srgbClr val="FFFFFF"/>
                </a:solidFill>
                <a:latin typeface="+mj-lt"/>
                <a:cs typeface="Times New Roman" panose="02020603050405020304" pitchFamily="18" charset="0"/>
              </a:rPr>
              <a:t>: </a:t>
            </a:r>
          </a:p>
          <a:p>
            <a:pPr algn="just"/>
            <a:r>
              <a:rPr lang="en-US" sz="4389" b="1" dirty="0" err="1">
                <a:solidFill>
                  <a:srgbClr val="FFFF00"/>
                </a:solidFill>
                <a:latin typeface="+mj-lt"/>
                <a:cs typeface="Times New Roman" panose="02020603050405020304" pitchFamily="18" charset="0"/>
              </a:rPr>
              <a:t>Em</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có</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suy</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nghĩ</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gì</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về</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việc</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làm</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của</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cậu</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bé</a:t>
            </a:r>
            <a:r>
              <a:rPr lang="en-US" sz="4389" b="1" dirty="0">
                <a:solidFill>
                  <a:srgbClr val="FFFF00"/>
                </a:solidFill>
                <a:latin typeface="+mj-lt"/>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15209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AF3DD6-EC55-4346-AC30-4B95A77EDF5C}"/>
              </a:ext>
            </a:extLst>
          </p:cNvPr>
          <p:cNvPicPr>
            <a:picLocks noChangeAspect="1"/>
          </p:cNvPicPr>
          <p:nvPr/>
        </p:nvPicPr>
        <p:blipFill>
          <a:blip r:embed="rId2"/>
          <a:stretch>
            <a:fillRect/>
          </a:stretch>
        </p:blipFill>
        <p:spPr>
          <a:xfrm>
            <a:off x="0" y="0"/>
            <a:ext cx="12161838" cy="6841034"/>
          </a:xfrm>
          <a:prstGeom prst="rect">
            <a:avLst/>
          </a:prstGeom>
        </p:spPr>
      </p:pic>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9" name="TextBox 8">
            <a:extLst>
              <a:ext uri="{FF2B5EF4-FFF2-40B4-BE49-F238E27FC236}">
                <a16:creationId xmlns:a16="http://schemas.microsoft.com/office/drawing/2014/main" id="{7CF2F40B-0C06-41A2-98EB-3C7D4751E754}"/>
              </a:ext>
            </a:extLst>
          </p:cNvPr>
          <p:cNvSpPr txBox="1"/>
          <p:nvPr/>
        </p:nvSpPr>
        <p:spPr>
          <a:xfrm>
            <a:off x="1062415" y="1325108"/>
            <a:ext cx="10248094" cy="3469540"/>
          </a:xfrm>
          <a:prstGeom prst="rect">
            <a:avLst/>
          </a:prstGeom>
          <a:noFill/>
        </p:spPr>
        <p:txBody>
          <a:bodyPr wrap="square" rtlCol="0">
            <a:spAutoFit/>
          </a:bodyPr>
          <a:lstStyle/>
          <a:p>
            <a:pPr algn="just"/>
            <a:r>
              <a:rPr lang="en-US" sz="4389" b="1" dirty="0" err="1">
                <a:solidFill>
                  <a:srgbClr val="FFFF00"/>
                </a:solidFill>
                <a:latin typeface="Arial" panose="020B0604020202020204" pitchFamily="34" charset="0"/>
                <a:cs typeface="Arial" panose="020B0604020202020204" pitchFamily="34" charset="0"/>
              </a:rPr>
              <a:t>Đọc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đoạn</a:t>
            </a:r>
            <a:r>
              <a:rPr lang="en-US" sz="4389" b="1" dirty="0">
                <a:solidFill>
                  <a:srgbClr val="FFFF00"/>
                </a:solidFill>
                <a:latin typeface="Arial" panose="020B0604020202020204" pitchFamily="34" charset="0"/>
                <a:cs typeface="Arial" panose="020B0604020202020204" pitchFamily="34" charset="0"/>
              </a:rPr>
              <a:t> 4 </a:t>
            </a:r>
            <a:r>
              <a:rPr lang="en-US" sz="4389" b="1" dirty="0" err="1">
                <a:solidFill>
                  <a:srgbClr val="FFFF00"/>
                </a:solidFill>
                <a:latin typeface="Arial" panose="020B0604020202020204" pitchFamily="34" charset="0"/>
                <a:cs typeface="Arial" panose="020B0604020202020204" pitchFamily="34" charset="0"/>
              </a:rPr>
              <a:t>bài</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Những</a:t>
            </a:r>
            <a:r>
              <a:rPr lang="en-US" sz="4389" b="1" dirty="0">
                <a:solidFill>
                  <a:srgbClr val="FFFF00"/>
                </a:solidFill>
                <a:latin typeface="Arial" panose="020B0604020202020204" pitchFamily="34" charset="0"/>
                <a:cs typeface="Arial" panose="020B0604020202020204" pitchFamily="34" charset="0"/>
              </a:rPr>
              <a:t> con </a:t>
            </a:r>
            <a:r>
              <a:rPr lang="en-US" sz="4389" b="1" dirty="0" err="1">
                <a:solidFill>
                  <a:srgbClr val="FFFF00"/>
                </a:solidFill>
                <a:latin typeface="Arial" panose="020B0604020202020204" pitchFamily="34" charset="0"/>
                <a:cs typeface="Arial" panose="020B0604020202020204" pitchFamily="34" charset="0"/>
              </a:rPr>
              <a:t>sao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biển</a:t>
            </a:r>
            <a:r>
              <a:rPr lang="en-US" sz="4389" b="1" dirty="0">
                <a:solidFill>
                  <a:srgbClr val="FFFF00"/>
                </a:solidFill>
                <a:latin typeface="Arial" panose="020B0604020202020204" pitchFamily="34" charset="0"/>
                <a:cs typeface="Arial" panose="020B0604020202020204" pitchFamily="34" charset="0"/>
              </a:rPr>
              <a:t> </a:t>
            </a:r>
          </a:p>
          <a:p>
            <a:pPr algn="just"/>
            <a:endParaRPr lang="en-US" sz="4389" b="1">
              <a:solidFill>
                <a:srgbClr val="FFFFFF"/>
              </a:solidFill>
              <a:latin typeface="Arial" panose="020B0604020202020204" pitchFamily="34" charset="0"/>
              <a:cs typeface="Arial" panose="020B0604020202020204" pitchFamily="34" charset="0"/>
            </a:endParaRPr>
          </a:p>
          <a:p>
            <a:pPr algn="just"/>
            <a:r>
              <a:rPr lang="en-US" sz="4389" b="1">
                <a:solidFill>
                  <a:srgbClr val="FFFFFF"/>
                </a:solidFill>
                <a:latin typeface="Arial" panose="020B0604020202020204" pitchFamily="34" charset="0"/>
                <a:cs typeface="Arial" panose="020B0604020202020204" pitchFamily="34" charset="0"/>
              </a:rPr>
              <a:t>Trả </a:t>
            </a:r>
            <a:r>
              <a:rPr lang="en-US" sz="4389" b="1" dirty="0" err="1">
                <a:solidFill>
                  <a:srgbClr val="FFFFFF"/>
                </a:solidFill>
                <a:latin typeface="Arial" panose="020B0604020202020204" pitchFamily="34" charset="0"/>
                <a:cs typeface="Arial" panose="020B0604020202020204" pitchFamily="34" charset="0"/>
              </a:rPr>
              <a:t>lời</a:t>
            </a:r>
            <a:r>
              <a:rPr lang="en-US" sz="4389" b="1" dirty="0">
                <a:solidFill>
                  <a:srgbClr val="FFFFFF"/>
                </a:solidFill>
                <a:latin typeface="Arial" panose="020B0604020202020204" pitchFamily="34" charset="0"/>
                <a:cs typeface="Arial" panose="020B0604020202020204" pitchFamily="34" charset="0"/>
              </a:rPr>
              <a:t> </a:t>
            </a:r>
            <a:r>
              <a:rPr lang="en-US" sz="4389" b="1" dirty="0" err="1">
                <a:solidFill>
                  <a:srgbClr val="FFFFFF"/>
                </a:solidFill>
                <a:latin typeface="Arial" panose="020B0604020202020204" pitchFamily="34" charset="0"/>
                <a:cs typeface="Arial" panose="020B0604020202020204" pitchFamily="34" charset="0"/>
              </a:rPr>
              <a:t>câu</a:t>
            </a:r>
            <a:r>
              <a:rPr lang="en-US" sz="4389" b="1" dirty="0">
                <a:solidFill>
                  <a:srgbClr val="FFFFFF"/>
                </a:solidFill>
                <a:latin typeface="Arial" panose="020B0604020202020204" pitchFamily="34" charset="0"/>
                <a:cs typeface="Arial" panose="020B0604020202020204" pitchFamily="34" charset="0"/>
              </a:rPr>
              <a:t> </a:t>
            </a:r>
            <a:r>
              <a:rPr lang="en-US" sz="4389" b="1" dirty="0" err="1">
                <a:solidFill>
                  <a:srgbClr val="FFFFFF"/>
                </a:solidFill>
                <a:latin typeface="Arial" panose="020B0604020202020204" pitchFamily="34" charset="0"/>
                <a:cs typeface="Arial" panose="020B0604020202020204" pitchFamily="34" charset="0"/>
              </a:rPr>
              <a:t>hỏi</a:t>
            </a:r>
            <a:r>
              <a:rPr lang="en-US" sz="4389" b="1" dirty="0">
                <a:solidFill>
                  <a:srgbClr val="FFFFFF"/>
                </a:solidFill>
                <a:latin typeface="Arial" panose="020B0604020202020204" pitchFamily="34" charset="0"/>
                <a:cs typeface="Arial" panose="020B0604020202020204" pitchFamily="34" charset="0"/>
              </a:rPr>
              <a:t>: </a:t>
            </a:r>
          </a:p>
          <a:p>
            <a:pPr algn="just"/>
            <a:r>
              <a:rPr lang="en-US" sz="4389" b="1" dirty="0" err="1">
                <a:solidFill>
                  <a:srgbClr val="FFFF00"/>
                </a:solidFill>
                <a:latin typeface="Arial" panose="020B0604020202020204" pitchFamily="34" charset="0"/>
                <a:cs typeface="Arial" panose="020B0604020202020204" pitchFamily="34" charset="0"/>
              </a:rPr>
              <a:t>Câu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văn</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nào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cho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thấy</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cậu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nghĩ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việc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mình</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làm</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có</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ích</a:t>
            </a:r>
            <a:r>
              <a:rPr lang="en-US" sz="4389" b="1"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99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79B76C-1015-4195-BBEC-34852A5A178D}"/>
              </a:ext>
            </a:extLst>
          </p:cNvPr>
          <p:cNvPicPr>
            <a:picLocks noChangeAspect="1"/>
          </p:cNvPicPr>
          <p:nvPr/>
        </p:nvPicPr>
        <p:blipFill>
          <a:blip r:embed="rId3"/>
          <a:stretch>
            <a:fillRect/>
          </a:stretch>
        </p:blipFill>
        <p:spPr>
          <a:xfrm>
            <a:off x="0" y="10152"/>
            <a:ext cx="12161838" cy="6837695"/>
          </a:xfrm>
          <a:prstGeom prst="rect">
            <a:avLst/>
          </a:prstGeom>
        </p:spPr>
      </p:pic>
      <p:sp>
        <p:nvSpPr>
          <p:cNvPr id="3" name="TextBox 2">
            <a:extLst>
              <a:ext uri="{FF2B5EF4-FFF2-40B4-BE49-F238E27FC236}">
                <a16:creationId xmlns:a16="http://schemas.microsoft.com/office/drawing/2014/main"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Nhìn tranh, đoán xem chuyện gì đã xảy ra với cánh cam.</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95B6FB2-6498-4A1A-982A-362F0FF83B4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t="18078"/>
          <a:stretch/>
        </p:blipFill>
        <p:spPr>
          <a:xfrm>
            <a:off x="1462257" y="1522227"/>
            <a:ext cx="9855428" cy="3813546"/>
          </a:xfrm>
          <a:prstGeom prst="rect">
            <a:avLst/>
          </a:prstGeom>
        </p:spPr>
      </p:pic>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3" name="Picture 2">
            <a:extLst>
              <a:ext uri="{FF2B5EF4-FFF2-40B4-BE49-F238E27FC236}">
                <a16:creationId xmlns:a16="http://schemas.microsoft.com/office/drawing/2014/main" id="{EE83C06A-10C2-439A-8CEA-1AA885E48921}"/>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1570006" y="1848337"/>
            <a:ext cx="9021825"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6" y="2305855"/>
            <a:ext cx="10246588" cy="763600"/>
          </a:xfrm>
          <a:prstGeom prst="rect">
            <a:avLst/>
          </a:prstGeom>
        </p:spPr>
        <p:txBody>
          <a:bodyPr spcFirstLastPara="1" wrap="square" lIns="121404" tIns="121404" rIns="121404" bIns="121404" anchor="ctr" anchorCtr="0">
            <a:noAutofit/>
          </a:bodyPr>
          <a:lstStyle/>
          <a:p>
            <a:r>
              <a:rPr lang="en" sz="4400">
                <a:solidFill>
                  <a:schemeClr val="bg2">
                    <a:lumMod val="75000"/>
                  </a:schemeClr>
                </a:solidFill>
                <a:latin typeface="+mj-lt"/>
                <a:ea typeface="Arial-Rounded" pitchFamily="34" charset="0"/>
                <a:cs typeface="Arial-Rounded" pitchFamily="34" charset="0"/>
              </a:rPr>
              <a:t>Bài 16: TẠM BIỆT CÁNH CAM</a:t>
            </a:r>
            <a:endParaRPr sz="44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6958180" y="4585539"/>
            <a:ext cx="1747838" cy="574675"/>
          </a:xfrm>
          <a:solidFill>
            <a:schemeClr val="accent5">
              <a:lumMod val="40000"/>
              <a:lumOff val="60000"/>
            </a:schemeClr>
          </a:solidFill>
        </p:spPr>
        <p:txBody>
          <a:bodyPr/>
          <a:lstStyle/>
          <a:p>
            <a:pPr marL="139700" indent="0" algn="ctr">
              <a:buNone/>
            </a:pPr>
            <a:r>
              <a:rPr lang="en-US" sz="3591">
                <a:solidFill>
                  <a:schemeClr val="tx1"/>
                </a:solidFill>
                <a:latin typeface="+mj-lt"/>
              </a:rPr>
              <a:t>S/64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918" y="5298236"/>
            <a:ext cx="2645796" cy="1551281"/>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22" y="128572"/>
            <a:ext cx="2734474" cy="1448043"/>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135" y="5428941"/>
            <a:ext cx="2264330" cy="128987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262" y="1718464"/>
            <a:ext cx="10820711" cy="3983896"/>
          </a:xfrm>
          <a:prstGeom prst="rect">
            <a:avLst/>
          </a:prstGeom>
        </p:spPr>
      </p:pic>
      <p:cxnSp>
        <p:nvCxnSpPr>
          <p:cNvPr id="11" name="Straight Connector 10"/>
          <p:cNvCxnSpPr/>
          <p:nvPr/>
        </p:nvCxnSpPr>
        <p:spPr>
          <a:xfrm>
            <a:off x="774262" y="1718464"/>
            <a:ext cx="0" cy="38556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64701" y="2135229"/>
            <a:ext cx="7732373" cy="644920"/>
          </a:xfrm>
          <a:prstGeom prst="rect">
            <a:avLst/>
          </a:prstGeom>
          <a:noFill/>
        </p:spPr>
        <p:txBody>
          <a:bodyPr wrap="none" rtlCol="0">
            <a:spAutoFit/>
          </a:bodyPr>
          <a:lstStyle/>
          <a:p>
            <a:pPr defTabSz="912114">
              <a:buClrTx/>
            </a:pPr>
            <a:r>
              <a:rPr lang="vi-VN" sz="3591" b="1" kern="1200" dirty="0">
                <a:solidFill>
                  <a:srgbClr val="990099"/>
                </a:solidFill>
                <a:latin typeface="HP001 4 hàng" panose="020B0603050302020204" pitchFamily="34" charset="0"/>
                <a:ea typeface="+mn-ea"/>
                <a:cs typeface="+mn-cs"/>
              </a:rPr>
              <a:t>Thứ </a:t>
            </a:r>
            <a:r>
              <a:rPr lang="en-US" sz="3591" b="1" kern="1200" dirty="0" err="1">
                <a:solidFill>
                  <a:srgbClr val="990099"/>
                </a:solidFill>
                <a:latin typeface="HP001 4 hàng" panose="020B0603050302020204" pitchFamily="34" charset="0"/>
                <a:ea typeface="+mn-ea"/>
                <a:cs typeface="+mn-cs"/>
              </a:rPr>
              <a:t>tư</a:t>
            </a:r>
            <a:r>
              <a:rPr lang="en-US" sz="3591" b="1" kern="1200" dirty="0">
                <a:solidFill>
                  <a:srgbClr val="990099"/>
                </a:solidFill>
                <a:latin typeface="HP001 4 hàng" panose="020B0603050302020204" pitchFamily="34" charset="0"/>
                <a:ea typeface="+mn-ea"/>
                <a:cs typeface="+mn-cs"/>
              </a:rPr>
              <a:t> </a:t>
            </a:r>
            <a:r>
              <a:rPr lang="en-US" sz="3591" b="1" kern="1200" err="1">
                <a:solidFill>
                  <a:srgbClr val="990099"/>
                </a:solidFill>
                <a:latin typeface="HP001 4 hàng" panose="020B0603050302020204" pitchFamily="34" charset="0"/>
                <a:ea typeface="+mn-ea"/>
                <a:cs typeface="+mn-cs"/>
              </a:rPr>
              <a:t>ngày</a:t>
            </a:r>
            <a:r>
              <a:rPr lang="en-US" sz="3591" b="1" kern="1200">
                <a:solidFill>
                  <a:srgbClr val="990099"/>
                </a:solidFill>
                <a:latin typeface="HP001 4 hàng" panose="020B0603050302020204" pitchFamily="34" charset="0"/>
                <a:ea typeface="+mn-ea"/>
                <a:cs typeface="+mn-cs"/>
              </a:rPr>
              <a:t> </a:t>
            </a:r>
            <a:r>
              <a:rPr lang="en-US" sz="3591" b="1" kern="1200" smtClean="0">
                <a:solidFill>
                  <a:srgbClr val="990099"/>
                </a:solidFill>
                <a:latin typeface="HP001 4 hàng" panose="020B0603050302020204" pitchFamily="34" charset="0"/>
                <a:ea typeface="+mn-ea"/>
                <a:cs typeface="+mn-cs"/>
              </a:rPr>
              <a:t>15 </a:t>
            </a:r>
            <a:r>
              <a:rPr lang="en-US" sz="3591" b="1" kern="1200" dirty="0" err="1">
                <a:solidFill>
                  <a:srgbClr val="990099"/>
                </a:solidFill>
                <a:latin typeface="HP001 4 hàng" panose="020B0603050302020204" pitchFamily="34" charset="0"/>
                <a:ea typeface="+mn-ea"/>
                <a:cs typeface="+mn-cs"/>
              </a:rPr>
              <a:t>tháng</a:t>
            </a:r>
            <a:r>
              <a:rPr lang="en-US" sz="3591" b="1" kern="1200" dirty="0">
                <a:solidFill>
                  <a:srgbClr val="990099"/>
                </a:solidFill>
                <a:latin typeface="HP001 4 hàng" panose="020B0603050302020204" pitchFamily="34" charset="0"/>
                <a:ea typeface="+mn-ea"/>
                <a:cs typeface="+mn-cs"/>
              </a:rPr>
              <a:t> 3 </a:t>
            </a:r>
            <a:r>
              <a:rPr lang="en-US" sz="3591" b="1" kern="1200" err="1">
                <a:solidFill>
                  <a:srgbClr val="990099"/>
                </a:solidFill>
                <a:latin typeface="HP001 4 hàng" panose="020B0603050302020204" pitchFamily="34" charset="0"/>
                <a:ea typeface="+mn-ea"/>
                <a:cs typeface="+mn-cs"/>
              </a:rPr>
              <a:t>năm</a:t>
            </a:r>
            <a:r>
              <a:rPr lang="en-US" sz="3591" b="1" kern="1200">
                <a:solidFill>
                  <a:srgbClr val="990099"/>
                </a:solidFill>
                <a:latin typeface="HP001 4 hàng" panose="020B0603050302020204" pitchFamily="34" charset="0"/>
                <a:ea typeface="+mn-ea"/>
                <a:cs typeface="+mn-cs"/>
              </a:rPr>
              <a:t> </a:t>
            </a:r>
            <a:r>
              <a:rPr lang="vi-VN" sz="3591" b="1" kern="1200" smtClean="0">
                <a:solidFill>
                  <a:srgbClr val="990099"/>
                </a:solidFill>
                <a:latin typeface="HP001 4 hàng" panose="020B0603050302020204" pitchFamily="34" charset="0"/>
                <a:ea typeface="+mn-ea"/>
                <a:cs typeface="+mn-cs"/>
              </a:rPr>
              <a:t>202</a:t>
            </a:r>
            <a:r>
              <a:rPr lang="en-US" sz="3591" b="1" kern="1200" smtClean="0">
                <a:solidFill>
                  <a:srgbClr val="990099"/>
                </a:solidFill>
                <a:latin typeface="HP001 4 hàng" panose="020B0603050302020204" pitchFamily="34" charset="0"/>
                <a:ea typeface="+mn-ea"/>
                <a:cs typeface="+mn-cs"/>
              </a:rPr>
              <a:t>3</a:t>
            </a:r>
            <a:endParaRPr lang="en-US" sz="3591" b="1" kern="1200" dirty="0">
              <a:solidFill>
                <a:srgbClr val="990099"/>
              </a:solidFill>
              <a:latin typeface="HP001 4 hàng" panose="020B0603050302020204" pitchFamily="34" charset="0"/>
              <a:ea typeface="+mn-ea"/>
              <a:cs typeface="+mn-cs"/>
            </a:endParaRPr>
          </a:p>
        </p:txBody>
      </p:sp>
      <p:sp>
        <p:nvSpPr>
          <p:cNvPr id="5" name="TextBox 4"/>
          <p:cNvSpPr txBox="1"/>
          <p:nvPr/>
        </p:nvSpPr>
        <p:spPr>
          <a:xfrm>
            <a:off x="4562943" y="2915992"/>
            <a:ext cx="2311787" cy="644920"/>
          </a:xfrm>
          <a:prstGeom prst="rect">
            <a:avLst/>
          </a:prstGeom>
          <a:noFill/>
        </p:spPr>
        <p:txBody>
          <a:bodyPr wrap="none" rtlCol="0">
            <a:spAutoFit/>
          </a:bodyPr>
          <a:lstStyle/>
          <a:p>
            <a:pPr defTabSz="912114">
              <a:buClrTx/>
            </a:pPr>
            <a:r>
              <a:rPr lang="en-US" sz="3591" b="1" kern="1200">
                <a:solidFill>
                  <a:srgbClr val="990099"/>
                </a:solidFill>
                <a:latin typeface="HP001 4 hàng" panose="020B0603050302020204" pitchFamily="34" charset="0"/>
                <a:ea typeface="+mn-ea"/>
                <a:cs typeface="+mn-cs"/>
              </a:rPr>
              <a:t>Tiếng Việt</a:t>
            </a:r>
            <a:endParaRPr lang="en-US" sz="3591" b="1" kern="1200" dirty="0">
              <a:solidFill>
                <a:srgbClr val="990099"/>
              </a:solidFill>
              <a:latin typeface="HP001 4 hàng" panose="020B0603050302020204" pitchFamily="34" charset="0"/>
              <a:ea typeface="+mn-ea"/>
              <a:cs typeface="+mn-cs"/>
            </a:endParaRPr>
          </a:p>
        </p:txBody>
      </p:sp>
      <p:sp>
        <p:nvSpPr>
          <p:cNvPr id="13" name="TextBox 12"/>
          <p:cNvSpPr txBox="1"/>
          <p:nvPr/>
        </p:nvSpPr>
        <p:spPr>
          <a:xfrm>
            <a:off x="3859298" y="3696755"/>
            <a:ext cx="5157117" cy="644920"/>
          </a:xfrm>
          <a:prstGeom prst="rect">
            <a:avLst/>
          </a:prstGeom>
          <a:noFill/>
        </p:spPr>
        <p:txBody>
          <a:bodyPr wrap="none" rtlCol="0">
            <a:spAutoFit/>
          </a:bodyPr>
          <a:lstStyle/>
          <a:p>
            <a:pPr defTabSz="912114">
              <a:buClrTx/>
            </a:pPr>
            <a:r>
              <a:rPr lang="en-US" sz="3591" b="1" kern="1200">
                <a:solidFill>
                  <a:srgbClr val="990099"/>
                </a:solidFill>
                <a:latin typeface="HP001 4 hàng" panose="020B0603050302020204" pitchFamily="34" charset="0"/>
                <a:ea typeface="+mn-ea"/>
                <a:cs typeface="+mn-cs"/>
              </a:rPr>
              <a:t>Đọc: Tạm </a:t>
            </a:r>
            <a:r>
              <a:rPr lang="en-US" sz="3591" b="1" kern="1200" dirty="0" err="1">
                <a:solidFill>
                  <a:srgbClr val="990099"/>
                </a:solidFill>
                <a:latin typeface="HP001 4 hàng" panose="020B0603050302020204" pitchFamily="34" charset="0"/>
                <a:ea typeface="+mn-ea"/>
                <a:cs typeface="+mn-cs"/>
              </a:rPr>
              <a:t>biệt</a:t>
            </a:r>
            <a:r>
              <a:rPr lang="en-US" sz="3591" b="1" kern="1200" dirty="0">
                <a:solidFill>
                  <a:srgbClr val="990099"/>
                </a:solidFill>
                <a:latin typeface="HP001 4 hàng" panose="020B0603050302020204" pitchFamily="34" charset="0"/>
                <a:ea typeface="+mn-ea"/>
                <a:cs typeface="+mn-cs"/>
              </a:rPr>
              <a:t> </a:t>
            </a:r>
            <a:r>
              <a:rPr lang="en-US" sz="3591" b="1" kern="1200" dirty="0" err="1">
                <a:solidFill>
                  <a:srgbClr val="990099"/>
                </a:solidFill>
                <a:latin typeface="HP001 4 hàng" panose="020B0603050302020204" pitchFamily="34" charset="0"/>
                <a:ea typeface="+mn-ea"/>
                <a:cs typeface="+mn-cs"/>
              </a:rPr>
              <a:t>cánh</a:t>
            </a:r>
            <a:r>
              <a:rPr lang="en-US" sz="3591" b="1" kern="1200" dirty="0">
                <a:solidFill>
                  <a:srgbClr val="990099"/>
                </a:solidFill>
                <a:latin typeface="HP001 4 hàng" panose="020B0603050302020204" pitchFamily="34" charset="0"/>
                <a:ea typeface="+mn-ea"/>
                <a:cs typeface="+mn-cs"/>
              </a:rPr>
              <a:t> cam</a:t>
            </a:r>
          </a:p>
        </p:txBody>
      </p:sp>
    </p:spTree>
    <p:extLst>
      <p:ext uri="{BB962C8B-B14F-4D97-AF65-F5344CB8AC3E}">
        <p14:creationId xmlns:p14="http://schemas.microsoft.com/office/powerpoint/2010/main" val="145171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1766</Words>
  <Application>Microsoft Office PowerPoint</Application>
  <PresentationFormat>Custom</PresentationFormat>
  <Paragraphs>154</Paragraphs>
  <Slides>39</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HP001 4 hàng</vt:lpstr>
      <vt:lpstr>iCiel Cadena</vt:lpstr>
      <vt:lpstr>Arial-Rounded</vt:lpstr>
      <vt:lpstr>Arial</vt:lpstr>
      <vt:lpstr>Times New Roman</vt:lpstr>
      <vt:lpstr>Scope One</vt:lpstr>
      <vt:lpstr>宋体</vt:lpstr>
      <vt:lpstr>Patrick Hand</vt:lpstr>
      <vt:lpstr>汉仪小麦体简</vt:lpstr>
      <vt:lpstr>Calibri</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LUYỆN ĐỌC LẠI</vt:lpstr>
      <vt:lpstr>PowerPoint Presentation</vt:lpstr>
      <vt:lpstr>LUYỆN TẬP  THEO VĂN BẢN ĐỌC</vt:lpstr>
      <vt:lpstr>PowerPoint Presentation</vt:lpstr>
      <vt:lpstr>PowerPoint Presentation</vt:lpstr>
      <vt:lpstr>PowerPoint Presentation</vt:lpstr>
      <vt:lpstr>Củng cố</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WINDOWS 10 PRO</cp:lastModifiedBy>
  <cp:revision>173</cp:revision>
  <dcterms:modified xsi:type="dcterms:W3CDTF">2023-03-11T11:43:10Z</dcterms:modified>
</cp:coreProperties>
</file>