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9" r:id="rId2"/>
    <p:sldId id="296" r:id="rId3"/>
    <p:sldId id="297" r:id="rId4"/>
    <p:sldId id="256" r:id="rId5"/>
    <p:sldId id="273" r:id="rId6"/>
    <p:sldId id="258" r:id="rId7"/>
    <p:sldId id="295" r:id="rId8"/>
    <p:sldId id="260" r:id="rId9"/>
    <p:sldId id="277" r:id="rId10"/>
    <p:sldId id="261" r:id="rId11"/>
    <p:sldId id="263" r:id="rId12"/>
    <p:sldId id="262" r:id="rId13"/>
    <p:sldId id="279" r:id="rId14"/>
    <p:sldId id="278" r:id="rId15"/>
    <p:sldId id="264" r:id="rId16"/>
    <p:sldId id="272" r:id="rId1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121" d="100"/>
          <a:sy n="121" d="100"/>
        </p:scale>
        <p:origin x="346"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13/05/2023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có</a:t>
            </a:r>
            <a:r>
              <a:rPr lang="en-US" baseline="0" smtClean="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03389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424185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13/05/2023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13/05/2023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13/05/2023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13/05/2023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13/05/2023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56955" y="133350"/>
            <a:ext cx="4876800" cy="4851035"/>
            <a:chOff x="2057400" y="285749"/>
            <a:chExt cx="4876800" cy="4851035"/>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81"/>
            <a:stretch/>
          </p:blipFill>
          <p:spPr>
            <a:xfrm>
              <a:off x="2057400" y="285749"/>
              <a:ext cx="4876800" cy="4851035"/>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9327" y="787881"/>
              <a:ext cx="2133600" cy="52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Sói! Sói! Cứu tôi với!</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Ê-dốp)</a:t>
            </a:r>
            <a:endParaRPr lang="en-US" sz="2400">
              <a:latin typeface="Arial" pitchFamily="34" charset="0"/>
              <a:ea typeface="Arial-Rounded" pitchFamily="34" charset="0"/>
              <a:cs typeface="Arial" pitchFamily="34" charset="0"/>
            </a:endParaRPr>
          </a:p>
        </p:txBody>
      </p:sp>
      <p:sp>
        <p:nvSpPr>
          <p:cNvPr id="13" name="TextBox 12"/>
          <p:cNvSpPr txBox="1"/>
          <p:nvPr/>
        </p:nvSpPr>
        <p:spPr>
          <a:xfrm>
            <a:off x="47172" y="351066"/>
            <a:ext cx="8991600" cy="4893514"/>
          </a:xfrm>
          <a:prstGeom prst="rect">
            <a:avLst/>
          </a:prstGeom>
          <a:solidFill>
            <a:schemeClr val="bg1"/>
          </a:solid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Có </a:t>
            </a:r>
            <a:r>
              <a:rPr lang="en-US" sz="2400">
                <a:latin typeface="Arial" pitchFamily="34" charset="0"/>
                <a:ea typeface="Arial-Rounded" pitchFamily="34" charset="0"/>
                <a:cs typeface="Arial" pitchFamily="34" charset="0"/>
              </a:rPr>
              <a:t>một chú bé chăn cừu thường thả cừu gần chân núi</a:t>
            </a:r>
            <a:r>
              <a:rPr lang="en-US" sz="2400" smtClean="0">
                <a:latin typeface="Arial" pitchFamily="34" charset="0"/>
                <a:ea typeface="Arial-Rounded" pitchFamily="34" charset="0"/>
                <a:cs typeface="Arial" pitchFamily="34" charset="0"/>
              </a:rPr>
              <a:t>. </a:t>
            </a:r>
            <a:r>
              <a:rPr lang="en-US" sz="2400" smtClean="0">
                <a:solidFill>
                  <a:srgbClr val="FF0000"/>
                </a:solidFill>
                <a:latin typeface="Arial" pitchFamily="34" charset="0"/>
                <a:ea typeface="Arial-Rounded" pitchFamily="34" charset="0"/>
                <a:cs typeface="Arial" pitchFamily="34" charset="0"/>
              </a:rPr>
              <a:t>//</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thấy buồn quá, chú nghĩ ra một trò đùa cho vui.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Chú </a:t>
            </a:r>
            <a:r>
              <a:rPr lang="en-US" sz="2400">
                <a:latin typeface="Arial" pitchFamily="34" charset="0"/>
                <a:ea typeface="Arial-Rounded" pitchFamily="34" charset="0"/>
                <a:cs typeface="Arial" pitchFamily="34" charset="0"/>
              </a:rPr>
              <a:t>giả vờ kêu toáng lên:</a:t>
            </a:r>
          </a:p>
          <a:p>
            <a:pPr algn="just"/>
            <a:r>
              <a:rPr lang="en-US" sz="2400">
                <a:latin typeface="Arial" pitchFamily="34" charset="0"/>
                <a:ea typeface="Arial-Rounded" pitchFamily="34" charset="0"/>
                <a:cs typeface="Arial" pitchFamily="34" charset="0"/>
              </a:rPr>
              <a:t>	– Sói! Sói! Cứu tôi với</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Nhưng họ không thấy sói đâu</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Thấy vậy, chú khoái chí lắm</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Mấy hôm sau, chú lại bày ra trò ấy.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Các </a:t>
            </a:r>
            <a:r>
              <a:rPr lang="en-US" sz="2400">
                <a:latin typeface="Arial" pitchFamily="34" charset="0"/>
                <a:ea typeface="Arial-Rounded" pitchFamily="34" charset="0"/>
                <a:cs typeface="Arial" pitchFamily="34" charset="0"/>
              </a:rPr>
              <a:t>bác nông dân lại chạy tới.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Rồi </a:t>
            </a:r>
            <a:r>
              <a:rPr lang="en-US" sz="2400">
                <a:latin typeface="Arial" pitchFamily="34" charset="0"/>
                <a:ea typeface="Arial-Rounded" pitchFamily="34" charset="0"/>
                <a:cs typeface="Arial" pitchFamily="34" charset="0"/>
              </a:rPr>
              <a:t>một hôm, sói đến thật.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Chú </a:t>
            </a:r>
            <a:r>
              <a:rPr lang="en-US" sz="2400">
                <a:latin typeface="Arial" pitchFamily="34" charset="0"/>
                <a:ea typeface="Arial-Rounded" pitchFamily="34" charset="0"/>
                <a:cs typeface="Arial" pitchFamily="34" charset="0"/>
              </a:rPr>
              <a:t>hốt hoảng kêu gào xin cứu giúp</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bác nông dân nghĩ là chú lại lừa mình, nên vẫn thản nhiên làm việc.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Thế </a:t>
            </a:r>
            <a:r>
              <a:rPr lang="en-US" sz="2400">
                <a:latin typeface="Arial" pitchFamily="34" charset="0"/>
                <a:ea typeface="Arial-Rounded" pitchFamily="34" charset="0"/>
                <a:cs typeface="Arial" pitchFamily="34" charset="0"/>
              </a:rPr>
              <a:t>là sói thỏa thuê ăn thịt hết cả đàn cừu</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6" name="TextBox 5"/>
          <p:cNvSpPr txBox="1"/>
          <p:nvPr/>
        </p:nvSpPr>
        <p:spPr>
          <a:xfrm>
            <a:off x="1832465" y="4695952"/>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a:t>
            </a:r>
            <a:r>
              <a:rPr lang="en-US" sz="2400" smtClean="0">
                <a:latin typeface="Arial" pitchFamily="34" charset="0"/>
                <a:ea typeface="Arial-Rounded" pitchFamily="34" charset="0"/>
                <a:cs typeface="Arial" pitchFamily="34" charset="0"/>
              </a:rPr>
              <a:t>SGK</a:t>
            </a:r>
            <a:endParaRPr lang="en-US" sz="2400">
              <a:latin typeface="Arial" pitchFamily="34" charset="0"/>
              <a:ea typeface="Arial-Rounded" pitchFamily="34" charset="0"/>
              <a:cs typeface="Arial" pitchFamily="34" charset="0"/>
            </a:endParaRPr>
          </a:p>
        </p:txBody>
      </p:sp>
      <p:sp>
        <p:nvSpPr>
          <p:cNvPr id="7" name="TextBox 6"/>
          <p:cNvSpPr txBox="1"/>
          <p:nvPr/>
        </p:nvSpPr>
        <p:spPr>
          <a:xfrm>
            <a:off x="1828800" y="4695952"/>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
        <p:nvSpPr>
          <p:cNvPr id="10" name="TextBox 9"/>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Chú bé chăn cừu</a:t>
            </a:r>
            <a:endParaRPr lang="en-US" sz="26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Nghe tiếng kêu cứu, mấy bác nông dân đang làm việc gần đấy tức tốc chạy tới.</a:t>
            </a:r>
          </a:p>
        </p:txBody>
      </p:sp>
      <p:cxnSp>
        <p:nvCxnSpPr>
          <p:cNvPr id="5" name="Straight Connector 4"/>
          <p:cNvCxnSpPr/>
          <p:nvPr/>
        </p:nvCxnSpPr>
        <p:spPr>
          <a:xfrm flipH="1">
            <a:off x="4267200" y="181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4470" y="3490180"/>
            <a:ext cx="8382000"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Các bác nông dân nghĩ là chú lại lừa mình, nên vẫn thản nhiên làm việc.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54864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839201" y="357703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791200" y="410167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633769" y="22721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772400" y="17998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615871" y="23391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 name="TextBox 9"/>
          <p:cNvSpPr txBox="1"/>
          <p:nvPr/>
        </p:nvSpPr>
        <p:spPr>
          <a:xfrm>
            <a:off x="457200" y="285750"/>
            <a:ext cx="8581572" cy="4893514"/>
          </a:xfrm>
          <a:prstGeom prst="rect">
            <a:avLst/>
          </a:prstGeom>
          <a:solidFill>
            <a:schemeClr val="bg1"/>
          </a:solid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Có </a:t>
            </a:r>
            <a:r>
              <a:rPr lang="en-US" sz="2400">
                <a:latin typeface="Arial" pitchFamily="34" charset="0"/>
                <a:ea typeface="Arial-Rounded" pitchFamily="34" charset="0"/>
                <a:cs typeface="Arial" pitchFamily="34" charset="0"/>
              </a:rPr>
              <a:t>một chú bé chăn cừu thường thả cừu gần chân núi</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thấy buồn quá, chú nghĩ ra một trò đùa cho vui</a:t>
            </a:r>
            <a:r>
              <a:rPr lang="en-US" sz="2400" smtClean="0">
                <a:latin typeface="Arial" pitchFamily="34" charset="0"/>
                <a:ea typeface="Arial-Rounded" pitchFamily="34" charset="0"/>
                <a:cs typeface="Arial" pitchFamily="34" charset="0"/>
              </a:rPr>
              <a:t>.</a:t>
            </a:r>
            <a:r>
              <a:rPr lang="en-US" sz="2400" smtClean="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Chú </a:t>
            </a:r>
            <a:r>
              <a:rPr lang="en-US" sz="2400">
                <a:latin typeface="Arial" pitchFamily="34" charset="0"/>
                <a:ea typeface="Arial-Rounded" pitchFamily="34" charset="0"/>
                <a:cs typeface="Arial" pitchFamily="34" charset="0"/>
              </a:rPr>
              <a:t>giả vờ kêu toáng lên:</a:t>
            </a:r>
          </a:p>
          <a:p>
            <a:pPr algn="just"/>
            <a:r>
              <a:rPr lang="en-US" sz="2400">
                <a:latin typeface="Arial" pitchFamily="34" charset="0"/>
                <a:ea typeface="Arial-Rounded" pitchFamily="34" charset="0"/>
                <a:cs typeface="Arial" pitchFamily="34" charset="0"/>
              </a:rPr>
              <a:t>	– Sói! Sói! Cứu tôi với</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Nhưng </a:t>
            </a:r>
            <a:r>
              <a:rPr lang="en-US" sz="2400">
                <a:latin typeface="Arial" pitchFamily="34" charset="0"/>
                <a:ea typeface="Arial-Rounded" pitchFamily="34" charset="0"/>
                <a:cs typeface="Arial" pitchFamily="34" charset="0"/>
              </a:rPr>
              <a:t>họ không thấy sói đâu</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Thấy vậy, chú khoái chí lắm</a:t>
            </a:r>
            <a:r>
              <a:rPr lang="en-US" sz="2400" smtClean="0">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Mấy hôm sau, chú lại bày ra trò ấy. </a:t>
            </a:r>
            <a:r>
              <a:rPr lang="en-US" sz="2400" smtClean="0">
                <a:latin typeface="Arial" pitchFamily="34" charset="0"/>
                <a:ea typeface="Arial-Rounded" pitchFamily="34" charset="0"/>
                <a:cs typeface="Arial" pitchFamily="34" charset="0"/>
              </a:rPr>
              <a:t>Các </a:t>
            </a:r>
            <a:r>
              <a:rPr lang="en-US" sz="2400">
                <a:latin typeface="Arial" pitchFamily="34" charset="0"/>
                <a:ea typeface="Arial-Rounded" pitchFamily="34" charset="0"/>
                <a:cs typeface="Arial" pitchFamily="34" charset="0"/>
              </a:rPr>
              <a:t>bác nông dân lại chạy tới. </a:t>
            </a:r>
            <a:r>
              <a:rPr lang="en-US" sz="2400" smtClean="0">
                <a:latin typeface="Arial" pitchFamily="34" charset="0"/>
                <a:ea typeface="Arial-Rounded" pitchFamily="34" charset="0"/>
                <a:cs typeface="Arial" pitchFamily="34" charset="0"/>
              </a:rPr>
              <a:t>Rồi </a:t>
            </a:r>
            <a:r>
              <a:rPr lang="en-US" sz="2400">
                <a:latin typeface="Arial" pitchFamily="34" charset="0"/>
                <a:ea typeface="Arial-Rounded" pitchFamily="34" charset="0"/>
                <a:cs typeface="Arial" pitchFamily="34" charset="0"/>
              </a:rPr>
              <a:t>một hôm, sói đến thật. </a:t>
            </a:r>
            <a:r>
              <a:rPr lang="en-US" sz="2400" smtClean="0">
                <a:latin typeface="Arial" pitchFamily="34" charset="0"/>
                <a:ea typeface="Arial-Rounded" pitchFamily="34" charset="0"/>
                <a:cs typeface="Arial" pitchFamily="34" charset="0"/>
              </a:rPr>
              <a:t>Chú </a:t>
            </a:r>
            <a:r>
              <a:rPr lang="en-US" sz="2400">
                <a:latin typeface="Arial" pitchFamily="34" charset="0"/>
                <a:ea typeface="Arial-Rounded" pitchFamily="34" charset="0"/>
                <a:cs typeface="Arial" pitchFamily="34" charset="0"/>
              </a:rPr>
              <a:t>hốt hoảng kêu gào xin cứu giúp</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Các </a:t>
            </a:r>
            <a:r>
              <a:rPr lang="en-US" sz="2400">
                <a:latin typeface="Arial" pitchFamily="34" charset="0"/>
                <a:ea typeface="Arial-Rounded" pitchFamily="34" charset="0"/>
                <a:cs typeface="Arial" pitchFamily="34" charset="0"/>
              </a:rPr>
              <a:t>bác nông dân nghĩ là chú lại lừa mình, nên vẫn thản nhiên làm việc. </a:t>
            </a:r>
            <a:r>
              <a:rPr lang="en-US" sz="2400" smtClean="0">
                <a:latin typeface="Arial" pitchFamily="34" charset="0"/>
                <a:ea typeface="Arial-Rounded" pitchFamily="34" charset="0"/>
                <a:cs typeface="Arial" pitchFamily="34" charset="0"/>
              </a:rPr>
              <a:t>Thế </a:t>
            </a:r>
            <a:r>
              <a:rPr lang="en-US" sz="2400">
                <a:latin typeface="Arial" pitchFamily="34" charset="0"/>
                <a:ea typeface="Arial-Rounded" pitchFamily="34" charset="0"/>
                <a:cs typeface="Arial" pitchFamily="34" charset="0"/>
              </a:rPr>
              <a:t>là sói thỏa thuê ăn thịt hết cả đàn cừu</a:t>
            </a:r>
            <a:r>
              <a:rPr lang="en-US" sz="2400" smtClean="0">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12" name="TextBox 11"/>
          <p:cNvSpPr txBox="1"/>
          <p:nvPr/>
        </p:nvSpPr>
        <p:spPr>
          <a:xfrm>
            <a:off x="1947325" y="4855657"/>
            <a:ext cx="3305952"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Bài đọc có mấy đoạn?</a:t>
            </a:r>
          </a:p>
        </p:txBody>
      </p:sp>
      <p:sp>
        <p:nvSpPr>
          <p:cNvPr id="8" name="TextBox 7"/>
          <p:cNvSpPr txBox="1"/>
          <p:nvPr/>
        </p:nvSpPr>
        <p:spPr>
          <a:xfrm>
            <a:off x="2178387" y="4855657"/>
            <a:ext cx="2843829"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 y="-247650"/>
            <a:ext cx="527050" cy="298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 y="2571751"/>
            <a:ext cx="527050" cy="21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3525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66675" y="369564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1" name="TextBox 10"/>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Chú bé chăn cừu</a:t>
            </a:r>
            <a:endParaRPr lang="en-US" sz="26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Tức tốc</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làm một việc gì đó ngay lập tức, rất gấp.</a:t>
            </a:r>
            <a:endParaRPr lang="en-US" sz="3400">
              <a:latin typeface="Arial" pitchFamily="34" charset="0"/>
              <a:cs typeface="Arial" pitchFamily="34" charset="0"/>
            </a:endParaRPr>
          </a:p>
        </p:txBody>
      </p:sp>
      <p:sp>
        <p:nvSpPr>
          <p:cNvPr id="6" name="Title 1"/>
          <p:cNvSpPr txBox="1">
            <a:spLocks/>
          </p:cNvSpPr>
          <p:nvPr/>
        </p:nvSpPr>
        <p:spPr>
          <a:xfrm>
            <a:off x="228600" y="1885950"/>
            <a:ext cx="9144000" cy="1295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Thản nhiên</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Có vẻ như bình thường, coi như không có chuyện gì. </a:t>
            </a:r>
            <a:endParaRPr lang="en-US" sz="3400">
              <a:latin typeface="Arial" pitchFamily="34" charset="0"/>
              <a:cs typeface="Arial" pitchFamily="34" charset="0"/>
            </a:endParaRPr>
          </a:p>
        </p:txBody>
      </p:sp>
      <p:sp>
        <p:nvSpPr>
          <p:cNvPr id="8" name="Title 1"/>
          <p:cNvSpPr txBox="1">
            <a:spLocks/>
          </p:cNvSpPr>
          <p:nvPr/>
        </p:nvSpPr>
        <p:spPr>
          <a:xfrm>
            <a:off x="250371" y="32194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Thỏa thuê</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rất thỏa, được tha hồ theo ý muốn.</a:t>
            </a:r>
            <a:endParaRPr lang="en-US" sz="340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14" name="TextBox 1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Chú bé chăn cừu</a:t>
            </a:r>
            <a:endParaRPr lang="en-US" sz="2600" b="1">
              <a:latin typeface="Arial" pitchFamily="34" charset="0"/>
              <a:ea typeface="Arial-Rounded" pitchFamily="34" charset="0"/>
              <a:cs typeface="Arial" pitchFamily="34" charset="0"/>
            </a:endParaRPr>
          </a:p>
        </p:txBody>
      </p:sp>
      <p:sp>
        <p:nvSpPr>
          <p:cNvPr id="15" name="TextBox 1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Sói! Sói! Cứu tôi với!</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Ê-dốp)</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206500" y="4639493"/>
            <a:ext cx="1143000" cy="441037"/>
          </a:xfrm>
          <a:prstGeom prst="rect">
            <a:avLst/>
          </a:prstGeom>
        </p:spPr>
      </p:pic>
      <p:sp>
        <p:nvSpPr>
          <p:cNvPr id="4" name="TextBox 3"/>
          <p:cNvSpPr txBox="1"/>
          <p:nvPr/>
        </p:nvSpPr>
        <p:spPr>
          <a:xfrm>
            <a:off x="2362200" y="4710301"/>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10" name="TextBox 9"/>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Chú bé chăn cừu</a:t>
            </a:r>
            <a:endParaRPr lang="en-US" sz="2600" b="1">
              <a:latin typeface="Arial" pitchFamily="34" charset="0"/>
              <a:ea typeface="Arial-Rounded" pitchFamily="34" charset="0"/>
              <a:cs typeface="Arial" pitchFamily="34" charset="0"/>
            </a:endParaRPr>
          </a:p>
        </p:txBody>
      </p:sp>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Sói! Sói! Cứu tôi với!</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Ê-dốp)</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76200" y="285750"/>
            <a:ext cx="9067800"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Chú bé chăn cừu</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94, 95).</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96, 97).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25"/>
            <a:ext cx="8229600" cy="1255101"/>
          </a:xfrm>
          <a:solidFill>
            <a:schemeClr val="accent6">
              <a:lumMod val="20000"/>
              <a:lumOff val="80000"/>
            </a:schemeClr>
          </a:solidFill>
        </p:spPr>
        <p:txBody>
          <a:bodyPr>
            <a:normAutofit fontScale="90000"/>
          </a:bodyPr>
          <a:lstStyle/>
          <a:p>
            <a:r>
              <a:rPr lang="en-US" smtClean="0">
                <a:solidFill>
                  <a:srgbClr val="002060"/>
                </a:solidFill>
                <a:latin typeface="Arial" pitchFamily="34" charset="0"/>
                <a:cs typeface="Arial" pitchFamily="34" charset="0"/>
              </a:rPr>
              <a:t>Hai loài vật nào xuất hiện trong câu chuyện </a:t>
            </a:r>
            <a:r>
              <a:rPr lang="en-US" i="1" smtClean="0">
                <a:solidFill>
                  <a:srgbClr val="002060"/>
                </a:solidFill>
                <a:latin typeface="Arial" pitchFamily="34" charset="0"/>
                <a:cs typeface="Arial" pitchFamily="34" charset="0"/>
              </a:rPr>
              <a:t>Câu hỏi của Sói</a:t>
            </a:r>
            <a:r>
              <a:rPr lang="en-US" smtClean="0">
                <a:solidFill>
                  <a:srgbClr val="002060"/>
                </a:solidFill>
                <a:latin typeface="Arial" pitchFamily="34" charset="0"/>
                <a:cs typeface="Arial" pitchFamily="34" charset="0"/>
              </a:rPr>
              <a:t>?</a:t>
            </a:r>
            <a:endParaRPr lang="en-US">
              <a:solidFill>
                <a:srgbClr val="002060"/>
              </a:solidFill>
              <a:latin typeface="Arial" pitchFamily="34" charset="0"/>
              <a:cs typeface="Arial" pitchFamily="34" charset="0"/>
            </a:endParaRPr>
          </a:p>
        </p:txBody>
      </p:sp>
      <p:sp>
        <p:nvSpPr>
          <p:cNvPr id="4" name="Title 1"/>
          <p:cNvSpPr txBox="1">
            <a:spLocks/>
          </p:cNvSpPr>
          <p:nvPr/>
        </p:nvSpPr>
        <p:spPr>
          <a:xfrm>
            <a:off x="2433865" y="1856468"/>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002060"/>
                </a:solidFill>
                <a:latin typeface="Arial" pitchFamily="34" charset="0"/>
                <a:cs typeface="Arial" pitchFamily="34" charset="0"/>
              </a:rPr>
              <a:t>A. Sói và gà</a:t>
            </a:r>
            <a:endParaRPr lang="en-US">
              <a:solidFill>
                <a:srgbClr val="002060"/>
              </a:solidFill>
              <a:latin typeface="Arial" pitchFamily="34" charset="0"/>
              <a:cs typeface="Arial" pitchFamily="34" charset="0"/>
            </a:endParaRPr>
          </a:p>
        </p:txBody>
      </p:sp>
      <p:sp>
        <p:nvSpPr>
          <p:cNvPr id="5" name="Title 1"/>
          <p:cNvSpPr txBox="1">
            <a:spLocks/>
          </p:cNvSpPr>
          <p:nvPr/>
        </p:nvSpPr>
        <p:spPr>
          <a:xfrm>
            <a:off x="2433865" y="30861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002060"/>
                </a:solidFill>
                <a:latin typeface="Arial" pitchFamily="34" charset="0"/>
                <a:cs typeface="Arial" pitchFamily="34" charset="0"/>
              </a:rPr>
              <a:t>B. Sói và sóc</a:t>
            </a:r>
            <a:endParaRPr lang="en-US">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900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5933"/>
            <a:ext cx="8915400" cy="1567434"/>
          </a:xfrm>
          <a:solidFill>
            <a:schemeClr val="accent6">
              <a:lumMod val="20000"/>
              <a:lumOff val="80000"/>
            </a:schemeClr>
          </a:solidFill>
        </p:spPr>
        <p:txBody>
          <a:bodyPr>
            <a:normAutofit fontScale="90000"/>
          </a:bodyPr>
          <a:lstStyle/>
          <a:p>
            <a:pPr algn="just">
              <a:lnSpc>
                <a:spcPct val="150000"/>
              </a:lnSpc>
            </a:pPr>
            <a:r>
              <a:rPr lang="en-US">
                <a:latin typeface="Arial" pitchFamily="34" charset="0"/>
                <a:cs typeface="Arial" pitchFamily="34" charset="0"/>
              </a:rPr>
              <a:t>Cuộc sống của chúng ta sẽ vui vẻ và hạnh phúc khi </a:t>
            </a:r>
            <a:r>
              <a:rPr lang="en-US" smtClean="0">
                <a:latin typeface="Arial" pitchFamily="34" charset="0"/>
                <a:cs typeface="Arial" pitchFamily="34" charset="0"/>
              </a:rPr>
              <a:t>có ………... </a:t>
            </a:r>
            <a:r>
              <a:rPr lang="en-US" b="1" smtClean="0">
                <a:latin typeface="Arial" pitchFamily="34" charset="0"/>
                <a:cs typeface="Arial" pitchFamily="34" charset="0"/>
              </a:rPr>
              <a:t>.</a:t>
            </a:r>
            <a:endParaRPr lang="en-US" b="1">
              <a:solidFill>
                <a:srgbClr val="002060"/>
              </a:solidFill>
              <a:latin typeface="Arial" pitchFamily="34" charset="0"/>
              <a:cs typeface="Arial" pitchFamily="34" charset="0"/>
            </a:endParaRPr>
          </a:p>
        </p:txBody>
      </p:sp>
      <p:sp>
        <p:nvSpPr>
          <p:cNvPr id="4" name="Title 1"/>
          <p:cNvSpPr txBox="1">
            <a:spLocks/>
          </p:cNvSpPr>
          <p:nvPr/>
        </p:nvSpPr>
        <p:spPr>
          <a:xfrm>
            <a:off x="2433865" y="2389868"/>
            <a:ext cx="5795735"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smtClean="0">
                <a:solidFill>
                  <a:srgbClr val="002060"/>
                </a:solidFill>
                <a:latin typeface="Arial" pitchFamily="34" charset="0"/>
                <a:cs typeface="Arial" pitchFamily="34" charset="0"/>
              </a:rPr>
              <a:t>A. những người bạn tốt</a:t>
            </a:r>
            <a:endParaRPr lang="en-US" sz="4000">
              <a:solidFill>
                <a:srgbClr val="002060"/>
              </a:solidFill>
              <a:latin typeface="Arial" pitchFamily="34" charset="0"/>
              <a:cs typeface="Arial" pitchFamily="34" charset="0"/>
            </a:endParaRPr>
          </a:p>
        </p:txBody>
      </p:sp>
      <p:sp>
        <p:nvSpPr>
          <p:cNvPr id="5" name="Title 1"/>
          <p:cNvSpPr txBox="1">
            <a:spLocks/>
          </p:cNvSpPr>
          <p:nvPr/>
        </p:nvSpPr>
        <p:spPr>
          <a:xfrm>
            <a:off x="2433865" y="36195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smtClean="0">
                <a:solidFill>
                  <a:srgbClr val="002060"/>
                </a:solidFill>
                <a:latin typeface="Arial" pitchFamily="34" charset="0"/>
                <a:cs typeface="Arial" pitchFamily="34" charset="0"/>
              </a:rPr>
              <a:t>B. sói làm bạn</a:t>
            </a:r>
            <a:endParaRPr lang="en-US" sz="400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05067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FF0000"/>
                                        </p:clrVal>
                                      </p:to>
                                    </p:set>
                                    <p:set>
                                      <p:cBhvr>
                                        <p:cTn id="7" dur="500" fill="hold"/>
                                        <p:tgtEl>
                                          <p:spTgt spid="4"/>
                                        </p:tgtEl>
                                        <p:attrNameLst>
                                          <p:attrName>fillcolor</p:attrName>
                                        </p:attrNameLst>
                                      </p:cBhvr>
                                      <p:to>
                                        <p:clrVal>
                                          <a:srgbClr val="FF0000"/>
                                        </p:clrVal>
                                      </p:to>
                                    </p:set>
                                    <p:set>
                                      <p:cBhvr>
                                        <p:cTn id="8" dur="500" fill="hold"/>
                                        <p:tgtEl>
                                          <p:spTgt spid="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979618" y="5605171"/>
            <a:ext cx="4303698"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CHÚ BÉ CHĂN CỪU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43" y="2192868"/>
            <a:ext cx="43037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57"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352800" y="3249476"/>
            <a:ext cx="3108788" cy="2214686"/>
            <a:chOff x="3758364" y="3249476"/>
            <a:chExt cx="3108788" cy="2214686"/>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5802"/>
            <a:stretch/>
          </p:blipFill>
          <p:spPr>
            <a:xfrm>
              <a:off x="3758364" y="3272367"/>
              <a:ext cx="1854154" cy="1504950"/>
            </a:xfrm>
            <a:prstGeom prst="rect">
              <a:avLst/>
            </a:prstGeom>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5099" y="3249476"/>
              <a:ext cx="2052053" cy="22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09550"/>
            <a:ext cx="79629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Quan sát tranh và nói về con người, cảnh vật trong tranh</a:t>
            </a:r>
            <a:endParaRPr lang="en-US" sz="32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227" y="1428750"/>
            <a:ext cx="4777630" cy="338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Đọc</a:t>
            </a:r>
          </a:p>
        </p:txBody>
      </p:sp>
      <p:sp>
        <p:nvSpPr>
          <p:cNvPr id="4" name="TextBox 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Chú bé chăn cừu</a:t>
            </a:r>
            <a:endParaRPr lang="en-US" sz="2600" b="1">
              <a:latin typeface="Arial" pitchFamily="34" charset="0"/>
              <a:ea typeface="Arial-Rounded" pitchFamily="34" charset="0"/>
              <a:cs typeface="Arial" pitchFamily="34" charset="0"/>
            </a:endParaRPr>
          </a:p>
        </p:txBody>
      </p:sp>
      <p:sp>
        <p:nvSpPr>
          <p:cNvPr id="5" name="TextBox 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Sói! Sói! Cứu tôi với!</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Ê-dốp)</a:t>
            </a:r>
            <a:endParaRPr lang="en-US" sz="2400">
              <a:latin typeface="Arial" pitchFamily="34" charset="0"/>
              <a:ea typeface="Arial-Rounded" pitchFamily="34" charset="0"/>
              <a:cs typeface="Arial" pitchFamily="34" charset="0"/>
            </a:endParaRPr>
          </a:p>
        </p:txBody>
      </p:sp>
      <p:sp>
        <p:nvSpPr>
          <p:cNvPr id="8" name="Cloud 7"/>
          <p:cNvSpPr/>
          <p:nvPr/>
        </p:nvSpPr>
        <p:spPr>
          <a:xfrm>
            <a:off x="7315200" y="65829"/>
            <a:ext cx="1790700" cy="499833"/>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5616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Chú bé chăn cừu</a:t>
            </a:r>
            <a:endParaRPr lang="en-US" sz="2600" b="1">
              <a:latin typeface="Arial" pitchFamily="34" charset="0"/>
              <a:ea typeface="Arial-Rounded" pitchFamily="34" charset="0"/>
              <a:cs typeface="Arial" pitchFamily="34" charset="0"/>
            </a:endParaRPr>
          </a:p>
        </p:txBody>
      </p:sp>
      <p:sp>
        <p:nvSpPr>
          <p:cNvPr id="19" name="TextBox 18"/>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Sói! Sói! Cứu tôi với!</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Ê-dốp)</a:t>
            </a:r>
            <a:endParaRPr lang="en-US" sz="2400">
              <a:latin typeface="Arial" pitchFamily="34" charset="0"/>
              <a:ea typeface="Arial-Rounded" pitchFamily="34" charset="0"/>
              <a:cs typeface="Arial" pitchFamily="34" charset="0"/>
            </a:endParaRPr>
          </a:p>
        </p:txBody>
      </p:sp>
      <p:sp>
        <p:nvSpPr>
          <p:cNvPr id="4" name="TextBox 3"/>
          <p:cNvSpPr txBox="1"/>
          <p:nvPr/>
        </p:nvSpPr>
        <p:spPr>
          <a:xfrm>
            <a:off x="609600" y="4624806"/>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4318410" y="534441"/>
            <a:ext cx="16127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76600" y="895350"/>
            <a:ext cx="1278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37991" y="4552236"/>
            <a:ext cx="14005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686750" y="2361294"/>
            <a:ext cx="12071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1114" y="-2476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
        <p:nvSpPr>
          <p:cNvPr id="5" name="Title 1"/>
          <p:cNvSpPr>
            <a:spLocks noGrp="1"/>
          </p:cNvSpPr>
          <p:nvPr>
            <p:ph type="title"/>
          </p:nvPr>
        </p:nvSpPr>
        <p:spPr>
          <a:xfrm>
            <a:off x="3200400" y="2156355"/>
            <a:ext cx="2743200" cy="914400"/>
          </a:xfrm>
        </p:spPr>
        <p:txBody>
          <a:bodyPr>
            <a:normAutofit/>
          </a:bodyPr>
          <a:lstStyle/>
          <a:p>
            <a:pPr algn="l"/>
            <a:r>
              <a:rPr lang="en-US" sz="3900" smtClean="0">
                <a:latin typeface="Arial" pitchFamily="34" charset="0"/>
                <a:cs typeface="Arial" pitchFamily="34" charset="0"/>
              </a:rPr>
              <a:t>kêu cứu</a:t>
            </a:r>
            <a:endParaRPr lang="en-US" sz="3900">
              <a:latin typeface="Arial" pitchFamily="34" charset="0"/>
              <a:cs typeface="Arial" pitchFamily="34" charset="0"/>
            </a:endParaRPr>
          </a:p>
        </p:txBody>
      </p:sp>
      <p:sp>
        <p:nvSpPr>
          <p:cNvPr id="6" name="Title 1"/>
          <p:cNvSpPr txBox="1">
            <a:spLocks/>
          </p:cNvSpPr>
          <p:nvPr/>
        </p:nvSpPr>
        <p:spPr>
          <a:xfrm>
            <a:off x="3200400" y="1366311"/>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smtClean="0">
                <a:latin typeface="Arial" pitchFamily="34" charset="0"/>
                <a:cs typeface="Arial" pitchFamily="34" charset="0"/>
              </a:rPr>
              <a:t>chăn cừu</a:t>
            </a:r>
            <a:endParaRPr lang="en-US" sz="3900">
              <a:latin typeface="Arial" pitchFamily="34" charset="0"/>
              <a:cs typeface="Arial" pitchFamily="34" charset="0"/>
            </a:endParaRPr>
          </a:p>
        </p:txBody>
      </p:sp>
      <p:sp>
        <p:nvSpPr>
          <p:cNvPr id="7" name="Title 1"/>
          <p:cNvSpPr txBox="1">
            <a:spLocks/>
          </p:cNvSpPr>
          <p:nvPr/>
        </p:nvSpPr>
        <p:spPr>
          <a:xfrm>
            <a:off x="3142778" y="2994555"/>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smtClean="0">
                <a:latin typeface="Arial" pitchFamily="34" charset="0"/>
                <a:cs typeface="Arial" pitchFamily="34" charset="0"/>
              </a:rPr>
              <a:t>thản nhiên</a:t>
            </a:r>
            <a:endParaRPr lang="en-US" sz="4000">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TotalTime>
  <Words>329</Words>
  <Application>Microsoft Office PowerPoint</Application>
  <PresentationFormat>On-screen Show (16:9)</PresentationFormat>
  <Paragraphs>87</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Rounded MT Bold</vt:lpstr>
      <vt:lpstr>Arial-Rounded</vt:lpstr>
      <vt:lpstr>Calibri</vt:lpstr>
      <vt:lpstr>Times New Roman</vt:lpstr>
      <vt:lpstr>Office Theme</vt:lpstr>
      <vt:lpstr>PowerPoint Presentation</vt:lpstr>
      <vt:lpstr>Hai loài vật nào xuất hiện trong câu chuyện Câu hỏi của Sói?</vt:lpstr>
      <vt:lpstr>Cuộc sống của chúng ta sẽ vui vẻ và hạnh phúc khi có ………... .</vt:lpstr>
      <vt:lpstr>PowerPoint Presentation</vt:lpstr>
      <vt:lpstr>PowerPoint Presentation</vt:lpstr>
      <vt:lpstr>PowerPoint Presentation</vt:lpstr>
      <vt:lpstr>PowerPoint Presentation</vt:lpstr>
      <vt:lpstr>PowerPoint Presentation</vt:lpstr>
      <vt:lpstr>kêu cứu</vt:lpstr>
      <vt:lpstr>PowerPoint Presentation</vt:lpstr>
      <vt:lpstr>PowerPoint Presentation</vt:lpstr>
      <vt:lpstr>PowerPoint Presentation</vt:lpstr>
      <vt:lpstr>Giải nghĩa từ khó:</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P011021</cp:lastModifiedBy>
  <cp:revision>263</cp:revision>
  <dcterms:created xsi:type="dcterms:W3CDTF">2020-12-08T15:48:47Z</dcterms:created>
  <dcterms:modified xsi:type="dcterms:W3CDTF">2023-05-13T15:24:10Z</dcterms:modified>
</cp:coreProperties>
</file>