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31"/>
  </p:notesMasterIdLst>
  <p:sldIdLst>
    <p:sldId id="300" r:id="rId2"/>
    <p:sldId id="256" r:id="rId3"/>
    <p:sldId id="257" r:id="rId4"/>
    <p:sldId id="280" r:id="rId5"/>
    <p:sldId id="259" r:id="rId6"/>
    <p:sldId id="282" r:id="rId7"/>
    <p:sldId id="290" r:id="rId8"/>
    <p:sldId id="291" r:id="rId9"/>
    <p:sldId id="292" r:id="rId10"/>
    <p:sldId id="301" r:id="rId11"/>
    <p:sldId id="302" r:id="rId12"/>
    <p:sldId id="293" r:id="rId13"/>
    <p:sldId id="303" r:id="rId14"/>
    <p:sldId id="308" r:id="rId15"/>
    <p:sldId id="307" r:id="rId16"/>
    <p:sldId id="295" r:id="rId17"/>
    <p:sldId id="294" r:id="rId18"/>
    <p:sldId id="304" r:id="rId19"/>
    <p:sldId id="309" r:id="rId20"/>
    <p:sldId id="310" r:id="rId21"/>
    <p:sldId id="311" r:id="rId22"/>
    <p:sldId id="263" r:id="rId23"/>
    <p:sldId id="305" r:id="rId24"/>
    <p:sldId id="265" r:id="rId25"/>
    <p:sldId id="306" r:id="rId26"/>
    <p:sldId id="297" r:id="rId27"/>
    <p:sldId id="298" r:id="rId28"/>
    <p:sldId id="279" r:id="rId29"/>
    <p:sldId id="299" r:id="rId3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2" roundtripDataSignature="AMtx7mhzYBDgZ+VawR1TAuVYrCP+2rCd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282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949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D2DD08-BFD2-4617-92AF-E1951D5E311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Arial"/>
                <a:sym typeface="Arial"/>
              </a:rPr>
              <a:pPr marL="0" marR="0" lvl="0" indent="0" algn="r" defTabSz="91428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996805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0876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422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2 câu</a:t>
            </a:r>
            <a:r>
              <a:rPr lang="en-US" baseline="0" smtClean="0"/>
              <a:t> sau là câu hỏi mở, GV tôn trọng ý kiến của hs nhé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08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9" name="Google Shape;309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37418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7919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7" name="Google Shape;36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8" name="Google Shape;368;p1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43880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p2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3" name="Google Shape;633;p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4204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更多模板请关注：https://haosc.taobao.com</a:t>
            </a:r>
            <a:endParaRPr/>
          </a:p>
        </p:txBody>
      </p:sp>
      <p:sp>
        <p:nvSpPr>
          <p:cNvPr id="114" name="Google Shape;114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77082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88914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9" name="Google Shape;189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27548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Mộc</a:t>
            </a:r>
            <a:r>
              <a:rPr lang="en-US" baseline="0" smtClean="0"/>
              <a:t> mạc: giản dị, đơn giản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8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8" name="Google Shape;2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72173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2969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000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08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137574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80108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57763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296920" y="164640"/>
            <a:ext cx="8709926" cy="4680098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741894" y="4234447"/>
            <a:ext cx="461392" cy="401654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7633366" y="320764"/>
            <a:ext cx="302601" cy="283584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8253053" y="782530"/>
            <a:ext cx="173097" cy="169898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1540959" y="4698513"/>
            <a:ext cx="123715" cy="81838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8246641" y="4636102"/>
            <a:ext cx="90352" cy="62411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613019" y="3894249"/>
            <a:ext cx="173097" cy="169898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349270" y="661632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150301" y="680120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168063" y="74206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393674" y="7106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151195" y="688459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348377" y="112204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49408" y="114052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167170" y="120247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392781" y="117105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150301" y="114886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347484" y="1582451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48515" y="1600939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166276" y="166288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391888" y="1631460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49408" y="1609278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346591" y="2042860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47621" y="2061348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165383" y="212329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390994" y="2091869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48515" y="2069687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345697" y="2503269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46728" y="2521757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164490" y="2583704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390101" y="255227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47622" y="2530096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344804" y="296367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45835" y="298216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163597" y="304411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389208" y="3012688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46728" y="299050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343911" y="3424088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44942" y="3442576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162703" y="3504523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388315" y="3473097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45835" y="3450915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343018" y="3884497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44049" y="3902985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161810" y="3964932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387421" y="3933506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44942" y="3911324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342124" y="4344906"/>
            <a:ext cx="82436" cy="132999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43155" y="4363394"/>
            <a:ext cx="337031" cy="83276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160917" y="4425341"/>
            <a:ext cx="34289" cy="3428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386528" y="4393915"/>
            <a:ext cx="34289" cy="3428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44049" y="4371733"/>
            <a:ext cx="335795" cy="7207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559059" y="1118705"/>
            <a:ext cx="7400615" cy="3579808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6293945" y="3035722"/>
            <a:ext cx="1726041" cy="1195325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198766" y="2706217"/>
            <a:ext cx="1653117" cy="1513721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013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2480971" y="4813500"/>
            <a:ext cx="199221" cy="123487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68569" tIns="68569" rIns="68569" bIns="68569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13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143226" y="4220104"/>
            <a:ext cx="6990179" cy="923396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61478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50170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455759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06458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00881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73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855811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29302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82222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40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12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14" Type="http://schemas.openxmlformats.org/officeDocument/2006/relationships/image" Target="../media/image2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gif"/><Relationship Id="rId13" Type="http://schemas.openxmlformats.org/officeDocument/2006/relationships/image" Target="../media/image60.gif"/><Relationship Id="rId3" Type="http://schemas.openxmlformats.org/officeDocument/2006/relationships/image" Target="../media/image50.gif"/><Relationship Id="rId7" Type="http://schemas.openxmlformats.org/officeDocument/2006/relationships/image" Target="../media/image54.gif"/><Relationship Id="rId12" Type="http://schemas.openxmlformats.org/officeDocument/2006/relationships/image" Target="../media/image59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G:\ga%20tieu%20jhoc\New%20Folder\co%20lieeeeeeeeeen\20.%20Bai%20Ngoi%20Ca%20Que%20Huong%20-%20Phi%20Nhung.mp3" TargetMode="External"/><Relationship Id="rId6" Type="http://schemas.openxmlformats.org/officeDocument/2006/relationships/image" Target="../media/image53.gif"/><Relationship Id="rId11" Type="http://schemas.openxmlformats.org/officeDocument/2006/relationships/image" Target="../media/image58.png"/><Relationship Id="rId5" Type="http://schemas.openxmlformats.org/officeDocument/2006/relationships/image" Target="../media/image52.gif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220960" y="76566"/>
            <a:ext cx="8702088" cy="4638368"/>
            <a:chOff x="280219" y="102086"/>
            <a:chExt cx="11631561" cy="618449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36" t="1485" r="2661"/>
            <a:stretch>
              <a:fillRect/>
            </a:stretch>
          </p:blipFill>
          <p:spPr>
            <a:xfrm>
              <a:off x="280219" y="102086"/>
              <a:ext cx="11631561" cy="6184490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488"/>
            <a:stretch>
              <a:fillRect/>
            </a:stretch>
          </p:blipFill>
          <p:spPr>
            <a:xfrm>
              <a:off x="595310" y="658721"/>
              <a:ext cx="11001375" cy="3971926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0"/>
          <a:stretch>
            <a:fillRect/>
          </a:stretch>
        </p:blipFill>
        <p:spPr>
          <a:xfrm>
            <a:off x="22622" y="2837175"/>
            <a:ext cx="9121379" cy="23063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500" r="51893" b="32813"/>
          <a:stretch>
            <a:fillRect/>
          </a:stretch>
        </p:blipFill>
        <p:spPr>
          <a:xfrm>
            <a:off x="6065228" y="-218793"/>
            <a:ext cx="2466809" cy="1526069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03" t="26841" r="49140"/>
          <a:stretch>
            <a:fillRect/>
          </a:stretch>
        </p:blipFill>
        <p:spPr>
          <a:xfrm rot="20477042">
            <a:off x="1241037" y="2531382"/>
            <a:ext cx="645368" cy="123892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14780" r="45265" b="38396"/>
          <a:stretch>
            <a:fillRect/>
          </a:stretch>
        </p:blipFill>
        <p:spPr>
          <a:xfrm>
            <a:off x="8" y="26526"/>
            <a:ext cx="1855458" cy="2017990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72" r="83438" b="10952"/>
          <a:stretch>
            <a:fillRect/>
          </a:stretch>
        </p:blipFill>
        <p:spPr>
          <a:xfrm>
            <a:off x="7862456" y="544242"/>
            <a:ext cx="824853" cy="1439273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38" t="31574" r="32031" b="7401"/>
          <a:stretch>
            <a:fillRect/>
          </a:stretch>
        </p:blipFill>
        <p:spPr>
          <a:xfrm>
            <a:off x="6419940" y="373684"/>
            <a:ext cx="511042" cy="84836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A04A1D-6066-48BF-8F9D-3143F8968ED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8635" y="3233978"/>
            <a:ext cx="1807235" cy="1736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6355" y1="26563" x2="8867" y2="38867"/>
                        <a14:foregroundMark x1="10591" y1="39453" x2="246" y2="60938"/>
                        <a14:foregroundMark x1="1232" y1="61133" x2="9360" y2="81250"/>
                        <a14:foregroundMark x1="15517" y1="87695" x2="34236" y2="97070"/>
                        <a14:foregroundMark x1="50739" y1="96289" x2="81773" y2="88672"/>
                        <a14:foregroundMark x1="94828" y1="64453" x2="88670" y2="80273"/>
                        <a14:foregroundMark x1="72414" y1="28320" x2="88670" y2="41406"/>
                        <a14:foregroundMark x1="89163" y1="41797" x2="96059" y2="636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346" y="1951271"/>
            <a:ext cx="1123694" cy="1420588"/>
          </a:xfrm>
          <a:prstGeom prst="rect">
            <a:avLst/>
          </a:prstGeom>
        </p:spPr>
      </p:pic>
      <p:sp>
        <p:nvSpPr>
          <p:cNvPr id="17" name="WordArt 6"/>
          <p:cNvSpPr>
            <a:spLocks noChangeArrowheads="1" noChangeShapeType="1" noTextEdit="1"/>
          </p:cNvSpPr>
          <p:nvPr/>
        </p:nvSpPr>
        <p:spPr bwMode="auto">
          <a:xfrm>
            <a:off x="2053465" y="1806234"/>
            <a:ext cx="5899355" cy="1521838"/>
          </a:xfrm>
          <a:prstGeom prst="rect">
            <a:avLst/>
          </a:prstGeom>
        </p:spPr>
        <p:txBody>
          <a:bodyPr spcFirstLastPara="1" wrap="none" lIns="61604" tIns="30841" rIns="61604" bIns="30841" numCol="1" fromWordArt="1">
            <a:prstTxWarp prst="textArchUp">
              <a:avLst>
                <a:gd name="adj" fmla="val 11020719"/>
              </a:avLst>
            </a:prstTxWarp>
          </a:bodyPr>
          <a:lstStyle/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CHÀO MỪNG CÁC CON </a:t>
            </a:r>
          </a:p>
          <a:p>
            <a:pPr marL="0" marR="0" lvl="0" indent="0" algn="ctr" defTabSz="820778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0" cap="none" spc="0" normalizeH="0" baseline="0" noProof="0" dirty="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uLnTx/>
                <a:uFillTx/>
                <a:latin typeface="Times New Roman" panose="02020603050405020304"/>
                <a:ea typeface="+mn-ea"/>
                <a:cs typeface="Times New Roman" panose="02020603050405020304"/>
                <a:sym typeface="Arial"/>
              </a:rPr>
              <a:t>ĐẾN VỚI TIẾT HỌC</a:t>
            </a:r>
          </a:p>
        </p:txBody>
      </p:sp>
      <p:sp>
        <p:nvSpPr>
          <p:cNvPr id="18" name="圆角矩形 1"/>
          <p:cNvSpPr/>
          <p:nvPr/>
        </p:nvSpPr>
        <p:spPr>
          <a:xfrm>
            <a:off x="1683707" y="3296183"/>
            <a:ext cx="6638870" cy="816936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2103" tIns="41051" rIns="82103" bIns="41051" anchor="ctr"/>
          <a:lstStyle/>
          <a:p>
            <a:pPr marL="0" marR="0" lvl="0" indent="0" algn="ctr" defTabSz="109451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  <a:sym typeface="Arial"/>
              </a:rPr>
              <a:t>TIẾNG VIỆT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733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  <p:extLst mod="1">
    <p:ext uri="{E180D4A7-C9FB-4DFB-919C-405C955672EB}">
      <p14:showEvtLst xmlns:p14="http://schemas.microsoft.com/office/powerpoint/2010/main">
        <p14:playEvt time="10" objId="1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Cần cái nhìn văn hoá làng trong phương hướng kiến trúc cho đô thị hoá nông  thô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" y="2878594"/>
            <a:ext cx="2895600" cy="2171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43200" y="-95250"/>
            <a:ext cx="3657600" cy="857250"/>
          </a:xfrm>
        </p:spPr>
        <p:txBody>
          <a:bodyPr>
            <a:normAutofit/>
          </a:bodyPr>
          <a:lstStyle/>
          <a:p>
            <a:pPr algn="just"/>
            <a:r>
              <a:rPr lang="en-US" sz="3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 gỗ, nhà tre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8" name="Picture 4" descr="Kiến trúc Việt cổ từ miền... ký ứ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844816"/>
            <a:ext cx="3276600" cy="217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rong bóng ngôi nhà xưa | Reatimes.v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00150"/>
            <a:ext cx="5486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1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xoan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Có một loài hoa mùa xuân đẹp dịu dàng khiến ai cũng nhớ về ký ức tuổi thơ |  Kênh Thời T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047750"/>
            <a:ext cx="6316133" cy="355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65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520181" y="455472"/>
            <a:ext cx="6373779" cy="4688028"/>
            <a:chOff x="520181" y="455472"/>
            <a:chExt cx="6373779" cy="468802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0181" y="455472"/>
              <a:ext cx="3016768" cy="2140445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568" y="2895881"/>
              <a:ext cx="2952381" cy="2247619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4489807" y="2188395"/>
              <a:ext cx="240415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3600" dirty="0">
                  <a:solidFill>
                    <a:srgbClr val="FF0000"/>
                  </a:solidFill>
                </a:rPr>
                <a:t>đầu hồi</a:t>
              </a:r>
              <a:endParaRPr lang="en-US" sz="3600" dirty="0">
                <a:solidFill>
                  <a:srgbClr val="FF0000"/>
                </a:solidFill>
              </a:endParaRP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3113070" y="1931542"/>
              <a:ext cx="1448656" cy="51370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Straight Arrow Connector 9"/>
            <p:cNvCxnSpPr/>
            <p:nvPr/>
          </p:nvCxnSpPr>
          <p:spPr>
            <a:xfrm flipH="1">
              <a:off x="2925602" y="2691829"/>
              <a:ext cx="1564205" cy="1561672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75347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0375" y="590550"/>
            <a:ext cx="2971800" cy="857250"/>
          </a:xfrm>
        </p:spPr>
        <p:txBody>
          <a:bodyPr/>
          <a:lstStyle/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AutoShape 2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hình ảnh : Kiến trúc, cũ, Túp lều, Nhà tranh, Nông nghiệp, vật chất, Nha  gô, Mái vòm, Rơm rạ, Poland, Mái nhà của, Lợp lá, Ngâm, Kiến trúc nông  thôn, kh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8" name="Picture 6" descr="Con đường rơ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428750"/>
            <a:ext cx="4803775" cy="3191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8628"/>
            <a:ext cx="4495800" cy="2991751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5334000" y="561109"/>
            <a:ext cx="2971800" cy="857250"/>
          </a:xfrm>
          <a:prstGeom prst="rect">
            <a:avLst/>
          </a:prstGeom>
        </p:spPr>
        <p:txBody>
          <a:bodyPr vert="horz" lIns="91391" tIns="45696" rIns="91391" bIns="45696" rtlCol="0" anchor="ctr">
            <a:normAutofit fontScale="92500"/>
          </a:bodyPr>
          <a:lstStyle>
            <a:lvl1pPr algn="ctr" defTabSz="91391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phơi rạ/rơm</a:t>
            </a:r>
            <a:endParaRPr lang="en-US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0156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DF2DC04-6196-4D76-A3B1-7C340CE7134A}"/>
              </a:ext>
            </a:extLst>
          </p:cNvPr>
          <p:cNvSpPr txBox="1"/>
          <p:nvPr/>
        </p:nvSpPr>
        <p:spPr>
          <a:xfrm>
            <a:off x="3200399" y="1699593"/>
            <a:ext cx="26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Th</a:t>
            </a: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ư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UTM Avo" panose="02040603050506020204" pitchFamily="18" charset="0"/>
              </a:rPr>
              <a:t>giãn</a:t>
            </a:r>
            <a:endParaRPr lang="en-US" sz="36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3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255698" y="1848401"/>
            <a:ext cx="3588404" cy="1323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Tìm tiếng cùng vần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3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059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8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46816" y="1623317"/>
            <a:ext cx="8819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chùm.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1245" y="2995276"/>
            <a:ext cx="7665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phơi.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642823" y="4060817"/>
            <a:ext cx="7954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77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>
          <a:xfrm>
            <a:off x="65809" y="180016"/>
            <a:ext cx="609600" cy="6096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2728" y="269313"/>
            <a:ext cx="8081402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Tìm tiếng cùng vần với mỗi tiếng </a:t>
            </a:r>
            <a:r>
              <a:rPr lang="en-US" sz="2400" b="1" i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chùm, phơi, nước</a:t>
            </a:r>
            <a:endParaRPr lang="en-US" sz="2400" b="1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37757" y="1336749"/>
            <a:ext cx="20717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chùm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612981" y="1336749"/>
            <a:ext cx="1815597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phơi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9" name="Oval 8"/>
          <p:cNvSpPr/>
          <p:nvPr/>
        </p:nvSpPr>
        <p:spPr>
          <a:xfrm>
            <a:off x="6595338" y="1347507"/>
            <a:ext cx="2056403" cy="939102"/>
          </a:xfrm>
          <a:prstGeom prst="ellipse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atin typeface="Arial-SGK-TV" pitchFamily="2" charset="0"/>
                <a:ea typeface="Arial-Rounded" pitchFamily="34" charset="0"/>
                <a:cs typeface="Arial-SGK-TV" pitchFamily="2" charset="0"/>
              </a:rPr>
              <a:t>nước</a:t>
            </a:r>
            <a:endParaRPr lang="en-US" sz="3600" b="1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777446" y="2168380"/>
            <a:ext cx="1411804" cy="708172"/>
            <a:chOff x="777446" y="2168380"/>
            <a:chExt cx="1411804" cy="708172"/>
          </a:xfrm>
        </p:grpSpPr>
        <p:sp>
          <p:nvSpPr>
            <p:cNvPr id="4" name="Right Arrow 3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ight Arrow 10"/>
            <p:cNvSpPr/>
            <p:nvPr/>
          </p:nvSpPr>
          <p:spPr>
            <a:xfrm rot="5400000">
              <a:off x="1162488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ight Arrow 11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3755316" y="2175853"/>
            <a:ext cx="1411804" cy="708172"/>
            <a:chOff x="777446" y="2168380"/>
            <a:chExt cx="1411804" cy="708172"/>
          </a:xfrm>
        </p:grpSpPr>
        <p:sp>
          <p:nvSpPr>
            <p:cNvPr id="15" name="Right Arrow 14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ight Arrow 15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ight Arrow 16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6733186" y="2183326"/>
            <a:ext cx="1411804" cy="708172"/>
            <a:chOff x="777446" y="2168380"/>
            <a:chExt cx="1411804" cy="708172"/>
          </a:xfrm>
        </p:grpSpPr>
        <p:sp>
          <p:nvSpPr>
            <p:cNvPr id="19" name="Right Arrow 18"/>
            <p:cNvSpPr/>
            <p:nvPr/>
          </p:nvSpPr>
          <p:spPr>
            <a:xfrm rot="6817876">
              <a:off x="554825" y="2391001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ight Arrow 19"/>
            <p:cNvSpPr/>
            <p:nvPr/>
          </p:nvSpPr>
          <p:spPr>
            <a:xfrm rot="5400000">
              <a:off x="1173246" y="2503197"/>
              <a:ext cx="595976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ight Arrow 20"/>
            <p:cNvSpPr/>
            <p:nvPr/>
          </p:nvSpPr>
          <p:spPr>
            <a:xfrm rot="4627805">
              <a:off x="1815895" y="2430769"/>
              <a:ext cx="595975" cy="150734"/>
            </a:xfrm>
            <a:prstGeom prst="rightArrow">
              <a:avLst/>
            </a:prstGeom>
            <a:solidFill>
              <a:srgbClr val="FFDF79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/>
          <p:cNvSpPr/>
          <p:nvPr/>
        </p:nvSpPr>
        <p:spPr>
          <a:xfrm rot="1414773">
            <a:off x="253240" y="2737305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lúm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140507" y="287511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um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5" name="Rectangle 24"/>
          <p:cNvSpPr/>
          <p:nvPr/>
        </p:nvSpPr>
        <p:spPr>
          <a:xfrm rot="20743700">
            <a:off x="1971235" y="2799920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hùm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9" name="Rectangle 28"/>
          <p:cNvSpPr/>
          <p:nvPr/>
        </p:nvSpPr>
        <p:spPr>
          <a:xfrm rot="1414773">
            <a:off x="3247428" y="2748421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chơi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134695" y="2886232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bới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1" name="Rectangle 30"/>
          <p:cNvSpPr/>
          <p:nvPr/>
        </p:nvSpPr>
        <p:spPr>
          <a:xfrm rot="20743700">
            <a:off x="4965423" y="2811036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ợi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2" name="Rectangle 31"/>
          <p:cNvSpPr/>
          <p:nvPr/>
        </p:nvSpPr>
        <p:spPr>
          <a:xfrm rot="1414773">
            <a:off x="6221640" y="2776277"/>
            <a:ext cx="715755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đ</a:t>
            </a:r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039335" y="2898924"/>
            <a:ext cx="761724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thước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34" name="Rectangle 33"/>
          <p:cNvSpPr/>
          <p:nvPr/>
        </p:nvSpPr>
        <p:spPr>
          <a:xfrm rot="20743700">
            <a:off x="7942800" y="2823728"/>
            <a:ext cx="639937" cy="639937"/>
          </a:xfrm>
          <a:prstGeom prst="rect">
            <a:avLst/>
          </a:prstGeom>
          <a:solidFill>
            <a:srgbClr val="FFEDB3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smtClean="0">
                <a:solidFill>
                  <a:schemeClr val="tx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lược</a:t>
            </a:r>
            <a:endParaRPr lang="en-US" sz="1600">
              <a:solidFill>
                <a:schemeClr val="tx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9968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23" grpId="0" animBg="1"/>
      <p:bldP spid="24" grpId="0" animBg="1"/>
      <p:bldP spid="25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607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9770" y="528041"/>
            <a:ext cx="1996233" cy="668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"/>
          <p:cNvPicPr preferRelativeResize="0"/>
          <p:nvPr/>
        </p:nvPicPr>
        <p:blipFill rotWithShape="1">
          <a:blip r:embed="rId4">
            <a:alphaModFix/>
          </a:blip>
          <a:srcRect l="135" t="36970" r="-1"/>
          <a:stretch/>
        </p:blipFill>
        <p:spPr>
          <a:xfrm>
            <a:off x="1" y="1828800"/>
            <a:ext cx="9143998" cy="30042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1" y="3432997"/>
            <a:ext cx="9613558" cy="1508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104572" y="321272"/>
            <a:ext cx="9248571" cy="8019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"/>
          <p:cNvPicPr preferRelativeResize="0"/>
          <p:nvPr/>
        </p:nvPicPr>
        <p:blipFill rotWithShape="1">
          <a:blip r:embed="rId7">
            <a:alphaModFix/>
          </a:blip>
          <a:srcRect l="30888" t="27748" r="21866"/>
          <a:stretch/>
        </p:blipFill>
        <p:spPr>
          <a:xfrm>
            <a:off x="6598507" y="-24714"/>
            <a:ext cx="2545493" cy="2463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"/>
          <p:cNvPicPr preferRelativeResize="0"/>
          <p:nvPr/>
        </p:nvPicPr>
        <p:blipFill rotWithShape="1">
          <a:blip r:embed="rId8">
            <a:alphaModFix/>
          </a:blip>
          <a:srcRect l="1" r="77432"/>
          <a:stretch/>
        </p:blipFill>
        <p:spPr>
          <a:xfrm>
            <a:off x="0" y="3630617"/>
            <a:ext cx="2063578" cy="12156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7" name="Google Shape;127;p1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28" name="Google Shape;128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9" name="Google Shape;129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0" name="Google Shape;130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1" name="Google Shape;131;p1"/>
          <p:cNvPicPr preferRelativeResize="0"/>
          <p:nvPr/>
        </p:nvPicPr>
        <p:blipFill rotWithShape="1">
          <a:blip r:embed="rId8">
            <a:alphaModFix/>
          </a:blip>
          <a:srcRect l="77162"/>
          <a:stretch/>
        </p:blipFill>
        <p:spPr>
          <a:xfrm>
            <a:off x="7055708" y="3600543"/>
            <a:ext cx="2088292" cy="12156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"/>
          <p:cNvPicPr preferRelativeResize="0"/>
          <p:nvPr/>
        </p:nvPicPr>
        <p:blipFill rotWithShape="1">
          <a:blip r:embed="rId12">
            <a:alphaModFix/>
          </a:blip>
          <a:srcRect r="45910"/>
          <a:stretch/>
        </p:blipFill>
        <p:spPr>
          <a:xfrm>
            <a:off x="7252679" y="2497731"/>
            <a:ext cx="1632418" cy="2532923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1"/>
          <p:cNvSpPr/>
          <p:nvPr/>
        </p:nvSpPr>
        <p:spPr>
          <a:xfrm>
            <a:off x="-4933" y="4626519"/>
            <a:ext cx="9144000" cy="51466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p1"/>
          <p:cNvSpPr/>
          <p:nvPr/>
        </p:nvSpPr>
        <p:spPr>
          <a:xfrm>
            <a:off x="-4933" y="4718797"/>
            <a:ext cx="9144000" cy="426773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1"/>
          <p:cNvSpPr/>
          <p:nvPr/>
        </p:nvSpPr>
        <p:spPr>
          <a:xfrm>
            <a:off x="-4933" y="4865599"/>
            <a:ext cx="9144000" cy="274229"/>
          </a:xfrm>
          <a:custGeom>
            <a:avLst/>
            <a:gdLst/>
            <a:ahLst/>
            <a:cxnLst/>
            <a:rect l="l" t="t" r="r" b="b"/>
            <a:pathLst>
              <a:path w="9144000" h="608571" extrusionOk="0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6" name="Google Shape;136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9308757" y="-766706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3652520" y="2110085"/>
            <a:ext cx="183896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Bài 6</a:t>
            </a:r>
            <a:endParaRPr lang="en-US" sz="5400" b="1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3843" y="2917860"/>
            <a:ext cx="2628571" cy="10731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8" dur="50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250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1000" y="8659"/>
            <a:ext cx="2288930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1. Viết từ ngữ</a:t>
            </a:r>
            <a:endParaRPr lang="vi-VN" sz="2800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3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43" y="1010294"/>
            <a:ext cx="796968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xao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4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4625" y="1016917"/>
            <a:ext cx="133075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xu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ΐ</a:t>
            </a: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Ğn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8819" y="2286200"/>
            <a:ext cx="1175724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lảnh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6261" y="2289368"/>
            <a:ext cx="776683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lĝ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4401" y="921054"/>
            <a:ext cx="1363748" cy="93842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2833" y="955497"/>
            <a:ext cx="1907394" cy="855532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72881" y="2229182"/>
            <a:ext cx="1723760" cy="8650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8972" y="2198360"/>
            <a:ext cx="1168696" cy="919148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4578" y="921054"/>
            <a:ext cx="1363748" cy="93842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3010" y="955497"/>
            <a:ext cx="1907394" cy="85553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3006" y="2229706"/>
            <a:ext cx="1723760" cy="865055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9097" y="2209158"/>
            <a:ext cx="1168696" cy="9191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73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0531" y="587334"/>
            <a:ext cx="9028559" cy="3982080"/>
            <a:chOff x="87393" y="618057"/>
            <a:chExt cx="9028559" cy="3982080"/>
          </a:xfrm>
        </p:grpSpPr>
        <p:grpSp>
          <p:nvGrpSpPr>
            <p:cNvPr id="9" name="Group 8"/>
            <p:cNvGrpSpPr/>
            <p:nvPr/>
          </p:nvGrpSpPr>
          <p:grpSpPr>
            <a:xfrm>
              <a:off x="138545" y="633643"/>
              <a:ext cx="8977407" cy="3966494"/>
              <a:chOff x="138545" y="633643"/>
              <a:chExt cx="8977407" cy="3966494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38545" y="633643"/>
                <a:ext cx="8977407" cy="2057369"/>
                <a:chOff x="152400" y="1171989"/>
                <a:chExt cx="8977407" cy="2057369"/>
              </a:xfrm>
            </p:grpSpPr>
            <p:pic>
              <p:nvPicPr>
                <p:cNvPr id="26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3489" b="-80"/>
                <a:stretch/>
              </p:blipFill>
              <p:spPr bwMode="auto">
                <a:xfrm>
                  <a:off x="152400" y="1171989"/>
                  <a:ext cx="7678412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29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" t="823" r="83149" b="-80"/>
                <a:stretch/>
              </p:blipFill>
              <p:spPr bwMode="auto">
                <a:xfrm>
                  <a:off x="7789247" y="1173720"/>
                  <a:ext cx="1340560" cy="20556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  <p:pic>
            <p:nvPicPr>
              <p:cNvPr id="31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8367" r="3489" b="-80"/>
              <a:stretch/>
            </p:blipFill>
            <p:spPr bwMode="auto">
              <a:xfrm>
                <a:off x="138545" y="2700735"/>
                <a:ext cx="7678412" cy="189940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pic>
            <p:nvPicPr>
              <p:cNvPr id="32" name="Picture 2"/>
              <p:cNvPicPr>
                <a:picLocks noChangeAspect="1" noChangeArrowheads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" t="9247" r="83149" b="-79"/>
              <a:stretch/>
            </p:blipFill>
            <p:spPr bwMode="auto">
              <a:xfrm>
                <a:off x="7775392" y="2714590"/>
                <a:ext cx="1340560" cy="18811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</p:grpSp>
        <p:sp>
          <p:nvSpPr>
            <p:cNvPr id="3" name="Rectangle 2"/>
            <p:cNvSpPr/>
            <p:nvPr/>
          </p:nvSpPr>
          <p:spPr>
            <a:xfrm>
              <a:off x="87393" y="618057"/>
              <a:ext cx="9028559" cy="12489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380999" y="8659"/>
            <a:ext cx="8688091" cy="60939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sz="2800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2. Viết tiếng cùng vần với mỗi tiếng </a:t>
            </a:r>
            <a:r>
              <a:rPr lang="en-US" sz="2800" i="1" smtClean="0">
                <a:ln>
                  <a:solidFill>
                    <a:srgbClr val="00B050"/>
                  </a:solidFill>
                </a:ln>
                <a:latin typeface="Arial-SGK-TV" pitchFamily="2" charset="0"/>
                <a:ea typeface="Arial-Rounded" panose="020B0500000000000000" pitchFamily="34" charset="0"/>
                <a:cs typeface="Arial-SGK-TV" pitchFamily="2" charset="0"/>
              </a:rPr>
              <a:t>chum, phơi, nước</a:t>
            </a:r>
            <a:endParaRPr lang="vi-VN" sz="2800" i="1" dirty="0">
              <a:ln>
                <a:solidFill>
                  <a:srgbClr val="00B050"/>
                </a:solidFill>
              </a:ln>
              <a:latin typeface="Arial-SGK-TV" pitchFamily="2" charset="0"/>
              <a:ea typeface="Arial-Rounded" panose="020B0500000000000000" pitchFamily="34" charset="0"/>
              <a:cs typeface="Arial-SGK-TV" pitchFamily="2" charset="0"/>
            </a:endParaRPr>
          </a:p>
        </p:txBody>
      </p:sp>
      <p:sp>
        <p:nvSpPr>
          <p:cNvPr id="4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0971" y="898643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9722" y="1548258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4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8473" y="2160449"/>
            <a:ext cx="381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 smtClean="0"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-</a:t>
            </a:r>
          </a:p>
        </p:txBody>
      </p:sp>
      <p:sp>
        <p:nvSpPr>
          <p:cNvPr id="20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683" y="10151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chùm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6" y="1640462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ph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27" y="2286286"/>
            <a:ext cx="102451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wư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9072" y="1013534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chum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270" y="1638810"/>
            <a:ext cx="861492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d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Π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0625" y="2286286"/>
            <a:ext cx="1258701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xư</a:t>
            </a:r>
            <a:r>
              <a:rPr lang="el-GR" altLang="en-US" sz="3400" smtClean="0">
                <a:latin typeface="HP001 4 hàng" panose="020B0603050302020204" pitchFamily="34" charset="0"/>
                <a:cs typeface="Times New Roman" panose="02020603050405020304" pitchFamily="18" charset="0"/>
              </a:rPr>
              <a:t>ϐ</a:t>
            </a:r>
            <a:endParaRPr lang="en-US" altLang="en-US" sz="6000" smtClean="0"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4437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8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2" name="Google Shape;262;p8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263" name="Google Shape;263;p8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5" name="Google Shape;265;p8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266" name="Google Shape;266;p8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8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8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69" name="Google Shape;269;p8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1" name="Google Shape;271;p8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72" name="Google Shape;272;p8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4" name="Google Shape;274;p8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75" name="Google Shape;275;p8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8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77" name="Google Shape;277;p8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78" name="Google Shape;278;p8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9" name="Google Shape;279;p8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0" name="Google Shape;280;p8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81" name="Google Shape;281;p8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8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3" name="Google Shape;283;p8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84" name="Google Shape;284;p8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5" name="Google Shape;285;p8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6" name="Google Shape;286;p8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87" name="Google Shape;287;p8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8" name="Google Shape;288;p8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9" name="Google Shape;289;p8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90" name="Google Shape;290;p8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8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92" name="Google Shape;292;p8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93" name="Google Shape;293;p8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94" name="Google Shape;294;p8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5" name="Google Shape;295;p8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Trả lời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câu hỏi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96" name="Google Shape;296;p8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5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97" name="Google Shape;297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8" name="Google Shape;298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52400" y="4375228"/>
            <a:ext cx="88392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Trước ngõ nhà bạn nhỏ có gì?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04800" y="4375228"/>
            <a:ext cx="8534400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 chim hót ở đầu hồi như thế nào?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85800" y="4375227"/>
            <a:ext cx="7453746" cy="584739"/>
          </a:xfrm>
          <a:prstGeom prst="rect">
            <a:avLst/>
          </a:prstGeom>
          <a:solidFill>
            <a:srgbClr val="FFD347"/>
          </a:solidFill>
        </p:spPr>
        <p:txBody>
          <a:bodyPr wrap="square" lIns="91403" tIns="45702" rIns="91403" bIns="45702" rtlCol="0">
            <a:spAutoFit/>
          </a:bodyPr>
          <a:lstStyle/>
          <a:p>
            <a:pPr algn="ctr"/>
            <a:r>
              <a:rPr lang="en-US" sz="32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 thơ nào nói về hình ảnh mái nhà?</a:t>
            </a:r>
            <a:endParaRPr lang="en-US" sz="32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9482" y="133350"/>
            <a:ext cx="5947064" cy="40006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ctr"/>
            <a:r>
              <a:rPr lang="en-US" sz="2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nhà</a:t>
            </a:r>
            <a:endParaRPr lang="en-US" sz="20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243696" y="491979"/>
            <a:ext cx="2409825" cy="4001047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  <a:endParaRPr lang="en-US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>
              <a:spcAft>
                <a:spcPts val="1200"/>
              </a:spcAft>
            </a:pP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ngôi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nhà</a:t>
            </a:r>
          </a:p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Gỗ, 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tre mộc mạc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yêu đất nước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Bốn mùa chim ca.</a:t>
            </a:r>
          </a:p>
          <a:p>
            <a:pPr algn="just"/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</a:t>
            </a:r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             (Tô Hà)</a:t>
            </a:r>
            <a:endParaRPr lang="en-US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901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2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10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13" name="Google Shape;313;p10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14" name="Google Shape;314;p10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6" name="Google Shape;316;p10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17" name="Google Shape;317;p10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0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19" name="Google Shape;319;p10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20" name="Google Shape;320;p10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0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2" name="Google Shape;322;p10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23" name="Google Shape;323;p10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0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5" name="Google Shape;325;p10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26" name="Google Shape;326;p10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0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8" name="Google Shape;328;p10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29" name="Google Shape;329;p10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10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1" name="Google Shape;331;p10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32" name="Google Shape;332;p10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" name="Google Shape;333;p10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4" name="Google Shape;334;p10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35" name="Google Shape;335;p10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0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10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38" name="Google Shape;338;p10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10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0" name="Google Shape;340;p10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41" name="Google Shape;341;p10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10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43" name="Google Shape;343;p10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344" name="Google Shape;344;p10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45" name="Google Shape;345;p10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46" name="Google Shape;346;p10"/>
          <p:cNvSpPr txBox="1"/>
          <p:nvPr/>
        </p:nvSpPr>
        <p:spPr>
          <a:xfrm>
            <a:off x="182783" y="2113681"/>
            <a:ext cx="3588404" cy="14465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4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Học thuộc lòng</a:t>
            </a:r>
            <a:endParaRPr sz="4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347" name="Google Shape;347;p10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6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348" name="Google Shape;348;p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3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25977" y="356663"/>
            <a:ext cx="609600" cy="609600"/>
          </a:xfrm>
          <a:prstGeom prst="ellipse">
            <a:avLst/>
          </a:prstGeom>
          <a:solidFill>
            <a:srgbClr val="F684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algn="ctr"/>
            <a:r>
              <a:rPr lang="en-US" sz="2800" b="1" smtClean="0">
                <a:solidFill>
                  <a:schemeClr val="bg1"/>
                </a:solidFill>
                <a:latin typeface="Arial Rounded MT Bold" pitchFamily="34" charset="0"/>
                <a:cs typeface="Times New Roman" pitchFamily="18" charset="0"/>
              </a:rPr>
              <a:t>5</a:t>
            </a:r>
            <a:endParaRPr lang="en-US" sz="2800" b="1">
              <a:solidFill>
                <a:schemeClr val="bg1"/>
              </a:solidFill>
              <a:latin typeface="Arial Rounded MT Bold" pitchFamily="34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92728" y="445960"/>
            <a:ext cx="6622473" cy="461616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 b="1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 thuộc lòng hai khổ thơ  đầu</a:t>
            </a:r>
            <a:endParaRPr lang="en-US" sz="2400" b="1">
              <a:latin typeface="Arial Rounded MT Bol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853542" y="1200150"/>
            <a:ext cx="3471058" cy="3416271"/>
          </a:xfrm>
          <a:prstGeom prst="rect">
            <a:avLst/>
          </a:prstGeom>
          <a:noFill/>
        </p:spPr>
        <p:txBody>
          <a:bodyPr wrap="square" lIns="91391" tIns="45696" rIns="91391" bIns="45696" rtlCol="0">
            <a:spAutoFit/>
          </a:bodyPr>
          <a:lstStyle/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nhà em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Hàng xoan trước ngõ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Hoa xao xuyến nở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Như mây từng chùm.</a:t>
            </a:r>
          </a:p>
          <a:p>
            <a:pPr algn="just"/>
            <a:endParaRPr lang="en-US" sz="2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yêu tiếng chim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Đầu hồi lảnh lót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Mái vàng thơm phức</a:t>
            </a:r>
          </a:p>
          <a:p>
            <a:pPr algn="just"/>
            <a:r>
              <a:rPr lang="en-US" sz="2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Rạ đầy sân phơi.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1274473"/>
            <a:ext cx="2743200" cy="366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0963" y="1660379"/>
            <a:ext cx="2743200" cy="34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9003" y="2000536"/>
            <a:ext cx="2743200" cy="39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787" y="2392648"/>
            <a:ext cx="2743200" cy="407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436" y="3113513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4713" y="3463052"/>
            <a:ext cx="2743200" cy="349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1947" y="3812591"/>
            <a:ext cx="2743200" cy="37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552" y="4186801"/>
            <a:ext cx="2743200" cy="4296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2857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3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1" name="Google Shape;371;p13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372" name="Google Shape;372;p13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13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4" name="Google Shape;374;p13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375" name="Google Shape;375;p13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77" name="Google Shape;377;p13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378" name="Google Shape;378;p13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13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13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381" name="Google Shape;381;p13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13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3" name="Google Shape;383;p13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384" name="Google Shape;384;p13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13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6" name="Google Shape;386;p13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387" name="Google Shape;387;p13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13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3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390" name="Google Shape;390;p13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13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2" name="Google Shape;392;p13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393" name="Google Shape;393;p13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13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5" name="Google Shape;395;p13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396" name="Google Shape;396;p1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13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8" name="Google Shape;398;p13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399" name="Google Shape;399;p13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0" name="Google Shape;400;p13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01" name="Google Shape;401;p13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402" name="Google Shape;402;p13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03" name="Google Shape;403;p13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04" name="Google Shape;404;p13"/>
          <p:cNvSpPr txBox="1"/>
          <p:nvPr/>
        </p:nvSpPr>
        <p:spPr>
          <a:xfrm>
            <a:off x="182783" y="2113681"/>
            <a:ext cx="3588404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b="1" dirty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Vẽ ngôi nhà</a:t>
            </a:r>
            <a:endParaRPr sz="40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405" name="Google Shape;405;p13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7</a:t>
            </a:r>
            <a:endParaRPr sz="5400" b="1" dirty="0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406" name="Google Shape;406;p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893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3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3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4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4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4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0553B-39E5-4021-B310-7C57F364B2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41" t="77850" r="8250" b="14360"/>
          <a:stretch/>
        </p:blipFill>
        <p:spPr>
          <a:xfrm>
            <a:off x="731778" y="304800"/>
            <a:ext cx="4764148" cy="1207217"/>
          </a:xfrm>
          <a:prstGeom prst="rect">
            <a:avLst/>
          </a:prstGeom>
        </p:spPr>
      </p:pic>
      <p:pic>
        <p:nvPicPr>
          <p:cNvPr id="1026" name="Picture 2" descr="Thỏa sức sáng tạo, lan tỏa yêu thương cùng cuộc thi vẽ &quot;Đất Xanh ...">
            <a:extLst>
              <a:ext uri="{FF2B5EF4-FFF2-40B4-BE49-F238E27FC236}">
                <a16:creationId xmlns:a16="http://schemas.microsoft.com/office/drawing/2014/main" id="{A55C7A33-B9CC-4FD9-8801-37B7C2FCD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050" y="2242478"/>
            <a:ext cx="4076700" cy="279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uộc thi vẽ tranh NGÔI NHÀ MƠ ƯỚC">
            <a:extLst>
              <a:ext uri="{FF2B5EF4-FFF2-40B4-BE49-F238E27FC236}">
                <a16:creationId xmlns:a16="http://schemas.microsoft.com/office/drawing/2014/main" id="{711189C2-0C02-4444-ACA8-469C420EB5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760" y="2197312"/>
            <a:ext cx="4076700" cy="288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054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2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36" name="Google Shape;636;p2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637" name="Google Shape;637;p2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2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9" name="Google Shape;639;p2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640" name="Google Shape;640;p2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2" name="Google Shape;642;p2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643" name="Google Shape;643;p2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2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2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646" name="Google Shape;646;p2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2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8" name="Google Shape;648;p2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649" name="Google Shape;649;p2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1" name="Google Shape;651;p2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652" name="Google Shape;652;p2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2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4" name="Google Shape;654;p2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655" name="Google Shape;655;p2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2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57" name="Google Shape;657;p2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658" name="Google Shape;658;p2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2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0" name="Google Shape;660;p2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661" name="Google Shape;661;p2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2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3" name="Google Shape;663;p2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664" name="Google Shape;664;p2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2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6" name="Google Shape;666;p2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67" name="Google Shape;667;p2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68" name="Google Shape;668;p2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69" name="Google Shape;669;p24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Củng cố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670" name="Google Shape;670;p24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smtClean="0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8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671" name="Google Shape;671;p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6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6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6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6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6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6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6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228600" y="171450"/>
            <a:ext cx="8686800" cy="4800600"/>
          </a:xfrm>
          <a:prstGeom prst="rect">
            <a:avLst/>
          </a:prstGeom>
          <a:noFill/>
          <a:ln w="57150" cmpd="thinThick">
            <a:solidFill>
              <a:srgbClr val="00CC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pic>
        <p:nvPicPr>
          <p:cNvPr id="22531" name="Picture 3" descr="z8298946wo7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85800"/>
            <a:ext cx="5791200" cy="40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 descr="bd14516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621506"/>
            <a:ext cx="4502150" cy="64294"/>
          </a:xfrm>
          <a:prstGeom prst="rect">
            <a:avLst/>
          </a:prstGeom>
          <a:solidFill>
            <a:schemeClr val="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 descr="th3wir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1" y="2914650"/>
            <a:ext cx="1331913" cy="10727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1" y="3898107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 descr="th3emi6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3429000"/>
            <a:ext cx="1584325" cy="1188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25730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7" name="Oval 9"/>
          <p:cNvSpPr>
            <a:spLocks noChangeArrowheads="1"/>
          </p:cNvSpPr>
          <p:nvPr/>
        </p:nvSpPr>
        <p:spPr bwMode="auto">
          <a:xfrm>
            <a:off x="3048000" y="1143000"/>
            <a:ext cx="2895600" cy="2228850"/>
          </a:xfrm>
          <a:prstGeom prst="ellipse">
            <a:avLst/>
          </a:prstGeom>
          <a:gradFill rotWithShape="1">
            <a:gsLst>
              <a:gs pos="0">
                <a:srgbClr val="007676"/>
              </a:gs>
              <a:gs pos="50000">
                <a:srgbClr val="00FFFF"/>
              </a:gs>
              <a:gs pos="100000">
                <a:srgbClr val="00767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vi-VN">
              <a:solidFill>
                <a:srgbClr val="000000"/>
              </a:solidFill>
            </a:endParaRPr>
          </a:p>
        </p:txBody>
      </p:sp>
      <p:sp>
        <p:nvSpPr>
          <p:cNvPr id="22538" name="Freeform 10"/>
          <p:cNvSpPr>
            <a:spLocks/>
          </p:cNvSpPr>
          <p:nvPr/>
        </p:nvSpPr>
        <p:spPr bwMode="auto">
          <a:xfrm>
            <a:off x="1219200" y="2228850"/>
            <a:ext cx="19812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FF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2539" name="Freeform 11"/>
          <p:cNvSpPr>
            <a:spLocks/>
          </p:cNvSpPr>
          <p:nvPr/>
        </p:nvSpPr>
        <p:spPr bwMode="auto">
          <a:xfrm>
            <a:off x="6096000" y="1828800"/>
            <a:ext cx="1524000" cy="40005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66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2540" name="Picture 12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12001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1" name="Picture 13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00250"/>
            <a:ext cx="1600200" cy="4071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2" name="Picture 14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6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3" name="Picture 15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4" name="Picture 16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2573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5" name="Picture 17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6289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18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15430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7" name="Picture 19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8288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8" name="Picture 20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4574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9" name="Picture 21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5717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0" name="Picture 22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77165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1" name="Picture 23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2" name="Picture 24" descr="SPARKLE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171700"/>
            <a:ext cx="1066800" cy="559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3" name="Picture 25" descr="flower7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2343151"/>
            <a:ext cx="914400" cy="23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4" name="Picture 26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1612" y="39159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55" name="Freeform 27"/>
          <p:cNvSpPr>
            <a:spLocks/>
          </p:cNvSpPr>
          <p:nvPr/>
        </p:nvSpPr>
        <p:spPr bwMode="auto">
          <a:xfrm flipH="1">
            <a:off x="2667000" y="3314700"/>
            <a:ext cx="4343400" cy="571500"/>
          </a:xfrm>
          <a:custGeom>
            <a:avLst/>
            <a:gdLst>
              <a:gd name="T0" fmla="*/ 2147483647 w 2016"/>
              <a:gd name="T1" fmla="*/ 2147483647 h 1472"/>
              <a:gd name="T2" fmla="*/ 2147483647 w 2016"/>
              <a:gd name="T3" fmla="*/ 2147483647 h 1472"/>
              <a:gd name="T4" fmla="*/ 2147483647 w 2016"/>
              <a:gd name="T5" fmla="*/ 2147483647 h 1472"/>
              <a:gd name="T6" fmla="*/ 2147483647 w 2016"/>
              <a:gd name="T7" fmla="*/ 2147483647 h 1472"/>
              <a:gd name="T8" fmla="*/ 2147483647 w 2016"/>
              <a:gd name="T9" fmla="*/ 2147483647 h 1472"/>
              <a:gd name="T10" fmla="*/ 2147483647 w 2016"/>
              <a:gd name="T11" fmla="*/ 2147483647 h 1472"/>
              <a:gd name="T12" fmla="*/ 2147483647 w 2016"/>
              <a:gd name="T13" fmla="*/ 2147483647 h 1472"/>
              <a:gd name="T14" fmla="*/ 2147483647 w 2016"/>
              <a:gd name="T15" fmla="*/ 2147483647 h 1472"/>
              <a:gd name="T16" fmla="*/ 2147483647 w 2016"/>
              <a:gd name="T17" fmla="*/ 2147483647 h 1472"/>
              <a:gd name="T18" fmla="*/ 2147483647 w 2016"/>
              <a:gd name="T19" fmla="*/ 2147483647 h 1472"/>
              <a:gd name="T20" fmla="*/ 2147483647 w 2016"/>
              <a:gd name="T21" fmla="*/ 2147483647 h 1472"/>
              <a:gd name="T22" fmla="*/ 2147483647 w 2016"/>
              <a:gd name="T23" fmla="*/ 2147483647 h 1472"/>
              <a:gd name="T24" fmla="*/ 2147483647 w 2016"/>
              <a:gd name="T25" fmla="*/ 2147483647 h 1472"/>
              <a:gd name="T26" fmla="*/ 2147483647 w 2016"/>
              <a:gd name="T27" fmla="*/ 2147483647 h 1472"/>
              <a:gd name="T28" fmla="*/ 2147483647 w 2016"/>
              <a:gd name="T29" fmla="*/ 2147483647 h 1472"/>
              <a:gd name="T30" fmla="*/ 2147483647 w 2016"/>
              <a:gd name="T31" fmla="*/ 2147483647 h 1472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2016"/>
              <a:gd name="T49" fmla="*/ 0 h 1472"/>
              <a:gd name="T50" fmla="*/ 2016 w 2016"/>
              <a:gd name="T51" fmla="*/ 1472 h 1472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2016" h="1472">
                <a:moveTo>
                  <a:pt x="16" y="848"/>
                </a:moveTo>
                <a:cubicBezTo>
                  <a:pt x="32" y="744"/>
                  <a:pt x="112" y="424"/>
                  <a:pt x="208" y="320"/>
                </a:cubicBezTo>
                <a:cubicBezTo>
                  <a:pt x="304" y="216"/>
                  <a:pt x="488" y="216"/>
                  <a:pt x="592" y="224"/>
                </a:cubicBezTo>
                <a:cubicBezTo>
                  <a:pt x="696" y="232"/>
                  <a:pt x="792" y="392"/>
                  <a:pt x="832" y="368"/>
                </a:cubicBezTo>
                <a:cubicBezTo>
                  <a:pt x="872" y="344"/>
                  <a:pt x="792" y="136"/>
                  <a:pt x="832" y="80"/>
                </a:cubicBezTo>
                <a:cubicBezTo>
                  <a:pt x="872" y="24"/>
                  <a:pt x="992" y="0"/>
                  <a:pt x="1072" y="32"/>
                </a:cubicBezTo>
                <a:cubicBezTo>
                  <a:pt x="1152" y="64"/>
                  <a:pt x="1240" y="248"/>
                  <a:pt x="1312" y="272"/>
                </a:cubicBezTo>
                <a:cubicBezTo>
                  <a:pt x="1384" y="296"/>
                  <a:pt x="1392" y="152"/>
                  <a:pt x="1504" y="176"/>
                </a:cubicBezTo>
                <a:cubicBezTo>
                  <a:pt x="1616" y="200"/>
                  <a:pt x="1952" y="288"/>
                  <a:pt x="1984" y="416"/>
                </a:cubicBezTo>
                <a:cubicBezTo>
                  <a:pt x="2016" y="544"/>
                  <a:pt x="1704" y="800"/>
                  <a:pt x="1696" y="944"/>
                </a:cubicBezTo>
                <a:cubicBezTo>
                  <a:pt x="1688" y="1088"/>
                  <a:pt x="1984" y="1192"/>
                  <a:pt x="1936" y="1280"/>
                </a:cubicBezTo>
                <a:cubicBezTo>
                  <a:pt x="1888" y="1368"/>
                  <a:pt x="1568" y="1472"/>
                  <a:pt x="1408" y="1472"/>
                </a:cubicBezTo>
                <a:cubicBezTo>
                  <a:pt x="1248" y="1472"/>
                  <a:pt x="1112" y="1376"/>
                  <a:pt x="976" y="1280"/>
                </a:cubicBezTo>
                <a:cubicBezTo>
                  <a:pt x="840" y="1184"/>
                  <a:pt x="736" y="952"/>
                  <a:pt x="592" y="896"/>
                </a:cubicBezTo>
                <a:cubicBezTo>
                  <a:pt x="448" y="840"/>
                  <a:pt x="208" y="952"/>
                  <a:pt x="112" y="944"/>
                </a:cubicBezTo>
                <a:cubicBezTo>
                  <a:pt x="16" y="936"/>
                  <a:pt x="0" y="952"/>
                  <a:pt x="16" y="848"/>
                </a:cubicBezTo>
                <a:close/>
              </a:path>
            </a:pathLst>
          </a:cu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6892" name="20. Bai Ngoi Ca Que Huong - Phi Nhu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4343400"/>
            <a:ext cx="685800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7" name="Picture 29" descr="F9849DCFA90C473196ECD16214E77005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9600" y="4057651"/>
            <a:ext cx="1371600" cy="1021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8" name="Picture 30" descr="dandelions_wave_hb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00" y="4258866"/>
            <a:ext cx="1573213" cy="884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59" name="Picture 31" descr="blumen-pflanzen051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0" y="4114800"/>
            <a:ext cx="11112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60" name="WordArt 32" descr="48"/>
          <p:cNvSpPr>
            <a:spLocks noChangeArrowheads="1" noChangeShapeType="1" noTextEdit="1"/>
          </p:cNvSpPr>
          <p:nvPr/>
        </p:nvSpPr>
        <p:spPr bwMode="auto">
          <a:xfrm>
            <a:off x="685800" y="514350"/>
            <a:ext cx="7772400" cy="32004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/>
              <a:t>Bài học đến đây là kết thúc</a:t>
            </a:r>
          </a:p>
          <a:p>
            <a:pPr algn="ctr"/>
            <a:r>
              <a:rPr lang="en-US"/>
              <a:t>Chúc các cô mạnh khỏe</a:t>
            </a:r>
          </a:p>
          <a:p>
            <a:pPr algn="ctr"/>
            <a:r>
              <a:rPr lang="en-US"/>
              <a:t>Chúc các em thực hiện  tốt bài học!</a:t>
            </a:r>
          </a:p>
        </p:txBody>
      </p:sp>
      <p:pic>
        <p:nvPicPr>
          <p:cNvPr id="22561" name="Picture 34" descr="2sblw131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771901"/>
            <a:ext cx="2971800" cy="992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953811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9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63000">
              <a:srgbClr val="2CC7ED"/>
            </a:gs>
            <a:gs pos="98621">
              <a:srgbClr val="00B0F0"/>
            </a:gs>
            <a:gs pos="100000">
              <a:srgbClr val="00B0F0"/>
            </a:gs>
          </a:gsLst>
          <a:lin ang="16200000" scaled="0"/>
        </a:gra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4" name="Google Shape;144;p2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45" name="Google Shape;145;p2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7" name="Google Shape;147;p2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48" name="Google Shape;148;p2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0" name="Google Shape;150;p2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151" name="Google Shape;151;p2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3" name="Google Shape;153;p2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154" name="Google Shape;154;p2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6" name="Google Shape;156;p2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157" name="Google Shape;157;p2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160" name="Google Shape;160;p2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2" name="Google Shape;162;p2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163" name="Google Shape;163;p2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5" name="Google Shape;165;p2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166" name="Google Shape;166;p2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68" name="Google Shape;168;p2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169" name="Google Shape;169;p2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1" name="Google Shape;171;p2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172" name="Google Shape;172;p2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4" name="Google Shape;174;p2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175" name="Google Shape;175;p2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6" name="Google Shape;176;p2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77" name="Google Shape;177;p2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Khởi động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178" name="Google Shape;178;p2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1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179" name="Google Shape;179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1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20" y="96370"/>
            <a:ext cx="2706378" cy="61111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867" y="976185"/>
            <a:ext cx="5655060" cy="159672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95" y="2963165"/>
            <a:ext cx="1963526" cy="149481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492" y="3084724"/>
            <a:ext cx="1647905" cy="13732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1168" y="2963165"/>
            <a:ext cx="1526261" cy="16134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1200" y="3026749"/>
            <a:ext cx="1874443" cy="154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3.7037E-6 L 0.29166 0.00771 " pathEditMode="relative" rAng="0" ptsTypes="AA">
                                      <p:cBhvr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83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4"/>
          <p:cNvSpPr/>
          <p:nvPr/>
        </p:nvSpPr>
        <p:spPr>
          <a:xfrm rot="-3000650" flipH="1">
            <a:off x="3622607" y="980622"/>
            <a:ext cx="4003028" cy="3488687"/>
          </a:xfrm>
          <a:custGeom>
            <a:avLst/>
            <a:gdLst/>
            <a:ahLst/>
            <a:cxnLst/>
            <a:rect l="l" t="t" r="r" b="b"/>
            <a:pathLst>
              <a:path w="4003028" h="3488687" extrusionOk="0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rgbClr val="833C0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5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3" name="Google Shape;193;p4"/>
          <p:cNvGrpSpPr/>
          <p:nvPr/>
        </p:nvGrpSpPr>
        <p:grpSpPr>
          <a:xfrm>
            <a:off x="2253689" y="1535048"/>
            <a:ext cx="1955429" cy="1333408"/>
            <a:chOff x="2253689" y="1535048"/>
            <a:chExt cx="1955429" cy="1333408"/>
          </a:xfrm>
        </p:grpSpPr>
        <p:sp>
          <p:nvSpPr>
            <p:cNvPr id="194" name="Google Shape;194;p4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"/>
            <p:cNvSpPr/>
            <p:nvPr/>
          </p:nvSpPr>
          <p:spPr>
            <a:xfrm rot="-9473289">
              <a:off x="2919041" y="2153353"/>
              <a:ext cx="909847" cy="190357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4"/>
          <p:cNvGrpSpPr/>
          <p:nvPr/>
        </p:nvGrpSpPr>
        <p:grpSpPr>
          <a:xfrm>
            <a:off x="3760322" y="3582254"/>
            <a:ext cx="1465034" cy="1349862"/>
            <a:chOff x="3760322" y="3582254"/>
            <a:chExt cx="1465034" cy="1349862"/>
          </a:xfrm>
        </p:grpSpPr>
        <p:sp>
          <p:nvSpPr>
            <p:cNvPr id="197" name="Google Shape;197;p4"/>
            <p:cNvSpPr/>
            <p:nvPr/>
          </p:nvSpPr>
          <p:spPr>
            <a:xfrm rot="-8507573">
              <a:off x="3819583" y="3928190"/>
              <a:ext cx="1346512" cy="65799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oogle Shape;199;p4"/>
          <p:cNvGrpSpPr/>
          <p:nvPr/>
        </p:nvGrpSpPr>
        <p:grpSpPr>
          <a:xfrm>
            <a:off x="6089897" y="3405944"/>
            <a:ext cx="741464" cy="878352"/>
            <a:chOff x="6119714" y="3405944"/>
            <a:chExt cx="741464" cy="878352"/>
          </a:xfrm>
        </p:grpSpPr>
        <p:sp>
          <p:nvSpPr>
            <p:cNvPr id="200" name="Google Shape;200;p4"/>
            <p:cNvSpPr/>
            <p:nvPr/>
          </p:nvSpPr>
          <p:spPr>
            <a:xfrm rot="-3669911">
              <a:off x="6105396" y="3633904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2" name="Google Shape;202;p4"/>
          <p:cNvGrpSpPr/>
          <p:nvPr/>
        </p:nvGrpSpPr>
        <p:grpSpPr>
          <a:xfrm>
            <a:off x="6378045" y="3998247"/>
            <a:ext cx="767568" cy="484084"/>
            <a:chOff x="6378045" y="3998247"/>
            <a:chExt cx="767568" cy="484084"/>
          </a:xfrm>
        </p:grpSpPr>
        <p:sp>
          <p:nvSpPr>
            <p:cNvPr id="203" name="Google Shape;203;p4"/>
            <p:cNvSpPr/>
            <p:nvPr/>
          </p:nvSpPr>
          <p:spPr>
            <a:xfrm rot="-681126">
              <a:off x="6405591" y="4064938"/>
              <a:ext cx="712475" cy="35070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4"/>
          <p:cNvGrpSpPr/>
          <p:nvPr/>
        </p:nvGrpSpPr>
        <p:grpSpPr>
          <a:xfrm>
            <a:off x="5029754" y="2073115"/>
            <a:ext cx="598228" cy="850125"/>
            <a:chOff x="5077882" y="2061083"/>
            <a:chExt cx="598228" cy="850125"/>
          </a:xfrm>
        </p:grpSpPr>
        <p:sp>
          <p:nvSpPr>
            <p:cNvPr id="206" name="Google Shape;206;p4"/>
            <p:cNvSpPr/>
            <p:nvPr/>
          </p:nvSpPr>
          <p:spPr>
            <a:xfrm rot="-4549107">
              <a:off x="4991946" y="2274930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"/>
            <p:cNvSpPr/>
            <p:nvPr/>
          </p:nvSpPr>
          <p:spPr>
            <a:xfrm rot="5895372" flipH="1">
              <a:off x="5166313" y="2503220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"/>
          <p:cNvGrpSpPr/>
          <p:nvPr/>
        </p:nvGrpSpPr>
        <p:grpSpPr>
          <a:xfrm>
            <a:off x="5299207" y="2516037"/>
            <a:ext cx="806538" cy="633648"/>
            <a:chOff x="5299207" y="2540101"/>
            <a:chExt cx="806538" cy="633648"/>
          </a:xfrm>
        </p:grpSpPr>
        <p:sp>
          <p:nvSpPr>
            <p:cNvPr id="209" name="Google Shape;209;p4"/>
            <p:cNvSpPr/>
            <p:nvPr/>
          </p:nvSpPr>
          <p:spPr>
            <a:xfrm rot="-1560322">
              <a:off x="5339322" y="2681574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"/>
            <p:cNvSpPr/>
            <p:nvPr/>
          </p:nvSpPr>
          <p:spPr>
            <a:xfrm rot="8884157" flipH="1">
              <a:off x="5463265" y="2847305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4"/>
          <p:cNvGrpSpPr/>
          <p:nvPr/>
        </p:nvGrpSpPr>
        <p:grpSpPr>
          <a:xfrm>
            <a:off x="7410774" y="1197999"/>
            <a:ext cx="778581" cy="875100"/>
            <a:chOff x="7374678" y="1161903"/>
            <a:chExt cx="778581" cy="875100"/>
          </a:xfrm>
        </p:grpSpPr>
        <p:sp>
          <p:nvSpPr>
            <p:cNvPr id="212" name="Google Shape;212;p4"/>
            <p:cNvSpPr/>
            <p:nvPr/>
          </p:nvSpPr>
          <p:spPr>
            <a:xfrm rot="7420741" flipH="1">
              <a:off x="7378918" y="1388237"/>
              <a:ext cx="770101" cy="422431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"/>
            <p:cNvSpPr/>
            <p:nvPr/>
          </p:nvSpPr>
          <p:spPr>
            <a:xfrm rot="-3023738">
              <a:off x="7530177" y="1606273"/>
              <a:ext cx="392891" cy="92346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4"/>
          <p:cNvGrpSpPr/>
          <p:nvPr/>
        </p:nvGrpSpPr>
        <p:grpSpPr>
          <a:xfrm>
            <a:off x="7025358" y="1209298"/>
            <a:ext cx="538720" cy="795156"/>
            <a:chOff x="7001294" y="1209298"/>
            <a:chExt cx="538720" cy="795156"/>
          </a:xfrm>
        </p:grpSpPr>
        <p:sp>
          <p:nvSpPr>
            <p:cNvPr id="215" name="Google Shape;215;p4"/>
            <p:cNvSpPr/>
            <p:nvPr/>
          </p:nvSpPr>
          <p:spPr>
            <a:xfrm rot="4431956" flipH="1">
              <a:off x="6907501" y="1431525"/>
              <a:ext cx="726307" cy="350702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"/>
            <p:cNvSpPr/>
            <p:nvPr/>
          </p:nvSpPr>
          <p:spPr>
            <a:xfrm rot="-6012523">
              <a:off x="7100276" y="1627802"/>
              <a:ext cx="370548" cy="76665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7507360" y="1418371"/>
            <a:ext cx="2289464" cy="1795572"/>
            <a:chOff x="7507360" y="1418371"/>
            <a:chExt cx="2289464" cy="1795572"/>
          </a:xfrm>
        </p:grpSpPr>
        <p:sp>
          <p:nvSpPr>
            <p:cNvPr id="218" name="Google Shape;218;p4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"/>
            <p:cNvSpPr/>
            <p:nvPr/>
          </p:nvSpPr>
          <p:spPr>
            <a:xfrm rot="-1104413">
              <a:off x="7973719" y="2267331"/>
              <a:ext cx="1039933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0" name="Google Shape;220;p4"/>
          <p:cNvGrpSpPr/>
          <p:nvPr/>
        </p:nvGrpSpPr>
        <p:grpSpPr>
          <a:xfrm rot="2799594" flipH="1">
            <a:off x="5077585" y="-4173"/>
            <a:ext cx="1296742" cy="2117363"/>
            <a:chOff x="1279516" y="-3525500"/>
            <a:chExt cx="1296742" cy="2550422"/>
          </a:xfrm>
        </p:grpSpPr>
        <p:sp>
          <p:nvSpPr>
            <p:cNvPr id="221" name="Google Shape;221;p4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/>
              <a:ahLst/>
              <a:cxnLst/>
              <a:rect l="l" t="t" r="r" b="b"/>
              <a:pathLst>
                <a:path w="4469938" h="1909549" extrusionOk="0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"/>
            <p:cNvSpPr/>
            <p:nvPr/>
          </p:nvSpPr>
          <p:spPr>
            <a:xfrm rot="-5400000">
              <a:off x="1314007" y="-2158857"/>
              <a:ext cx="1252628" cy="229291"/>
            </a:xfrm>
            <a:custGeom>
              <a:avLst/>
              <a:gdLst/>
              <a:ahLst/>
              <a:cxnLst/>
              <a:rect l="l" t="t" r="r" b="b"/>
              <a:pathLst>
                <a:path w="3510010" h="524894" extrusionOk="0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3" name="Google Shape;223;p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224" name="Google Shape;224;p4"/>
            <p:cNvPicPr preferRelativeResize="0"/>
            <p:nvPr/>
          </p:nvPicPr>
          <p:blipFill rotWithShape="1">
            <a:blip r:embed="rId3">
              <a:alphaModFix/>
            </a:blip>
            <a:srcRect l="2993" r="4332" b="1428"/>
            <a:stretch/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25" name="Google Shape;225;p4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5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6" name="Google Shape;226;p4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Đọc</a:t>
            </a:r>
            <a:endParaRPr sz="4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sp>
        <p:nvSpPr>
          <p:cNvPr id="227" name="Google Shape;227;p4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0070C0"/>
                </a:solidFill>
                <a:latin typeface="Arial Rounded"/>
                <a:ea typeface="Arial Rounded"/>
                <a:cs typeface="Arial Rounded"/>
                <a:sym typeface="Arial Rounded"/>
              </a:rPr>
              <a:t>2</a:t>
            </a:r>
            <a:endParaRPr sz="5400" b="1">
              <a:solidFill>
                <a:srgbClr val="0070C0"/>
              </a:solidFill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pic>
        <p:nvPicPr>
          <p:cNvPr id="228" name="Google Shape;22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54891" y="454275"/>
            <a:ext cx="2248544" cy="7531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214976" y="2452092"/>
            <a:ext cx="1125835" cy="26077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/>
                                        <p:tgtEl>
                                          <p:spTgt spid="2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/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75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750"/>
                                        <p:tgtEl>
                                          <p:spTgt spid="1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750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75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75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750"/>
                                        <p:tgtEl>
                                          <p:spTgt spid="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250"/>
                            </p:stCondLst>
                            <p:childTnLst>
                              <p:par>
                                <p:cTn id="5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60" dur="2750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" presetClass="entr" presetSubtype="2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1250"/>
                                        <p:tgtEl>
                                          <p:spTgt spid="2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603137" y="12145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-SGK-TV" pitchFamily="2" charset="0"/>
                <a:ea typeface="Arial Rounded"/>
                <a:cs typeface="Arial-SGK-TV" pitchFamily="2" charset="0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-SGK-TV" pitchFamily="2" charset="0"/>
              <a:cs typeface="Arial-SGK-TV" pitchFamily="2" charset="0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Bốn mua chim ca.</a:t>
            </a:r>
          </a:p>
          <a:p>
            <a:r>
              <a:rPr lang="vi-VN" sz="1600" i="1" dirty="0">
                <a:solidFill>
                  <a:schemeClr val="tx1"/>
                </a:solidFill>
                <a:latin typeface="Arial-SGK-TV" pitchFamily="2" charset="0"/>
                <a:cs typeface="Arial-SGK-TV" pitchFamily="2" charset="0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  <a:latin typeface="Arial-SGK-TV" pitchFamily="2" charset="0"/>
              <a:cs typeface="Arial-SGK-TV" pitchFamily="2" charset="0"/>
            </a:endParaRPr>
          </a:p>
        </p:txBody>
      </p:sp>
      <p:pic>
        <p:nvPicPr>
          <p:cNvPr id="21" name="nghe nhiều lầ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15789" y="-631994"/>
            <a:ext cx="609600" cy="609600"/>
          </a:xfrm>
          <a:prstGeom prst="rect">
            <a:avLst/>
          </a:prstGeom>
        </p:spPr>
      </p:pic>
      <p:pic>
        <p:nvPicPr>
          <p:cNvPr id="6" name="nghe 1 lần">
            <a:hlinkClick r:id="" action="ppaction://media"/>
            <a:extLst>
              <a:ext uri="{FF2B5EF4-FFF2-40B4-BE49-F238E27FC236}">
                <a16:creationId xmlns:a16="http://schemas.microsoft.com/office/drawing/2014/main" id="{AED3F17D-1E14-4E7E-A938-389AD7E94F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14977" y="-6319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122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1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516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110765" y="191793"/>
            <a:ext cx="2618024" cy="50167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Rạ đầy sân phơi.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Bốn mua chim ca.</a:t>
            </a:r>
          </a:p>
          <a:p>
            <a:r>
              <a:rPr lang="vi-VN" sz="1600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</a:t>
            </a:r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10765" y="1325367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nở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10765" y="2392243"/>
            <a:ext cx="2897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100490" y="4075884"/>
            <a:ext cx="2897313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</a:t>
            </a:r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nước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98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7" grpId="0"/>
      <p:bldP spid="7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689" y="0"/>
            <a:ext cx="3948311" cy="5143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998560" y="191793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60" y="209519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00887" y="350416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08822" y="208152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06486" y="3511044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accent6">
                    <a:lumMod val="50000"/>
                  </a:schemeClr>
                </a:solidFill>
                <a:latin typeface="Arial Rounded"/>
                <a:sym typeface="Arial Rounded"/>
              </a:rPr>
              <a:t>Bốn mùa chim ca.</a:t>
            </a:r>
          </a:p>
        </p:txBody>
      </p:sp>
    </p:spTree>
    <p:extLst>
      <p:ext uri="{BB962C8B-B14F-4D97-AF65-F5344CB8AC3E}">
        <p14:creationId xmlns:p14="http://schemas.microsoft.com/office/powerpoint/2010/main" val="2430553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462" y="191793"/>
            <a:ext cx="1133404" cy="43522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2016758" y="57041"/>
            <a:ext cx="2618024" cy="517064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400" dirty="0">
                <a:solidFill>
                  <a:schemeClr val="tx1"/>
                </a:solidFill>
                <a:latin typeface="Arial Rounded"/>
                <a:ea typeface="Arial Rounded"/>
                <a:cs typeface="Arial Rounded"/>
                <a:sym typeface="Arial Rounded"/>
              </a:rPr>
              <a:t>Ngôi nhà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nhà em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Hàng xoan trước ngõ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Hoa xao xuyến nở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mây từng chùm.</a:t>
            </a: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2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endParaRPr lang="vi-VN" sz="1000" dirty="0">
              <a:solidFill>
                <a:schemeClr val="tx1"/>
              </a:solidFill>
              <a:latin typeface="Arial Rounded"/>
              <a:sym typeface="Arial Rounded"/>
            </a:endParaRPr>
          </a:p>
          <a:p>
            <a:r>
              <a:rPr lang="vi-VN" sz="1600" i="1" dirty="0">
                <a:solidFill>
                  <a:schemeClr val="tx1"/>
                </a:solidFill>
                <a:latin typeface="Arial Rounded"/>
                <a:sym typeface="Arial Rounded"/>
              </a:rPr>
              <a:t>                            (Tô Hà)</a:t>
            </a:r>
            <a:endParaRPr lang="vi-VN" sz="1600" i="1" dirty="0">
              <a:solidFill>
                <a:schemeClr val="tx1"/>
              </a:solidFill>
            </a:endParaRPr>
          </a:p>
        </p:txBody>
      </p:sp>
      <p:sp>
        <p:nvSpPr>
          <p:cNvPr id="6" name="Google Shape;253;p7"/>
          <p:cNvSpPr/>
          <p:nvPr/>
        </p:nvSpPr>
        <p:spPr>
          <a:xfrm>
            <a:off x="1741750" y="814264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en-US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7" name="Google Shape;253;p7"/>
          <p:cNvSpPr/>
          <p:nvPr/>
        </p:nvSpPr>
        <p:spPr>
          <a:xfrm>
            <a:off x="1741750" y="2180728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8" name="Google Shape;253;p7"/>
          <p:cNvSpPr/>
          <p:nvPr/>
        </p:nvSpPr>
        <p:spPr>
          <a:xfrm>
            <a:off x="1741750" y="3547192"/>
            <a:ext cx="271130" cy="239004"/>
          </a:xfrm>
          <a:prstGeom prst="flowChartConnector">
            <a:avLst/>
          </a:prstGeom>
          <a:solidFill>
            <a:schemeClr val="accent4"/>
          </a:solidFill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algn="ctr"/>
            <a:r>
              <a:rPr lang="vi-VN" sz="1800" b="1" dirty="0">
                <a:solidFill>
                  <a:schemeClr val="lt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</a:t>
            </a:r>
            <a:endParaRPr sz="1800" b="1" dirty="0">
              <a:solidFill>
                <a:schemeClr val="lt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16758" y="2115396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Em yêu tiếng chim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Đầu hồi lảnh lót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Mái vàng thơm phức</a:t>
            </a:r>
          </a:p>
          <a:p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Rạ đầy sân phơi.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035436" y="3485650"/>
            <a:ext cx="289731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Em yêu ngôi nhà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Gỗ, tre mộc mạc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Như yêu đất nước</a:t>
            </a:r>
          </a:p>
          <a:p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Bốn mùa chim ca.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576389" y="1180276"/>
            <a:ext cx="177805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xao xuyến </a:t>
            </a:r>
            <a:r>
              <a:rPr lang="vi-VN" sz="2000" dirty="0">
                <a:solidFill>
                  <a:schemeClr val="tx1"/>
                </a:solidFill>
                <a:latin typeface="Arial Rounded"/>
                <a:sym typeface="Arial Rounded"/>
              </a:rPr>
              <a:t>nở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14375" y="2436785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Đầu hồi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lảnh lót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012880" y="2736886"/>
            <a:ext cx="26180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Mái vàng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thơm phức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034380" y="3091939"/>
            <a:ext cx="234006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  <a:latin typeface="Arial Rounded"/>
                <a:sym typeface="Arial Rounded"/>
              </a:rPr>
              <a:t>Rạ </a:t>
            </a:r>
            <a:r>
              <a:rPr lang="vi-VN" sz="2000" dirty="0">
                <a:solidFill>
                  <a:srgbClr val="002060"/>
                </a:solidFill>
                <a:latin typeface="Arial Rounded"/>
                <a:sym typeface="Arial Rounded"/>
              </a:rPr>
              <a:t>đầy sân phơi</a:t>
            </a:r>
          </a:p>
        </p:txBody>
      </p:sp>
    </p:spTree>
    <p:extLst>
      <p:ext uri="{BB962C8B-B14F-4D97-AF65-F5344CB8AC3E}">
        <p14:creationId xmlns:p14="http://schemas.microsoft.com/office/powerpoint/2010/main" val="138380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19" grpId="0" animBg="1"/>
      <p:bldP spid="2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1483</TotalTime>
  <Words>744</Words>
  <Application>Microsoft Office PowerPoint</Application>
  <PresentationFormat>On-screen Show (16:9)</PresentationFormat>
  <Paragraphs>251</Paragraphs>
  <Slides>29</Slides>
  <Notes>16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宋体</vt:lpstr>
      <vt:lpstr>Arial</vt:lpstr>
      <vt:lpstr>Arial Rounded</vt:lpstr>
      <vt:lpstr>Arial Rounded MT Bold</vt:lpstr>
      <vt:lpstr>Arial-Rounded</vt:lpstr>
      <vt:lpstr>Arial-SGK-TV</vt:lpstr>
      <vt:lpstr>Calibri</vt:lpstr>
      <vt:lpstr>Calibri Light</vt:lpstr>
      <vt:lpstr>HP001 4 hàng</vt:lpstr>
      <vt:lpstr>Times New Roman</vt:lpstr>
      <vt:lpstr>UTM 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nhà gỗ, nhà tre</vt:lpstr>
      <vt:lpstr>hoa xoan</vt:lpstr>
      <vt:lpstr>PowerPoint Presentation</vt:lpstr>
      <vt:lpstr>mái vàng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Thi Minh Phuong</dc:creator>
  <cp:lastModifiedBy>PC</cp:lastModifiedBy>
  <cp:revision>41</cp:revision>
  <dcterms:created xsi:type="dcterms:W3CDTF">2020-08-13T09:19:08Z</dcterms:created>
  <dcterms:modified xsi:type="dcterms:W3CDTF">2022-02-10T11:46:53Z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