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21"/>
  </p:notesMasterIdLst>
  <p:sldIdLst>
    <p:sldId id="285" r:id="rId4"/>
    <p:sldId id="274" r:id="rId5"/>
    <p:sldId id="279" r:id="rId6"/>
    <p:sldId id="257" r:id="rId7"/>
    <p:sldId id="283" r:id="rId8"/>
    <p:sldId id="289" r:id="rId9"/>
    <p:sldId id="290" r:id="rId10"/>
    <p:sldId id="273" r:id="rId11"/>
    <p:sldId id="288" r:id="rId12"/>
    <p:sldId id="286" r:id="rId13"/>
    <p:sldId id="282" r:id="rId14"/>
    <p:sldId id="284" r:id="rId15"/>
    <p:sldId id="292" r:id="rId16"/>
    <p:sldId id="291" r:id="rId17"/>
    <p:sldId id="264" r:id="rId18"/>
    <p:sldId id="266" r:id="rId19"/>
    <p:sldId id="278" r:id="rId20"/>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24B5"/>
    <a:srgbClr val="00DA63"/>
    <a:srgbClr val="F6BB00"/>
    <a:srgbClr val="A9DA74"/>
    <a:srgbClr val="EBF6F9"/>
    <a:srgbClr val="FBD6B7"/>
    <a:srgbClr val="0DFF7A"/>
    <a:srgbClr val="BEE395"/>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5/8/2023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282">
              <a:buClrTx/>
              <a:buFontTx/>
              <a:buNone/>
              <a:defRPr/>
            </a:pPr>
            <a:fld id="{DFD2DD08-BFD2-4617-92AF-E1951D5E3113}" type="slidenum">
              <a:rPr lang="zh-CN" altLang="en-US" kern="1200" smtClean="0">
                <a:solidFill>
                  <a:prstClr val="black"/>
                </a:solidFill>
                <a:latin typeface="Calibri"/>
                <a:ea typeface="宋体" panose="02010600030101010101" pitchFamily="2" charset="-122"/>
              </a:rPr>
              <a:pPr defTabSz="914282">
                <a:buClrTx/>
                <a:buFontTx/>
                <a:buNone/>
                <a:defRPr/>
              </a:pPr>
              <a:t>1</a:t>
            </a:fld>
            <a:endParaRPr lang="zh-CN" altLang="en-US"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216444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viết</a:t>
            </a:r>
            <a:r>
              <a:rPr lang="en-US" baseline="0"/>
              <a:t> vở Tập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3505388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87601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a:t>
            </a:r>
            <a:r>
              <a:rPr lang="en-US" baseline="0"/>
              <a:t> HS hát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34545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67457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空白" type="blank">
  <p:cSld name="1_空白">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algn="ctr" defTabSz="914400">
              <a:buClr>
                <a:srgbClr val="000000"/>
              </a:buClr>
              <a:buFont typeface="Arial"/>
              <a:buNone/>
            </a:pPr>
            <a:endParaRPr sz="1350" kern="0">
              <a:solidFill>
                <a:srgbClr val="FFFFFF"/>
              </a:solidFill>
              <a:ea typeface="Arial"/>
              <a:cs typeface="Arial"/>
              <a:sym typeface="Arial"/>
            </a:endParaRPr>
          </a:p>
        </p:txBody>
      </p:sp>
      <p:pic>
        <p:nvPicPr>
          <p:cNvPr id="23" name="Google Shape;23;p27"/>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pic>
        <p:nvPicPr>
          <p:cNvPr id="27" name="Google Shape;27;p27"/>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alphaModFix/>
          </a:blip>
          <a:src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alphaModFix/>
          </a:blip>
          <a:srcRect l="1" r="152"/>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alphaModFix/>
          </a:blip>
          <a:src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alphaModFix/>
          </a:blip>
          <a:srcRect r="45910"/>
          <a:stretch/>
        </p:blipFill>
        <p:spPr>
          <a:xfrm>
            <a:off x="8460597" y="3435861"/>
            <a:ext cx="618427" cy="959575"/>
          </a:xfrm>
          <a:prstGeom prst="rect">
            <a:avLst/>
          </a:prstGeom>
          <a:noFill/>
          <a:ln>
            <a:noFill/>
          </a:ln>
        </p:spPr>
      </p:pic>
    </p:spTree>
    <p:extLst>
      <p:ext uri="{BB962C8B-B14F-4D97-AF65-F5344CB8AC3E}">
        <p14:creationId xmlns:p14="http://schemas.microsoft.com/office/powerpoint/2010/main" val="1085994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algn="ctr" defTabSz="914400">
              <a:buClr>
                <a:srgbClr val="000000"/>
              </a:buClr>
              <a:buFont typeface="Arial"/>
              <a:buNone/>
            </a:pPr>
            <a:endParaRPr sz="1350" kern="0">
              <a:solidFill>
                <a:srgbClr val="FFFFFF"/>
              </a:solidFil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extLst>
      <p:ext uri="{BB962C8B-B14F-4D97-AF65-F5344CB8AC3E}">
        <p14:creationId xmlns:p14="http://schemas.microsoft.com/office/powerpoint/2010/main" val="3523205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563751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2" name="Google Shape;5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766946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67952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74444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988464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66649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568690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垂直排列标题与&#10;文本">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77796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algn="ctr" defTabSz="914400">
              <a:buClr>
                <a:srgbClr val="000000"/>
              </a:buClr>
              <a:buFont typeface="Arial"/>
              <a:buNone/>
            </a:pPr>
            <a:endParaRPr sz="1350" kern="0">
              <a:solidFill>
                <a:srgbClr val="FFFFFF"/>
              </a:solidFil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extLst>
      <p:ext uri="{BB962C8B-B14F-4D97-AF65-F5344CB8AC3E}">
        <p14:creationId xmlns:p14="http://schemas.microsoft.com/office/powerpoint/2010/main" val="1610077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012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143866"/>
      </p:ext>
    </p:extLst>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34681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84992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476791"/>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85611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61071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55553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654000"/>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72960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11365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94440"/>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167282"/>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dirty="0">
                <a:solidFill>
                  <a:srgbClr val="000000"/>
                </a:solidFill>
                <a:latin typeface="Arial"/>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741894" y="4234447"/>
            <a:ext cx="461392"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7633366" y="320764"/>
            <a:ext cx="30260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8253053" y="782530"/>
            <a:ext cx="173097"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540959" y="4698513"/>
            <a:ext cx="123715"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8246641" y="4636102"/>
            <a:ext cx="90352"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613019" y="3894249"/>
            <a:ext cx="173097"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559059" y="1118705"/>
            <a:ext cx="7400615" cy="3579808"/>
            <a:chOff x="623255" y="927125"/>
            <a:chExt cx="7691377" cy="3871900"/>
          </a:xfrm>
          <a:solidFill>
            <a:srgbClr val="ACD868"/>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defTabSz="914400">
                  <a:buClr>
                    <a:srgbClr val="000000"/>
                  </a:buClr>
                  <a:buFont typeface="Arial"/>
                  <a:buNone/>
                </a:pPr>
                <a:endParaRPr sz="1013" kern="0" dirty="0">
                  <a:solidFill>
                    <a:srgbClr val="000000"/>
                  </a:solidFill>
                  <a:latin typeface="Arial"/>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defTabSz="914400">
                  <a:buClr>
                    <a:srgbClr val="000000"/>
                  </a:buClr>
                  <a:buFont typeface="Arial"/>
                  <a:buNone/>
                </a:pPr>
                <a:endParaRPr sz="1013" kern="0" dirty="0">
                  <a:solidFill>
                    <a:srgbClr val="000000"/>
                  </a:solidFill>
                  <a:latin typeface="Arial"/>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6293945" y="3035722"/>
            <a:ext cx="172604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dirty="0">
                <a:solidFill>
                  <a:srgbClr val="000000"/>
                </a:solidFill>
                <a:latin typeface="Arial"/>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198766" y="2706217"/>
            <a:ext cx="1653117"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dirty="0">
                <a:solidFill>
                  <a:srgbClr val="000000"/>
                </a:solidFill>
                <a:latin typeface="Arial"/>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2480971" y="4813500"/>
            <a:ext cx="199221"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143226" y="4220104"/>
            <a:ext cx="6990179"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spTree>
    <p:extLst>
      <p:ext uri="{BB962C8B-B14F-4D97-AF65-F5344CB8AC3E}">
        <p14:creationId xmlns:p14="http://schemas.microsoft.com/office/powerpoint/2010/main" val="190214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5/8/2023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pPr defTabSz="914400">
              <a:buClr>
                <a:srgbClr val="000000"/>
              </a:buClr>
              <a:buFont typeface="Arial"/>
              <a:buNone/>
            </a:pPr>
            <a:endParaRPr kern="0"/>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pPr defTabSz="914400">
              <a:buClr>
                <a:srgbClr val="000000"/>
              </a:buClr>
              <a:buFont typeface="Arial"/>
              <a:buNone/>
            </a:pPr>
            <a:endParaRPr kern="0"/>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defTabSz="914400">
              <a:buClr>
                <a:srgbClr val="000000"/>
              </a:buClr>
              <a:buFont typeface="Arial"/>
              <a:buNone/>
            </a:pPr>
            <a:fld id="{00000000-1234-1234-1234-123412341234}" type="slidenum">
              <a:rPr lang="en-US" kern="0"/>
              <a:pPr defTabSz="914400">
                <a:buClr>
                  <a:srgbClr val="000000"/>
                </a:buClr>
                <a:buFont typeface="Arial"/>
                <a:buNone/>
              </a:pPr>
              <a:t>‹#›</a:t>
            </a:fld>
            <a:endParaRPr kern="0"/>
          </a:p>
        </p:txBody>
      </p:sp>
    </p:spTree>
    <p:extLst>
      <p:ext uri="{BB962C8B-B14F-4D97-AF65-F5344CB8AC3E}">
        <p14:creationId xmlns:p14="http://schemas.microsoft.com/office/powerpoint/2010/main" val="20679754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buClr>
                <a:srgbClr val="000000"/>
              </a:buClr>
              <a:buFont typeface="Arial"/>
              <a:buNone/>
            </a:pPr>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buClr>
                <a:srgbClr val="000000"/>
              </a:buClr>
              <a:buFont typeface="Arial"/>
              <a:buNone/>
            </a:pPr>
            <a:fld id="{00000000-1234-1234-1234-123412341234}" type="slidenum">
              <a:rPr lang="en-US" kern="0" smtClean="0">
                <a:solidFill>
                  <a:prstClr val="black">
                    <a:tint val="75000"/>
                  </a:prstClr>
                </a:solidFill>
                <a:latin typeface="Arial"/>
                <a:cs typeface="Arial"/>
                <a:sym typeface="Arial"/>
              </a:rPr>
              <a:pPr defTabSz="914400">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3869380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20960" y="76566"/>
            <a:ext cx="8702088" cy="4638368"/>
            <a:chOff x="280219" y="102086"/>
            <a:chExt cx="11631561" cy="618449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22622" y="2837175"/>
            <a:ext cx="9121379" cy="2306325"/>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6065228" y="-218793"/>
            <a:ext cx="2466809" cy="1526069"/>
          </a:xfrm>
          <a:prstGeom prst="rect">
            <a:avLst/>
          </a:prstGeom>
        </p:spPr>
      </p:pic>
      <p:pic>
        <p:nvPicPr>
          <p:cNvPr id="25" name="图片 24"/>
          <p:cNvPicPr>
            <a:picLocks noChangeAspect="1"/>
          </p:cNvPicPr>
          <p:nvPr/>
        </p:nvPicPr>
        <p:blipFill rotWithShape="1">
          <a:blip r:embed="rId7" cstate="print">
            <a:extLst>
              <a:ext uri="{28A0092B-C50C-407E-A947-70E740481C1C}">
                <a14:useLocalDpi xmlns:a14="http://schemas.microsoft.com/office/drawing/2010/main" val="0"/>
              </a:ext>
            </a:extLst>
          </a:blip>
          <a:srcRect l="33203" t="26841" r="49140"/>
          <a:stretch>
            <a:fillRect/>
          </a:stretch>
        </p:blipFill>
        <p:spPr>
          <a:xfrm rot="20477042">
            <a:off x="1241037" y="2531382"/>
            <a:ext cx="645368" cy="1238921"/>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8" y="26526"/>
            <a:ext cx="1855458" cy="2017990"/>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26672" r="83438" b="10952"/>
          <a:stretch>
            <a:fillRect/>
          </a:stretch>
        </p:blipFill>
        <p:spPr>
          <a:xfrm>
            <a:off x="7862456" y="544242"/>
            <a:ext cx="824853" cy="143927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6419940" y="373684"/>
            <a:ext cx="511042" cy="848366"/>
          </a:xfrm>
          <a:prstGeom prst="rect">
            <a:avLst/>
          </a:prstGeom>
        </p:spPr>
      </p:pic>
      <p:pic>
        <p:nvPicPr>
          <p:cNvPr id="21" name="Picture 20">
            <a:extLst>
              <a:ext uri="{FF2B5EF4-FFF2-40B4-BE49-F238E27FC236}">
                <a16:creationId xmlns:a16="http://schemas.microsoft.com/office/drawing/2014/main" id="{BEA04A1D-6066-48BF-8F9D-3143F8968E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8635" y="3233978"/>
            <a:ext cx="1807235" cy="1736853"/>
          </a:xfrm>
          <a:prstGeom prst="rect">
            <a:avLst/>
          </a:prstGeom>
        </p:spPr>
      </p:pic>
      <p:pic>
        <p:nvPicPr>
          <p:cNvPr id="6" name="Picture 5"/>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6355" y1="26563" x2="8867" y2="38867"/>
                        <a14:foregroundMark x1="10591" y1="39453" x2="246" y2="60938"/>
                        <a14:foregroundMark x1="1232" y1="61133" x2="9360" y2="81250"/>
                        <a14:foregroundMark x1="15517" y1="87695" x2="34236" y2="97070"/>
                        <a14:foregroundMark x1="50739" y1="96289" x2="81773" y2="88672"/>
                        <a14:foregroundMark x1="94828" y1="64453" x2="88670" y2="80273"/>
                        <a14:foregroundMark x1="72414" y1="28320" x2="88670" y2="41406"/>
                        <a14:foregroundMark x1="89163" y1="41797" x2="96059" y2="63672"/>
                      </a14:backgroundRemoval>
                    </a14:imgEffect>
                  </a14:imgLayer>
                </a14:imgProps>
              </a:ext>
              <a:ext uri="{28A0092B-C50C-407E-A947-70E740481C1C}">
                <a14:useLocalDpi xmlns:a14="http://schemas.microsoft.com/office/drawing/2010/main" val="0"/>
              </a:ext>
            </a:extLst>
          </a:blip>
          <a:stretch>
            <a:fillRect/>
          </a:stretch>
        </p:blipFill>
        <p:spPr>
          <a:xfrm>
            <a:off x="4326346" y="1951271"/>
            <a:ext cx="1123694" cy="1420588"/>
          </a:xfrm>
          <a:prstGeom prst="rect">
            <a:avLst/>
          </a:prstGeom>
        </p:spPr>
      </p:pic>
      <p:sp>
        <p:nvSpPr>
          <p:cNvPr id="17" name="WordArt 6"/>
          <p:cNvSpPr>
            <a:spLocks noChangeArrowheads="1" noChangeShapeType="1" noTextEdit="1"/>
          </p:cNvSpPr>
          <p:nvPr/>
        </p:nvSpPr>
        <p:spPr bwMode="auto">
          <a:xfrm>
            <a:off x="2053465" y="1806234"/>
            <a:ext cx="5899355" cy="1521838"/>
          </a:xfrm>
          <a:prstGeom prst="rect">
            <a:avLst/>
          </a:prstGeom>
        </p:spPr>
        <p:txBody>
          <a:bodyPr spcFirstLastPara="1" wrap="none" lIns="61604" tIns="30841" rIns="61604" bIns="30841" numCol="1" fromWordArt="1">
            <a:prstTxWarp prst="textArchUp">
              <a:avLst>
                <a:gd name="adj" fmla="val 11020719"/>
              </a:avLst>
            </a:prstTxWarp>
          </a:bodyPr>
          <a:lstStyle/>
          <a:p>
            <a:pPr algn="ctr" defTabSz="820778">
              <a:lnSpc>
                <a:spcPct val="150000"/>
              </a:lnSpc>
              <a:buFont typeface="Arial"/>
              <a:buNone/>
              <a:defRPr/>
            </a:pPr>
            <a:r>
              <a:rPr lang="en-US" sz="28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sym typeface="Arial"/>
              </a:rPr>
              <a:t>CHÀO MỪNG CÁC CON </a:t>
            </a:r>
          </a:p>
          <a:p>
            <a:pPr algn="ctr" defTabSz="820778">
              <a:lnSpc>
                <a:spcPct val="150000"/>
              </a:lnSpc>
              <a:buFont typeface="Arial"/>
              <a:buNone/>
              <a:defRPr/>
            </a:pPr>
            <a:r>
              <a:rPr lang="en-US" sz="28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sym typeface="Arial"/>
              </a:rPr>
              <a:t>ĐẾN VỚI TIẾT HỌC</a:t>
            </a:r>
          </a:p>
        </p:txBody>
      </p:sp>
      <p:sp>
        <p:nvSpPr>
          <p:cNvPr id="18" name="圆角矩形 1"/>
          <p:cNvSpPr/>
          <p:nvPr/>
        </p:nvSpPr>
        <p:spPr>
          <a:xfrm>
            <a:off x="1683707" y="3296183"/>
            <a:ext cx="6638870" cy="8169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103" tIns="41051" rIns="82103" bIns="41051" anchor="ctr"/>
          <a:lstStyle/>
          <a:p>
            <a:pPr algn="ctr" defTabSz="1094514">
              <a:buFont typeface="Arial"/>
              <a:buNone/>
              <a:defRPr/>
            </a:pPr>
            <a:r>
              <a:rPr lang="en-US" altLang="zh-CN" sz="3200" b="1" dirty="0">
                <a:solidFill>
                  <a:srgbClr val="FF0000"/>
                </a:solidFill>
                <a:latin typeface="Times New Roman" panose="02020603050405020304" pitchFamily="18" charset="0"/>
                <a:cs typeface="Times New Roman" panose="02020603050405020304" pitchFamily="18" charset="0"/>
                <a:sym typeface="Arial"/>
              </a:rPr>
              <a:t>TIẾNG VIỆT</a:t>
            </a:r>
            <a:endParaRPr lang="zh-CN" altLang="en-US" sz="3200" b="1"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67980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F2DC04-6196-4D76-A3B1-7C340CE7134A}"/>
              </a:ext>
            </a:extLst>
          </p:cNvPr>
          <p:cNvSpPr txBox="1"/>
          <p:nvPr/>
        </p:nvSpPr>
        <p:spPr>
          <a:xfrm>
            <a:off x="3200399" y="1699593"/>
            <a:ext cx="2604053" cy="646331"/>
          </a:xfrm>
          <a:prstGeom prst="rect">
            <a:avLst/>
          </a:prstGeom>
          <a:noFill/>
        </p:spPr>
        <p:txBody>
          <a:bodyPr wrap="square" rtlCol="0">
            <a:spAutoFit/>
          </a:bodyPr>
          <a:lstStyle/>
          <a:p>
            <a:pPr defTabSz="914400">
              <a:buClr>
                <a:srgbClr val="000000"/>
              </a:buClr>
              <a:buFont typeface="Arial"/>
              <a:buNone/>
              <a:defRPr/>
            </a:pPr>
            <a:r>
              <a:rPr lang="en-US" sz="3600" b="1" kern="0" dirty="0">
                <a:solidFill>
                  <a:prstClr val="black"/>
                </a:solidFill>
                <a:latin typeface="UTM Avo" panose="02040603050506020204" pitchFamily="18" charset="0"/>
                <a:cs typeface="Arial"/>
                <a:sym typeface="Arial"/>
              </a:rPr>
              <a:t>Th</a:t>
            </a:r>
            <a:r>
              <a:rPr lang="vi-VN" sz="3600" b="1" kern="0" dirty="0">
                <a:solidFill>
                  <a:prstClr val="black"/>
                </a:solidFill>
                <a:latin typeface="UTM Avo" panose="02040603050506020204" pitchFamily="18" charset="0"/>
                <a:cs typeface="Arial"/>
                <a:sym typeface="Arial"/>
              </a:rPr>
              <a:t>ư</a:t>
            </a:r>
            <a:r>
              <a:rPr lang="en-US" sz="3600" b="1" kern="0" dirty="0">
                <a:solidFill>
                  <a:prstClr val="black"/>
                </a:solidFill>
                <a:latin typeface="UTM Avo" panose="02040603050506020204" pitchFamily="18" charset="0"/>
                <a:cs typeface="Arial"/>
                <a:sym typeface="Arial"/>
              </a:rPr>
              <a:t> </a:t>
            </a:r>
            <a:r>
              <a:rPr lang="en-US" sz="3600" b="1" kern="0" dirty="0" err="1">
                <a:solidFill>
                  <a:prstClr val="black"/>
                </a:solidFill>
                <a:latin typeface="UTM Avo" panose="02040603050506020204" pitchFamily="18" charset="0"/>
                <a:cs typeface="Arial"/>
                <a:sym typeface="Arial"/>
              </a:rPr>
              <a:t>giãn</a:t>
            </a:r>
            <a:endParaRPr lang="en-US" sz="3600" b="1" kern="0" dirty="0">
              <a:solidFill>
                <a:prstClr val="black"/>
              </a:solidFill>
              <a:latin typeface="UTM Avo" panose="02040603050506020204" pitchFamily="18" charset="0"/>
              <a:cs typeface="Arial"/>
              <a:sym typeface="Arial"/>
            </a:endParaRPr>
          </a:p>
        </p:txBody>
      </p:sp>
    </p:spTree>
    <p:extLst>
      <p:ext uri="{BB962C8B-B14F-4D97-AF65-F5344CB8AC3E}">
        <p14:creationId xmlns:p14="http://schemas.microsoft.com/office/powerpoint/2010/main" val="916370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2632" y="209551"/>
            <a:ext cx="2395768" cy="609600"/>
          </a:xfrm>
          <a:prstGeom prst="roundRect">
            <a:avLst/>
          </a:prstGeom>
          <a:solidFill>
            <a:srgbClr val="70AD47"/>
          </a:solidFill>
          <a:ln w="12700" cap="flat" cmpd="sng" algn="ctr">
            <a:solidFill>
              <a:srgbClr val="5B9BD5">
                <a:shade val="50000"/>
              </a:srgbClr>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0" cap="none" spc="0" normalizeH="0" baseline="0" noProof="0">
                <a:ln>
                  <a:noFill/>
                </a:ln>
                <a:solidFill>
                  <a:sysClr val="window" lastClr="FFFFFF"/>
                </a:solidFill>
                <a:effectLst/>
                <a:uLnTx/>
                <a:uFillTx/>
                <a:latin typeface="Arial-SGK-TV" pitchFamily="2" charset="0"/>
                <a:cs typeface="Arial-SGK-TV" pitchFamily="2" charset="0"/>
              </a:rPr>
              <a:t>7. Nghe viết</a:t>
            </a:r>
            <a:endParaRPr kumimoji="0" lang="en-US" sz="2800" b="1" i="0" u="none" strike="noStrike" kern="0" cap="none" spc="0" normalizeH="0" baseline="0" noProof="0" dirty="0">
              <a:ln>
                <a:noFill/>
              </a:ln>
              <a:solidFill>
                <a:sysClr val="window" lastClr="FFFFFF"/>
              </a:solidFill>
              <a:effectLst/>
              <a:uLnTx/>
              <a:uFillTx/>
              <a:latin typeface="Arial-SGK-TV" pitchFamily="2" charset="0"/>
              <a:cs typeface="Arial-SGK-TV" pitchFamily="2" charset="0"/>
            </a:endParaRPr>
          </a:p>
        </p:txBody>
      </p:sp>
      <p:pic>
        <p:nvPicPr>
          <p:cNvPr id="5" name="Picture 2" descr="Sách điện tử"/>
          <p:cNvPicPr>
            <a:picLocks noChangeAspect="1" noChangeArrowheads="1"/>
          </p:cNvPicPr>
          <p:nvPr/>
        </p:nvPicPr>
        <p:blipFill>
          <a:blip r:embed="rId2">
            <a:extLst>
              <a:ext uri="{28A0092B-C50C-407E-A947-70E740481C1C}">
                <a14:useLocalDpi xmlns:a14="http://schemas.microsoft.com/office/drawing/2010/main" val="0"/>
              </a:ext>
            </a:extLst>
          </a:blip>
          <a:srcRect l="15439" t="13000" r="11578" b="55499"/>
          <a:stretch>
            <a:fillRect/>
          </a:stretch>
        </p:blipFill>
        <p:spPr bwMode="auto">
          <a:xfrm>
            <a:off x="866400" y="872659"/>
            <a:ext cx="7239000" cy="339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371600" y="4404715"/>
            <a:ext cx="6918037" cy="523208"/>
          </a:xfrm>
          <a:prstGeom prst="rect">
            <a:avLst/>
          </a:prstGeom>
          <a:solidFill>
            <a:schemeClr val="bg1"/>
          </a:solidFill>
        </p:spPr>
        <p:txBody>
          <a:bodyPr wrap="square" lIns="91428" tIns="45714" rIns="91428" bIns="45714" rtlCol="0">
            <a:spAutoFit/>
          </a:bodyPr>
          <a:lstStyle/>
          <a:p>
            <a:pPr algn="ctr"/>
            <a:r>
              <a:rPr lang="en-US" sz="2800" b="1" dirty="0" err="1">
                <a:solidFill>
                  <a:prstClr val="black"/>
                </a:solidFill>
                <a:latin typeface="Arial-Rounded" pitchFamily="34" charset="0"/>
                <a:ea typeface="Arial-Rounded" pitchFamily="34" charset="0"/>
                <a:cs typeface="Arial-Rounded" pitchFamily="34" charset="0"/>
              </a:rPr>
              <a:t>Em</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hãy</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tìm</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từ</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dễ</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viết</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lẫn</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trong</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bài</a:t>
            </a:r>
            <a:r>
              <a:rPr lang="en-US" sz="2800" b="1" dirty="0">
                <a:solidFill>
                  <a:prstClr val="black"/>
                </a:solidFill>
                <a:latin typeface="Arial-Rounded" pitchFamily="34" charset="0"/>
                <a:ea typeface="Arial-Rounded" pitchFamily="34" charset="0"/>
                <a:cs typeface="Arial-Rounded" pitchFamily="34" charset="0"/>
              </a:rPr>
              <a:t>.</a:t>
            </a:r>
          </a:p>
        </p:txBody>
      </p:sp>
      <p:cxnSp>
        <p:nvCxnSpPr>
          <p:cNvPr id="7" name="Straight Connector 6"/>
          <p:cNvCxnSpPr/>
          <p:nvPr/>
        </p:nvCxnSpPr>
        <p:spPr>
          <a:xfrm flipV="1">
            <a:off x="2578642" y="1581150"/>
            <a:ext cx="314876" cy="7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57600" y="1603759"/>
            <a:ext cx="314876" cy="7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562600" y="1584813"/>
            <a:ext cx="314876" cy="7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076077" y="1586359"/>
            <a:ext cx="314876" cy="7327"/>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flipV="1">
            <a:off x="5562600" y="1885950"/>
            <a:ext cx="314876" cy="7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553200" y="1893277"/>
            <a:ext cx="314876" cy="7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26881" y="4324348"/>
            <a:ext cx="6918037" cy="523208"/>
          </a:xfrm>
          <a:prstGeom prst="rect">
            <a:avLst/>
          </a:prstGeom>
          <a:solidFill>
            <a:schemeClr val="bg1"/>
          </a:solidFill>
        </p:spPr>
        <p:txBody>
          <a:bodyPr wrap="square" lIns="91428" tIns="45714" rIns="91428" bIns="45714" rtlCol="0">
            <a:spAutoFit/>
          </a:bodyPr>
          <a:lstStyle/>
          <a:p>
            <a:pPr algn="ctr"/>
            <a:r>
              <a:rPr lang="en-US" sz="2800" b="1">
                <a:solidFill>
                  <a:prstClr val="black"/>
                </a:solidFill>
                <a:latin typeface="Arial-Rounded" pitchFamily="34" charset="0"/>
                <a:ea typeface="Arial-Rounded" pitchFamily="34" charset="0"/>
                <a:cs typeface="Arial-Rounded" pitchFamily="34" charset="0"/>
              </a:rPr>
              <a:t>Những chữ nào viết hoa? Vì sao?</a:t>
            </a:r>
          </a:p>
        </p:txBody>
      </p:sp>
      <p:sp>
        <p:nvSpPr>
          <p:cNvPr id="15" name="Right Arrow 14"/>
          <p:cNvSpPr/>
          <p:nvPr/>
        </p:nvSpPr>
        <p:spPr>
          <a:xfrm>
            <a:off x="1600046" y="1356748"/>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746656" y="1661275"/>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209696" y="1456123"/>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36CC9BF-598A-49AF-B595-601BFCB3DDF0}"/>
              </a:ext>
            </a:extLst>
          </p:cNvPr>
          <p:cNvCxnSpPr/>
          <p:nvPr/>
        </p:nvCxnSpPr>
        <p:spPr>
          <a:xfrm flipV="1">
            <a:off x="1761201" y="1878623"/>
            <a:ext cx="314876" cy="7327"/>
          </a:xfrm>
          <a:prstGeom prst="line">
            <a:avLst/>
          </a:prstGeom>
          <a:ln/>
        </p:spPr>
        <p:style>
          <a:lnRef idx="3">
            <a:schemeClr val="accent1"/>
          </a:lnRef>
          <a:fillRef idx="0">
            <a:schemeClr val="accent1"/>
          </a:fillRef>
          <a:effectRef idx="2">
            <a:schemeClr val="accent1"/>
          </a:effectRef>
          <a:fontRef idx="minor">
            <a:schemeClr val="tx1"/>
          </a:fontRef>
        </p:style>
      </p:cxnSp>
      <p:sp>
        <p:nvSpPr>
          <p:cNvPr id="23" name="TextBox 22">
            <a:extLst>
              <a:ext uri="{FF2B5EF4-FFF2-40B4-BE49-F238E27FC236}">
                <a16:creationId xmlns:a16="http://schemas.microsoft.com/office/drawing/2014/main" id="{29901AB4-EC34-4413-9666-AC2C179F0C4E}"/>
              </a:ext>
            </a:extLst>
          </p:cNvPr>
          <p:cNvSpPr txBox="1"/>
          <p:nvPr/>
        </p:nvSpPr>
        <p:spPr>
          <a:xfrm>
            <a:off x="1359562" y="4359932"/>
            <a:ext cx="6918037" cy="523208"/>
          </a:xfrm>
          <a:prstGeom prst="rect">
            <a:avLst/>
          </a:prstGeom>
          <a:solidFill>
            <a:schemeClr val="bg1"/>
          </a:solidFill>
        </p:spPr>
        <p:txBody>
          <a:bodyPr wrap="square" lIns="91428" tIns="45714" rIns="91428" bIns="45714" rtlCol="0">
            <a:spAutoFit/>
          </a:bodyPr>
          <a:lstStyle/>
          <a:p>
            <a:pPr algn="ctr"/>
            <a:r>
              <a:rPr lang="en-US" sz="2800" b="1">
                <a:latin typeface="Times New Roman" panose="02020603050405020304" pitchFamily="18" charset="0"/>
                <a:ea typeface="Arial-Rounded" pitchFamily="34" charset="0"/>
                <a:cs typeface="Times New Roman" panose="02020603050405020304" pitchFamily="18" charset="0"/>
              </a:rPr>
              <a:t>Khi viết chữ đầu dòng, ta lưu ý gì?</a:t>
            </a:r>
          </a:p>
        </p:txBody>
      </p:sp>
      <p:sp>
        <p:nvSpPr>
          <p:cNvPr id="25" name="TextBox 24">
            <a:extLst>
              <a:ext uri="{FF2B5EF4-FFF2-40B4-BE49-F238E27FC236}">
                <a16:creationId xmlns:a16="http://schemas.microsoft.com/office/drawing/2014/main" id="{CEC8147C-0816-4952-AF44-9C464A9A6711}"/>
              </a:ext>
            </a:extLst>
          </p:cNvPr>
          <p:cNvSpPr txBox="1"/>
          <p:nvPr/>
        </p:nvSpPr>
        <p:spPr>
          <a:xfrm>
            <a:off x="1232896" y="4337219"/>
            <a:ext cx="6918037" cy="523208"/>
          </a:xfrm>
          <a:prstGeom prst="rect">
            <a:avLst/>
          </a:prstGeom>
          <a:solidFill>
            <a:schemeClr val="bg1"/>
          </a:solidFill>
        </p:spPr>
        <p:txBody>
          <a:bodyPr wrap="square" lIns="91428" tIns="45714" rIns="91428" bIns="45714" rtlCol="0">
            <a:spAutoFit/>
          </a:bodyPr>
          <a:lstStyle/>
          <a:p>
            <a:pPr algn="ctr"/>
            <a:r>
              <a:rPr lang="en-US" sz="2800" b="1">
                <a:latin typeface="Times New Roman" panose="02020603050405020304" pitchFamily="18" charset="0"/>
                <a:ea typeface="Arial-Rounded" pitchFamily="34" charset="0"/>
                <a:cs typeface="Times New Roman" panose="02020603050405020304" pitchFamily="18" charset="0"/>
              </a:rPr>
              <a:t>Kết thúc câu có dấu gì?</a:t>
            </a:r>
          </a:p>
        </p:txBody>
      </p:sp>
    </p:spTree>
    <p:extLst>
      <p:ext uri="{BB962C8B-B14F-4D97-AF65-F5344CB8AC3E}">
        <p14:creationId xmlns:p14="http://schemas.microsoft.com/office/powerpoint/2010/main" val="86776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16" presetClass="entr" presetSubtype="21"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P spid="16" grpId="0" animBg="1"/>
      <p:bldP spid="17" grpId="0" animBg="1"/>
      <p:bldP spid="23"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08" y="741834"/>
            <a:ext cx="9016765" cy="2935472"/>
          </a:xfrm>
          <a:prstGeom prst="rect">
            <a:avLst/>
          </a:prstGeom>
        </p:spPr>
      </p:pic>
      <p:sp>
        <p:nvSpPr>
          <p:cNvPr id="3" name="Rectangle 2">
            <a:extLst>
              <a:ext uri="{FF2B5EF4-FFF2-40B4-BE49-F238E27FC236}">
                <a16:creationId xmlns:a16="http://schemas.microsoft.com/office/drawing/2014/main" id="{96C7C60A-0E94-4881-8D40-AFBF68BB8756}"/>
              </a:ext>
            </a:extLst>
          </p:cNvPr>
          <p:cNvSpPr/>
          <p:nvPr/>
        </p:nvSpPr>
        <p:spPr>
          <a:xfrm>
            <a:off x="49090" y="1200149"/>
            <a:ext cx="9094910" cy="251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CAC903A4-E180-4B35-BEE2-6097944426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435" y="1581150"/>
            <a:ext cx="8839996" cy="219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8">
            <a:extLst>
              <a:ext uri="{FF2B5EF4-FFF2-40B4-BE49-F238E27FC236}">
                <a16:creationId xmlns:a16="http://schemas.microsoft.com/office/drawing/2014/main" id="{F5C7E819-D3C9-44A4-8122-6C30B63CF9B5}"/>
              </a:ext>
            </a:extLst>
          </p:cNvPr>
          <p:cNvSpPr>
            <a:spLocks noChangeArrowheads="1"/>
          </p:cNvSpPr>
          <p:nvPr/>
        </p:nvSpPr>
        <p:spPr bwMode="auto">
          <a:xfrm>
            <a:off x="-53340" y="2070698"/>
            <a:ext cx="8818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1E1C11"/>
                </a:solidFill>
                <a:latin typeface="HP001 4 hàng" panose="020B0603050302020204" pitchFamily="34" charset="0"/>
                <a:cs typeface="Arial-Rounded" panose="020B0500000000000000" pitchFamily="34" charset="0"/>
              </a:rPr>
              <a:t>   Mẹ dẫn tôi đi trên con đ</a:t>
            </a:r>
            <a:r>
              <a:rPr lang="vi-VN" altLang="en-US" sz="3200" b="1">
                <a:solidFill>
                  <a:srgbClr val="1E1C11"/>
                </a:solidFill>
                <a:latin typeface="HP001 4 hàng" panose="020B0603050302020204" pitchFamily="34" charset="0"/>
                <a:cs typeface="Arial-Rounded" panose="020B0500000000000000" pitchFamily="34" charset="0"/>
              </a:rPr>
              <a:t>ư</a:t>
            </a:r>
            <a:r>
              <a:rPr lang="en-US" altLang="en-US" sz="3200" b="1">
                <a:solidFill>
                  <a:srgbClr val="1E1C11"/>
                </a:solidFill>
                <a:latin typeface="HP001 4 hàng" panose="020B0603050302020204" pitchFamily="34" charset="0"/>
                <a:cs typeface="Arial-Rounded" panose="020B0500000000000000" pitchFamily="34" charset="0"/>
              </a:rPr>
              <a:t>ờng làng dài và</a:t>
            </a:r>
          </a:p>
        </p:txBody>
      </p:sp>
      <p:sp>
        <p:nvSpPr>
          <p:cNvPr id="10" name="Rectangle 18">
            <a:extLst>
              <a:ext uri="{FF2B5EF4-FFF2-40B4-BE49-F238E27FC236}">
                <a16:creationId xmlns:a16="http://schemas.microsoft.com/office/drawing/2014/main" id="{A326F3C2-3825-4326-A148-AAAF9BCDC667}"/>
              </a:ext>
            </a:extLst>
          </p:cNvPr>
          <p:cNvSpPr>
            <a:spLocks noChangeArrowheads="1"/>
          </p:cNvSpPr>
          <p:nvPr/>
        </p:nvSpPr>
        <p:spPr bwMode="auto">
          <a:xfrm>
            <a:off x="-152400" y="2748975"/>
            <a:ext cx="91973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1E1C11"/>
                </a:solidFill>
                <a:latin typeface="HP001 4 hàng" panose="020B0603050302020204" pitchFamily="34" charset="0"/>
                <a:cs typeface="Arial-Rounded" panose="020B0500000000000000" pitchFamily="34" charset="0"/>
              </a:rPr>
              <a:t>hẹp. Con đ</a:t>
            </a:r>
            <a:r>
              <a:rPr lang="vi-VN" altLang="en-US" sz="3200" b="1">
                <a:solidFill>
                  <a:srgbClr val="1E1C11"/>
                </a:solidFill>
                <a:latin typeface="HP001 4 hàng" panose="020B0603050302020204" pitchFamily="34" charset="0"/>
                <a:cs typeface="Arial-Rounded" panose="020B0500000000000000" pitchFamily="34" charset="0"/>
              </a:rPr>
              <a:t>ư</a:t>
            </a:r>
            <a:r>
              <a:rPr lang="en-US" altLang="en-US" sz="3200" b="1">
                <a:solidFill>
                  <a:srgbClr val="1E1C11"/>
                </a:solidFill>
                <a:latin typeface="HP001 4 hàng" panose="020B0603050302020204" pitchFamily="34" charset="0"/>
                <a:cs typeface="Arial-Rounded" panose="020B0500000000000000" pitchFamily="34" charset="0"/>
              </a:rPr>
              <a:t>ờng tôi đã đi lại nhiều mà sao thấy</a:t>
            </a:r>
          </a:p>
        </p:txBody>
      </p:sp>
      <p:sp>
        <p:nvSpPr>
          <p:cNvPr id="13" name="Rectangle 18">
            <a:extLst>
              <a:ext uri="{FF2B5EF4-FFF2-40B4-BE49-F238E27FC236}">
                <a16:creationId xmlns:a16="http://schemas.microsoft.com/office/drawing/2014/main" id="{C02B24AB-F01B-44C6-A0C9-009B295F2112}"/>
              </a:ext>
            </a:extLst>
          </p:cNvPr>
          <p:cNvSpPr>
            <a:spLocks noChangeArrowheads="1"/>
          </p:cNvSpPr>
          <p:nvPr/>
        </p:nvSpPr>
        <p:spPr bwMode="auto">
          <a:xfrm>
            <a:off x="-4091940" y="3422362"/>
            <a:ext cx="9121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1E1C11"/>
                </a:solidFill>
                <a:latin typeface="HP001 4 hàng" panose="020B0603050302020204" pitchFamily="34" charset="0"/>
                <a:cs typeface="Arial-Rounded" panose="020B0500000000000000" pitchFamily="34" charset="0"/>
              </a:rPr>
              <a:t>lạ.</a:t>
            </a:r>
          </a:p>
        </p:txBody>
      </p:sp>
      <p:pic>
        <p:nvPicPr>
          <p:cNvPr id="16" name="Picture 15">
            <a:extLst>
              <a:ext uri="{FF2B5EF4-FFF2-40B4-BE49-F238E27FC236}">
                <a16:creationId xmlns:a16="http://schemas.microsoft.com/office/drawing/2014/main" id="{63889C20-E20C-4F90-B520-F601AE630702}"/>
              </a:ext>
            </a:extLst>
          </p:cNvPr>
          <p:cNvPicPr>
            <a:picLocks noChangeAspect="1"/>
          </p:cNvPicPr>
          <p:nvPr/>
        </p:nvPicPr>
        <p:blipFill>
          <a:blip r:embed="rId5"/>
          <a:stretch>
            <a:fillRect/>
          </a:stretch>
        </p:blipFill>
        <p:spPr>
          <a:xfrm>
            <a:off x="-28476" y="0"/>
            <a:ext cx="9144000" cy="5143500"/>
          </a:xfrm>
          <a:prstGeom prst="rect">
            <a:avLst/>
          </a:prstGeom>
        </p:spPr>
      </p:pic>
    </p:spTree>
    <p:extLst>
      <p:ext uri="{BB962C8B-B14F-4D97-AF65-F5344CB8AC3E}">
        <p14:creationId xmlns:p14="http://schemas.microsoft.com/office/powerpoint/2010/main" val="3842378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8629" y="183300"/>
            <a:ext cx="8077200" cy="10780867"/>
          </a:xfrm>
        </p:spPr>
      </p:pic>
    </p:spTree>
    <p:extLst>
      <p:ext uri="{BB962C8B-B14F-4D97-AF65-F5344CB8AC3E}">
        <p14:creationId xmlns:p14="http://schemas.microsoft.com/office/powerpoint/2010/main" val="2585571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018" y="361950"/>
            <a:ext cx="9020582" cy="4003675"/>
          </a:xfrm>
        </p:spPr>
      </p:pic>
    </p:spTree>
    <p:extLst>
      <p:ext uri="{BB962C8B-B14F-4D97-AF65-F5344CB8AC3E}">
        <p14:creationId xmlns:p14="http://schemas.microsoft.com/office/powerpoint/2010/main" val="1115257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3200" y="318307"/>
            <a:ext cx="8610600" cy="1593850"/>
          </a:xfrm>
          <a:prstGeom prst="roundRect">
            <a:avLst/>
          </a:prstGeom>
          <a:solidFill>
            <a:srgbClr val="70AD47"/>
          </a:solidFill>
          <a:ln w="12700" cap="flat" cmpd="sng" algn="ctr">
            <a:solidFill>
              <a:srgbClr val="5B9BD5">
                <a:shade val="50000"/>
              </a:srgbClr>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0" cap="none" spc="0" normalizeH="0" baseline="0" noProof="0">
                <a:ln>
                  <a:noFill/>
                </a:ln>
                <a:solidFill>
                  <a:sysClr val="window" lastClr="FFFFFF"/>
                </a:solidFill>
                <a:effectLst/>
                <a:uLnTx/>
                <a:uFillTx/>
                <a:latin typeface="Arial-SGK-TV" pitchFamily="2" charset="0"/>
                <a:cs typeface="Arial-SGK-TV" pitchFamily="2" charset="0"/>
              </a:rPr>
              <a:t>8. Tìm trong và ngoài bài đọc </a:t>
            </a:r>
            <a:r>
              <a:rPr kumimoji="0" lang="en-US" sz="3200" b="1" i="1" u="none" strike="noStrike" kern="0" cap="none" spc="0" normalizeH="0" baseline="0" noProof="0">
                <a:ln>
                  <a:noFill/>
                </a:ln>
                <a:solidFill>
                  <a:sysClr val="window" lastClr="FFFFFF"/>
                </a:solidFill>
                <a:effectLst/>
                <a:uLnTx/>
                <a:uFillTx/>
                <a:latin typeface="Arial-SGK-TV" pitchFamily="2" charset="0"/>
                <a:cs typeface="Arial-SGK-TV" pitchFamily="2" charset="0"/>
              </a:rPr>
              <a:t>Tôi đi học </a:t>
            </a:r>
            <a:r>
              <a:rPr kumimoji="0" lang="en-US" sz="3200" b="1" i="0" u="none" strike="noStrike" kern="0" cap="none" spc="0" normalizeH="0" baseline="0" noProof="0">
                <a:ln>
                  <a:noFill/>
                </a:ln>
                <a:solidFill>
                  <a:sysClr val="window" lastClr="FFFFFF"/>
                </a:solidFill>
                <a:effectLst/>
                <a:uLnTx/>
                <a:uFillTx/>
                <a:latin typeface="Arial-SGK-TV" pitchFamily="2" charset="0"/>
                <a:cs typeface="Arial-SGK-TV" pitchFamily="2" charset="0"/>
              </a:rPr>
              <a:t>từ ngữ có tiếng chứa vần </a:t>
            </a:r>
            <a:r>
              <a:rPr kumimoji="0" lang="en-US" sz="3200" b="1" i="1" u="none" strike="noStrike" kern="0" cap="none" spc="0" normalizeH="0" baseline="0" noProof="0">
                <a:ln>
                  <a:noFill/>
                </a:ln>
                <a:solidFill>
                  <a:sysClr val="window" lastClr="FFFFFF"/>
                </a:solidFill>
                <a:effectLst/>
                <a:uLnTx/>
                <a:uFillTx/>
                <a:latin typeface="Arial-SGK-TV" pitchFamily="2" charset="0"/>
                <a:cs typeface="Arial-SGK-TV" pitchFamily="2" charset="0"/>
              </a:rPr>
              <a:t>ương, ươn, ươi, ươu.</a:t>
            </a:r>
            <a:endParaRPr kumimoji="0" lang="en-US" sz="3200" b="1" i="0" u="none" strike="noStrike" kern="0" cap="none" spc="0" normalizeH="0" baseline="0" noProof="0" dirty="0">
              <a:ln>
                <a:noFill/>
              </a:ln>
              <a:solidFill>
                <a:sysClr val="window" lastClr="FFFFFF"/>
              </a:solidFill>
              <a:effectLst/>
              <a:uLnTx/>
              <a:uFillTx/>
              <a:latin typeface="Arial-SGK-TV" pitchFamily="2" charset="0"/>
              <a:cs typeface="Arial-SGK-TV" pitchFamily="2" charset="0"/>
            </a:endParaRPr>
          </a:p>
        </p:txBody>
      </p:sp>
      <p:sp>
        <p:nvSpPr>
          <p:cNvPr id="3" name="TextBox 2"/>
          <p:cNvSpPr txBox="1"/>
          <p:nvPr/>
        </p:nvSpPr>
        <p:spPr>
          <a:xfrm>
            <a:off x="228600" y="2299393"/>
            <a:ext cx="2032000" cy="584775"/>
          </a:xfrm>
          <a:prstGeom prst="rect">
            <a:avLst/>
          </a:prstGeom>
          <a:noFill/>
        </p:spPr>
        <p:txBody>
          <a:bodyPr wrap="square" rtlCol="0">
            <a:spAutoFit/>
          </a:bodyPr>
          <a:lstStyle/>
          <a:p>
            <a:r>
              <a:rPr lang="en-US" sz="3200">
                <a:solidFill>
                  <a:srgbClr val="FF0000"/>
                </a:solidFill>
                <a:latin typeface="Arial-SGK-TV" pitchFamily="2" charset="0"/>
                <a:cs typeface="Arial-SGK-TV" pitchFamily="2" charset="0"/>
              </a:rPr>
              <a:t>ương</a:t>
            </a:r>
            <a:r>
              <a:rPr lang="en-US" sz="3200">
                <a:latin typeface="Arial-SGK-TV" pitchFamily="2" charset="0"/>
                <a:cs typeface="Arial-SGK-TV" pitchFamily="2" charset="0"/>
              </a:rPr>
              <a:t> :  </a:t>
            </a:r>
          </a:p>
        </p:txBody>
      </p:sp>
      <p:sp>
        <p:nvSpPr>
          <p:cNvPr id="7" name="TextBox 6"/>
          <p:cNvSpPr txBox="1"/>
          <p:nvPr/>
        </p:nvSpPr>
        <p:spPr>
          <a:xfrm>
            <a:off x="1536700" y="2348885"/>
            <a:ext cx="5029200" cy="584775"/>
          </a:xfrm>
          <a:prstGeom prst="rect">
            <a:avLst/>
          </a:prstGeom>
          <a:noFill/>
        </p:spPr>
        <p:txBody>
          <a:bodyPr wrap="square" rtlCol="0">
            <a:spAutoFit/>
          </a:bodyPr>
          <a:lstStyle/>
          <a:p>
            <a:r>
              <a:rPr lang="en-US" sz="3200">
                <a:solidFill>
                  <a:srgbClr val="FF0000"/>
                </a:solidFill>
                <a:latin typeface="Arial-SGK-TV" pitchFamily="2" charset="0"/>
                <a:cs typeface="Arial-SGK-TV" pitchFamily="2" charset="0"/>
              </a:rPr>
              <a:t>đường, gương, trường </a:t>
            </a:r>
          </a:p>
        </p:txBody>
      </p:sp>
      <p:sp>
        <p:nvSpPr>
          <p:cNvPr id="8" name="TextBox 7"/>
          <p:cNvSpPr txBox="1"/>
          <p:nvPr/>
        </p:nvSpPr>
        <p:spPr>
          <a:xfrm>
            <a:off x="435057" y="2868001"/>
            <a:ext cx="2244643" cy="584775"/>
          </a:xfrm>
          <a:prstGeom prst="rect">
            <a:avLst/>
          </a:prstGeom>
          <a:noFill/>
        </p:spPr>
        <p:txBody>
          <a:bodyPr wrap="square" rtlCol="0">
            <a:spAutoFit/>
          </a:bodyPr>
          <a:lstStyle/>
          <a:p>
            <a:r>
              <a:rPr lang="en-US" sz="3200">
                <a:solidFill>
                  <a:srgbClr val="00B050"/>
                </a:solidFill>
                <a:latin typeface="Arial-SGK-TV" pitchFamily="2" charset="0"/>
                <a:cs typeface="Arial-SGK-TV" pitchFamily="2" charset="0"/>
              </a:rPr>
              <a:t>ươn</a:t>
            </a:r>
            <a:r>
              <a:rPr lang="en-US" sz="3200">
                <a:latin typeface="Arial-SGK-TV" pitchFamily="2" charset="0"/>
                <a:cs typeface="Arial-SGK-TV" pitchFamily="2" charset="0"/>
              </a:rPr>
              <a:t> :  </a:t>
            </a:r>
          </a:p>
        </p:txBody>
      </p:sp>
      <p:sp>
        <p:nvSpPr>
          <p:cNvPr id="9" name="TextBox 8"/>
          <p:cNvSpPr txBox="1"/>
          <p:nvPr/>
        </p:nvSpPr>
        <p:spPr>
          <a:xfrm>
            <a:off x="1600200" y="2864002"/>
            <a:ext cx="5257800" cy="584775"/>
          </a:xfrm>
          <a:prstGeom prst="rect">
            <a:avLst/>
          </a:prstGeom>
          <a:noFill/>
        </p:spPr>
        <p:txBody>
          <a:bodyPr wrap="square" rtlCol="0">
            <a:spAutoFit/>
          </a:bodyPr>
          <a:lstStyle/>
          <a:p>
            <a:r>
              <a:rPr lang="en-US" sz="3200">
                <a:solidFill>
                  <a:srgbClr val="00DA63"/>
                </a:solidFill>
                <a:latin typeface="Arial-SGK-TV" pitchFamily="2" charset="0"/>
                <a:cs typeface="Arial-SGK-TV" pitchFamily="2" charset="0"/>
              </a:rPr>
              <a:t>vươn, lươn, sườn  </a:t>
            </a:r>
          </a:p>
        </p:txBody>
      </p:sp>
      <p:sp>
        <p:nvSpPr>
          <p:cNvPr id="10" name="TextBox 9"/>
          <p:cNvSpPr txBox="1"/>
          <p:nvPr/>
        </p:nvSpPr>
        <p:spPr>
          <a:xfrm>
            <a:off x="541866" y="3370388"/>
            <a:ext cx="2438400" cy="584775"/>
          </a:xfrm>
          <a:prstGeom prst="rect">
            <a:avLst/>
          </a:prstGeom>
          <a:noFill/>
        </p:spPr>
        <p:txBody>
          <a:bodyPr wrap="square" rtlCol="0">
            <a:spAutoFit/>
          </a:bodyPr>
          <a:lstStyle/>
          <a:p>
            <a:r>
              <a:rPr lang="en-US" sz="3200">
                <a:solidFill>
                  <a:srgbClr val="E824B5"/>
                </a:solidFill>
                <a:latin typeface="Arial-SGK-TV" pitchFamily="2" charset="0"/>
                <a:cs typeface="Arial-SGK-TV" pitchFamily="2" charset="0"/>
              </a:rPr>
              <a:t>ươi </a:t>
            </a:r>
            <a:r>
              <a:rPr lang="en-US" sz="3200">
                <a:latin typeface="Arial-SGK-TV" pitchFamily="2" charset="0"/>
                <a:cs typeface="Arial-SGK-TV" pitchFamily="2" charset="0"/>
              </a:rPr>
              <a:t>:  </a:t>
            </a:r>
          </a:p>
        </p:txBody>
      </p:sp>
      <p:sp>
        <p:nvSpPr>
          <p:cNvPr id="11" name="TextBox 10"/>
          <p:cNvSpPr txBox="1"/>
          <p:nvPr/>
        </p:nvSpPr>
        <p:spPr>
          <a:xfrm>
            <a:off x="1590756" y="3364444"/>
            <a:ext cx="4715936" cy="584775"/>
          </a:xfrm>
          <a:prstGeom prst="rect">
            <a:avLst/>
          </a:prstGeom>
          <a:noFill/>
        </p:spPr>
        <p:txBody>
          <a:bodyPr wrap="square" rtlCol="0">
            <a:spAutoFit/>
          </a:bodyPr>
          <a:lstStyle/>
          <a:p>
            <a:r>
              <a:rPr lang="en-US" sz="3200">
                <a:solidFill>
                  <a:srgbClr val="E824B5"/>
                </a:solidFill>
                <a:latin typeface="Arial-SGK-TV" pitchFamily="2" charset="0"/>
                <a:cs typeface="Arial-SGK-TV" pitchFamily="2" charset="0"/>
              </a:rPr>
              <a:t>cười, bưởi, tươi </a:t>
            </a:r>
          </a:p>
        </p:txBody>
      </p:sp>
      <p:sp>
        <p:nvSpPr>
          <p:cNvPr id="12" name="TextBox 11"/>
          <p:cNvSpPr txBox="1"/>
          <p:nvPr/>
        </p:nvSpPr>
        <p:spPr>
          <a:xfrm>
            <a:off x="529736" y="3826664"/>
            <a:ext cx="2293327" cy="584775"/>
          </a:xfrm>
          <a:prstGeom prst="rect">
            <a:avLst/>
          </a:prstGeom>
          <a:noFill/>
        </p:spPr>
        <p:txBody>
          <a:bodyPr wrap="square" rtlCol="0">
            <a:spAutoFit/>
          </a:bodyPr>
          <a:lstStyle/>
          <a:p>
            <a:r>
              <a:rPr lang="en-US" sz="3200">
                <a:solidFill>
                  <a:schemeClr val="tx2">
                    <a:lumMod val="50000"/>
                  </a:schemeClr>
                </a:solidFill>
                <a:latin typeface="Arial-SGK-TV" pitchFamily="2" charset="0"/>
                <a:cs typeface="Arial-SGK-TV" pitchFamily="2" charset="0"/>
              </a:rPr>
              <a:t>ươu</a:t>
            </a:r>
            <a:r>
              <a:rPr lang="en-US" sz="3200">
                <a:latin typeface="Arial-SGK-TV" pitchFamily="2" charset="0"/>
                <a:cs typeface="Arial-SGK-TV" pitchFamily="2" charset="0"/>
              </a:rPr>
              <a:t>:  </a:t>
            </a:r>
          </a:p>
        </p:txBody>
      </p:sp>
      <p:sp>
        <p:nvSpPr>
          <p:cNvPr id="13" name="TextBox 12"/>
          <p:cNvSpPr txBox="1"/>
          <p:nvPr/>
        </p:nvSpPr>
        <p:spPr>
          <a:xfrm>
            <a:off x="1600200" y="3872775"/>
            <a:ext cx="4876800" cy="584775"/>
          </a:xfrm>
          <a:prstGeom prst="rect">
            <a:avLst/>
          </a:prstGeom>
          <a:noFill/>
        </p:spPr>
        <p:txBody>
          <a:bodyPr wrap="square" rtlCol="0">
            <a:spAutoFit/>
          </a:bodyPr>
          <a:lstStyle/>
          <a:p>
            <a:r>
              <a:rPr lang="en-US" sz="3200">
                <a:solidFill>
                  <a:schemeClr val="tx2">
                    <a:lumMod val="75000"/>
                  </a:schemeClr>
                </a:solidFill>
                <a:latin typeface="Arial-SGK-TV" pitchFamily="2" charset="0"/>
                <a:cs typeface="Arial-SGK-TV" pitchFamily="2" charset="0"/>
              </a:rPr>
              <a:t>khướu, rượu, bướu</a:t>
            </a: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7" grpId="0"/>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304800" y="361950"/>
            <a:ext cx="7585075" cy="784225"/>
          </a:xfrm>
          <a:prstGeom prst="roundRect">
            <a:avLst/>
          </a:prstGeom>
          <a:solidFill>
            <a:srgbClr val="70AD47"/>
          </a:solidFill>
          <a:ln w="12700" cap="flat" cmpd="sng" algn="ctr">
            <a:solidFill>
              <a:srgbClr val="5B9BD5">
                <a:shade val="50000"/>
              </a:srgbClr>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0" cap="none" spc="0" normalizeH="0" baseline="0" noProof="0">
                <a:ln>
                  <a:noFill/>
                </a:ln>
                <a:solidFill>
                  <a:sysClr val="window" lastClr="FFFFFF"/>
                </a:solidFill>
                <a:effectLst/>
                <a:uLnTx/>
                <a:uFillTx/>
                <a:latin typeface="Arial-SGK-TV" pitchFamily="2" charset="0"/>
                <a:cs typeface="Arial-SGK-TV" pitchFamily="2" charset="0"/>
              </a:rPr>
              <a:t>9. Hát một bài hát về ngày đầu đi học</a:t>
            </a:r>
            <a:endParaRPr kumimoji="0" lang="en-US" sz="2800" b="1" i="0" u="none" strike="noStrike" kern="0" cap="none" spc="0" normalizeH="0" baseline="0" noProof="0" dirty="0">
              <a:ln>
                <a:noFill/>
              </a:ln>
              <a:solidFill>
                <a:sysClr val="window" lastClr="FFFFFF"/>
              </a:solidFill>
              <a:effectLst/>
              <a:uLnTx/>
              <a:uFillTx/>
              <a:latin typeface="Arial-SGK-TV" pitchFamily="2" charset="0"/>
              <a:cs typeface="Arial-SGK-TV" pitchFamily="2" charset="0"/>
            </a:endParaRPr>
          </a:p>
        </p:txBody>
      </p:sp>
      <p:pic>
        <p:nvPicPr>
          <p:cNvPr id="21" name="Picture 2" descr="Sách điện tử"/>
          <p:cNvPicPr>
            <a:picLocks noChangeAspect="1" noChangeArrowheads="1"/>
          </p:cNvPicPr>
          <p:nvPr/>
        </p:nvPicPr>
        <p:blipFill>
          <a:blip r:embed="rId3">
            <a:lum contrast="30000"/>
            <a:extLst>
              <a:ext uri="{28A0092B-C50C-407E-A947-70E740481C1C}">
                <a14:useLocalDpi xmlns:a14="http://schemas.microsoft.com/office/drawing/2010/main" val="0"/>
              </a:ext>
            </a:extLst>
          </a:blip>
          <a:srcRect l="5614" t="57001" r="10175" b="8501"/>
          <a:stretch>
            <a:fillRect/>
          </a:stretch>
        </p:blipFill>
        <p:spPr bwMode="auto">
          <a:xfrm>
            <a:off x="304800" y="1002323"/>
            <a:ext cx="8104334"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740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1295400" y="133350"/>
            <a:ext cx="6705600" cy="523220"/>
          </a:xfrm>
          <a:prstGeom prst="rect">
            <a:avLst/>
          </a:prstGeom>
          <a:solidFill>
            <a:schemeClr val="accent5">
              <a:lumMod val="20000"/>
              <a:lumOff val="80000"/>
            </a:schemeClr>
          </a:solidFill>
        </p:spPr>
        <p:txBody>
          <a:bodyPr wrap="square" rtlCol="0">
            <a:spAutoFit/>
          </a:bodyPr>
          <a:lstStyle/>
          <a:p>
            <a:pPr algn="ctr"/>
            <a:r>
              <a:rPr lang="en-US" sz="2800" b="1" dirty="0">
                <a:latin typeface="Arial-Rounded" pitchFamily="34" charset="0"/>
                <a:ea typeface="Arial-Rounded" pitchFamily="34" charset="0"/>
                <a:cs typeface="Arial-Rounded" pitchFamily="34" charset="0"/>
              </a:rPr>
              <a:t>TẠM BIỆT VÀ HẸN GẶP LẠI CÁC CON!</a:t>
            </a:r>
          </a:p>
        </p:txBody>
      </p:sp>
    </p:spTree>
    <p:extLst>
      <p:ext uri="{BB962C8B-B14F-4D97-AF65-F5344CB8AC3E}">
        <p14:creationId xmlns:p14="http://schemas.microsoft.com/office/powerpoint/2010/main" val="1280606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5446164"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304800" y="-95633"/>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3</a:t>
            </a:r>
          </a:p>
        </p:txBody>
      </p:sp>
      <p:sp>
        <p:nvSpPr>
          <p:cNvPr id="29" name="TextBox 28"/>
          <p:cNvSpPr txBox="1"/>
          <p:nvPr/>
        </p:nvSpPr>
        <p:spPr>
          <a:xfrm>
            <a:off x="914400" y="437711"/>
            <a:ext cx="81534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a:t>
            </a:r>
            <a:r>
              <a:rPr lang="en-US" sz="5400" b="1">
                <a:ln w="3175">
                  <a:solidFill>
                    <a:schemeClr val="bg1"/>
                  </a:solidFill>
                </a:ln>
                <a:solidFill>
                  <a:schemeClr val="bg1"/>
                </a:solidFill>
                <a:latin typeface="Arial-SGK-TV" pitchFamily="2" charset="0"/>
                <a:ea typeface="Arial-Rounded" pitchFamily="34" charset="0"/>
                <a:cs typeface="Arial-SGK-TV" pitchFamily="2" charset="0"/>
              </a:rPr>
              <a:t>TRƯỜNG MẾN YÊU</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2273078" y="2289089"/>
            <a:ext cx="5121462" cy="646282"/>
          </a:xfrm>
          <a:prstGeom prst="rect">
            <a:avLst/>
          </a:prstGeom>
          <a:noFill/>
        </p:spPr>
        <p:txBody>
          <a:bodyPr wrap="square" lIns="91391" tIns="45696" rIns="91391" bIns="45696" rtlCol="0">
            <a:spAutoFit/>
          </a:bodyPr>
          <a:lstStyle/>
          <a:p>
            <a:pPr algn="ctr"/>
            <a:r>
              <a:rPr lang="en-US" sz="3600" b="1">
                <a:solidFill>
                  <a:srgbClr val="F68426"/>
                </a:solidFill>
                <a:latin typeface="Arial-Rounded" pitchFamily="34" charset="0"/>
                <a:ea typeface="Arial-Rounded" pitchFamily="34" charset="0"/>
                <a:cs typeface="Arial-Rounded" pitchFamily="34" charset="0"/>
              </a:rPr>
              <a:t>TÔI ĐI HỌC</a:t>
            </a:r>
            <a:endParaRPr lang="en-US" sz="3600" b="1" dirty="0">
              <a:solidFill>
                <a:srgbClr val="F68426"/>
              </a:solidFill>
              <a:latin typeface="Arial-Rounded" pitchFamily="34" charset="0"/>
              <a:ea typeface="Arial-Rounded" pitchFamily="34" charset="0"/>
              <a:cs typeface="Arial-Rounded" pitchFamily="34" charset="0"/>
            </a:endParaRPr>
          </a:p>
        </p:txBody>
      </p:sp>
      <p:sp>
        <p:nvSpPr>
          <p:cNvPr id="20" name="Title 1">
            <a:extLst>
              <a:ext uri="{FF2B5EF4-FFF2-40B4-BE49-F238E27FC236}">
                <a16:creationId xmlns:a16="http://schemas.microsoft.com/office/drawing/2014/main" id="{96D99684-8DD8-46A3-9A29-3D2E15A77475}"/>
              </a:ext>
            </a:extLst>
          </p:cNvPr>
          <p:cNvSpPr txBox="1">
            <a:spLocks/>
          </p:cNvSpPr>
          <p:nvPr/>
        </p:nvSpPr>
        <p:spPr>
          <a:xfrm>
            <a:off x="2327816" y="3421817"/>
            <a:ext cx="5326568" cy="857250"/>
          </a:xfrm>
          <a:prstGeom prst="rect">
            <a:avLst/>
          </a:prstGeom>
          <a:solidFill>
            <a:srgbClr val="FFC000"/>
          </a:solidFill>
        </p:spPr>
        <p:txBody>
          <a:bodyPr vert="horz" lIns="91428" tIns="45714" rIns="91428" bIns="45714" rtlCol="0" anchor="ctr">
            <a:norm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dirty="0">
                <a:latin typeface="Arial-Rounded" pitchFamily="34" charset="0"/>
                <a:ea typeface="Arial-Rounded" pitchFamily="34" charset="0"/>
                <a:cs typeface="Arial-Rounded" pitchFamily="34" charset="0"/>
              </a:rPr>
              <a:t>TIẾT 3 + 4</a:t>
            </a:r>
          </a:p>
        </p:txBody>
      </p:sp>
      <p:pic>
        <p:nvPicPr>
          <p:cNvPr id="22" name="Picture 2" descr="Hoa Đào Mùa - Miễn Phí vector hình ảnh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81080" y="-30368"/>
            <a:ext cx="5990926" cy="270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22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ách điện tử"/>
          <p:cNvPicPr>
            <a:picLocks noChangeAspect="1" noChangeArrowheads="1"/>
          </p:cNvPicPr>
          <p:nvPr/>
        </p:nvPicPr>
        <p:blipFill rotWithShape="1">
          <a:blip r:embed="rId2">
            <a:lum contrast="30000"/>
            <a:extLst>
              <a:ext uri="{28A0092B-C50C-407E-A947-70E740481C1C}">
                <a14:useLocalDpi xmlns:a14="http://schemas.microsoft.com/office/drawing/2010/main" val="0"/>
              </a:ext>
            </a:extLst>
          </a:blip>
          <a:srcRect l="14613" t="14865" r="9179" b="56000"/>
          <a:stretch/>
        </p:blipFill>
        <p:spPr bwMode="auto">
          <a:xfrm>
            <a:off x="381000" y="678328"/>
            <a:ext cx="8534401" cy="36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60287" y="208431"/>
            <a:ext cx="5947064" cy="477005"/>
          </a:xfrm>
          <a:prstGeom prst="rect">
            <a:avLst/>
          </a:prstGeom>
          <a:noFill/>
        </p:spPr>
        <p:txBody>
          <a:bodyPr wrap="square" lIns="91391" tIns="45696" rIns="91391" bIns="45696" rtlCol="0">
            <a:spAutoFit/>
          </a:bodyPr>
          <a:lstStyle/>
          <a:p>
            <a:pPr algn="ctr"/>
            <a:r>
              <a:rPr lang="en-US" sz="2500" b="1" dirty="0">
                <a:latin typeface="Arial-Rounded" pitchFamily="34" charset="0"/>
                <a:ea typeface="Arial-Rounded" pitchFamily="34" charset="0"/>
                <a:cs typeface="Arial-Rounded" pitchFamily="34" charset="0"/>
              </a:rPr>
              <a:t>Tôi đi học </a:t>
            </a:r>
            <a:endParaRPr lang="en-US" sz="2500" b="1" dirty="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71081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381000" y="530469"/>
            <a:ext cx="8763000" cy="773113"/>
          </a:xfrm>
          <a:prstGeom prst="roundRect">
            <a:avLst/>
          </a:prstGeom>
          <a:solidFill>
            <a:srgbClr val="70AD47"/>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0" cap="none" spc="0" normalizeH="0" baseline="0" noProof="0">
                <a:ln>
                  <a:noFill/>
                </a:ln>
                <a:solidFill>
                  <a:sysClr val="window" lastClr="FFFFFF"/>
                </a:solidFill>
                <a:effectLst/>
                <a:uLnTx/>
                <a:uFillTx/>
                <a:latin typeface="Times New Roman" pitchFamily="18" charset="0"/>
                <a:ea typeface="+mn-ea"/>
                <a:cs typeface="Times New Roman" pitchFamily="18" charset="0"/>
              </a:rPr>
              <a:t> 5. </a:t>
            </a:r>
            <a:r>
              <a:rPr kumimoji="0" lang="en-US" sz="2800" b="1" i="0" u="none" strike="noStrike" kern="0" cap="none" spc="0" normalizeH="0" baseline="0" noProof="0">
                <a:ln>
                  <a:noFill/>
                </a:ln>
                <a:solidFill>
                  <a:sysClr val="window" lastClr="FFFFFF"/>
                </a:solidFill>
                <a:effectLst/>
                <a:uLnTx/>
                <a:uFillTx/>
                <a:latin typeface="Arial-SGK-TV" pitchFamily="2" charset="0"/>
                <a:cs typeface="Arial-SGK-TV" pitchFamily="2" charset="0"/>
              </a:rPr>
              <a:t>Chọn từ ngữ để hoàn thiện câu và viết vào vở</a:t>
            </a:r>
            <a:endParaRPr kumimoji="0" lang="en-US" sz="2800" b="1" i="0" u="none" strike="noStrike" kern="0" cap="none" spc="0" normalizeH="0" baseline="0" noProof="0" dirty="0">
              <a:ln>
                <a:noFill/>
              </a:ln>
              <a:solidFill>
                <a:sysClr val="window" lastClr="FFFFFF"/>
              </a:solidFill>
              <a:effectLst/>
              <a:uLnTx/>
              <a:uFillTx/>
              <a:latin typeface="Arial-SGK-TV" pitchFamily="2" charset="0"/>
              <a:cs typeface="Arial-SGK-TV" pitchFamily="2" charset="0"/>
            </a:endParaRPr>
          </a:p>
        </p:txBody>
      </p:sp>
      <p:pic>
        <p:nvPicPr>
          <p:cNvPr id="15" name="Picture 2" descr="C:\Users\Administrator.EPR5HADQQSBOGQY\Downloads\cd3 bai 1.3.png"/>
          <p:cNvPicPr>
            <a:picLocks noChangeAspect="1" noChangeArrowheads="1"/>
          </p:cNvPicPr>
          <p:nvPr/>
        </p:nvPicPr>
        <p:blipFill>
          <a:blip r:embed="rId3">
            <a:extLst>
              <a:ext uri="{28A0092B-C50C-407E-A947-70E740481C1C}">
                <a14:useLocalDpi xmlns:a14="http://schemas.microsoft.com/office/drawing/2010/main" val="0"/>
              </a:ext>
            </a:extLst>
          </a:blip>
          <a:srcRect l="26787" t="20546" r="26276" b="74644"/>
          <a:stretch>
            <a:fillRect/>
          </a:stretch>
        </p:blipFill>
        <p:spPr bwMode="auto">
          <a:xfrm>
            <a:off x="1447800" y="1363663"/>
            <a:ext cx="556675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92001" y="2439534"/>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a:latin typeface="Arial-SGK-TV" pitchFamily="2" charset="0"/>
                <a:ea typeface="Tiffany" pitchFamily="18" charset="0"/>
                <a:cs typeface="Arial-SGK-TV" pitchFamily="2" charset="0"/>
              </a:rPr>
              <a:t>   Cô giáo …………. nhìn các bạn chơi ở sân trường.</a:t>
            </a:r>
          </a:p>
        </p:txBody>
      </p:sp>
      <p:sp>
        <p:nvSpPr>
          <p:cNvPr id="19" name="TextBox 18"/>
          <p:cNvSpPr txBox="1">
            <a:spLocks noChangeArrowheads="1"/>
          </p:cNvSpPr>
          <p:nvPr/>
        </p:nvSpPr>
        <p:spPr bwMode="auto">
          <a:xfrm>
            <a:off x="1825872" y="2430742"/>
            <a:ext cx="1746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a:solidFill>
                  <a:srgbClr val="FF0000"/>
                </a:solidFill>
                <a:latin typeface="Arial-SGK-TV" pitchFamily="2" charset="0"/>
                <a:cs typeface="Arial-SGK-TV" pitchFamily="2" charset="0"/>
              </a:rPr>
              <a:t>âu yếm</a:t>
            </a: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amond(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75" y="742950"/>
            <a:ext cx="9016765" cy="2664183"/>
          </a:xfrm>
          <a:prstGeom prst="rect">
            <a:avLst/>
          </a:prstGeom>
        </p:spPr>
      </p:pic>
      <p:pic>
        <p:nvPicPr>
          <p:cNvPr id="2" name="Picture 1">
            <a:extLst>
              <a:ext uri="{FF2B5EF4-FFF2-40B4-BE49-F238E27FC236}">
                <a16:creationId xmlns:a16="http://schemas.microsoft.com/office/drawing/2014/main" id="{F8BD98A0-D0A6-4A31-85D8-4515130D9F08}"/>
              </a:ext>
            </a:extLst>
          </p:cNvPr>
          <p:cNvPicPr>
            <a:picLocks noChangeAspect="1"/>
          </p:cNvPicPr>
          <p:nvPr/>
        </p:nvPicPr>
        <p:blipFill rotWithShape="1">
          <a:blip r:embed="rId4"/>
          <a:srcRect l="5833" t="44074" r="5833" b="14445"/>
          <a:stretch/>
        </p:blipFill>
        <p:spPr>
          <a:xfrm>
            <a:off x="262839" y="1276350"/>
            <a:ext cx="8881161" cy="2345967"/>
          </a:xfrm>
          <a:prstGeom prst="rect">
            <a:avLst/>
          </a:prstGeom>
        </p:spPr>
      </p:pic>
    </p:spTree>
    <p:extLst>
      <p:ext uri="{BB962C8B-B14F-4D97-AF65-F5344CB8AC3E}">
        <p14:creationId xmlns:p14="http://schemas.microsoft.com/office/powerpoint/2010/main" val="3826313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3981450"/>
            <a:ext cx="8001000" cy="9785349"/>
          </a:xfrm>
          <a:prstGeom prst="rect">
            <a:avLst/>
          </a:prstGeom>
        </p:spPr>
      </p:pic>
    </p:spTree>
    <p:extLst>
      <p:ext uri="{BB962C8B-B14F-4D97-AF65-F5344CB8AC3E}">
        <p14:creationId xmlns:p14="http://schemas.microsoft.com/office/powerpoint/2010/main" val="2079884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92496" y="-1720946"/>
            <a:ext cx="3968557" cy="8591549"/>
          </a:xfrm>
          <a:prstGeom prst="rect">
            <a:avLst/>
          </a:prstGeom>
        </p:spPr>
      </p:pic>
    </p:spTree>
    <p:extLst>
      <p:ext uri="{BB962C8B-B14F-4D97-AF65-F5344CB8AC3E}">
        <p14:creationId xmlns:p14="http://schemas.microsoft.com/office/powerpoint/2010/main" val="1316238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52400" y="438150"/>
            <a:ext cx="8839200" cy="838200"/>
          </a:xfrm>
          <a:prstGeom prst="roundRect">
            <a:avLst/>
          </a:prstGeom>
          <a:solidFill>
            <a:srgbClr val="70AD47"/>
          </a:solidFill>
          <a:ln w="12700" cap="flat" cmpd="sng" algn="ctr">
            <a:solidFill>
              <a:srgbClr val="5B9BD5">
                <a:shade val="50000"/>
              </a:srgbClr>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0" cap="none" spc="0" normalizeH="0" baseline="0" noProof="0">
                <a:ln>
                  <a:noFill/>
                </a:ln>
                <a:solidFill>
                  <a:sysClr val="window" lastClr="FFFFFF"/>
                </a:solidFill>
                <a:effectLst/>
                <a:uLnTx/>
                <a:uFillTx/>
                <a:latin typeface="Times New Roman" pitchFamily="18" charset="0"/>
                <a:ea typeface="+mn-ea"/>
                <a:cs typeface="Times New Roman" pitchFamily="18" charset="0"/>
              </a:rPr>
              <a:t>6. </a:t>
            </a:r>
            <a:r>
              <a:rPr kumimoji="0" lang="en-US" sz="2400" b="1" i="0" u="none" strike="noStrike" kern="0" cap="none" spc="0" normalizeH="0" baseline="0" noProof="0">
                <a:ln>
                  <a:noFill/>
                </a:ln>
                <a:solidFill>
                  <a:sysClr val="window" lastClr="FFFFFF"/>
                </a:solidFill>
                <a:effectLst/>
                <a:uLnTx/>
                <a:uFillTx/>
                <a:latin typeface="Arial-SGK-TV" pitchFamily="2" charset="0"/>
                <a:cs typeface="Arial-SGK-TV" pitchFamily="2" charset="0"/>
              </a:rPr>
              <a:t>Quan sát tranh và </a:t>
            </a:r>
            <a:r>
              <a:rPr lang="en-US" sz="2400" b="1" kern="0" noProof="0">
                <a:solidFill>
                  <a:sysClr val="window" lastClr="FFFFFF"/>
                </a:solidFill>
                <a:latin typeface="Arial-SGK-TV" pitchFamily="2" charset="0"/>
                <a:cs typeface="Arial-SGK-TV" pitchFamily="2" charset="0"/>
              </a:rPr>
              <a:t>dùng từ ngữ trong khung để nói theo tranh</a:t>
            </a:r>
            <a:endParaRPr kumimoji="0" lang="en-US" sz="2400" b="1" i="0" u="none" strike="noStrike" kern="0" cap="none" spc="0" normalizeH="0" baseline="0" noProof="0" dirty="0">
              <a:ln>
                <a:noFill/>
              </a:ln>
              <a:solidFill>
                <a:sysClr val="window" lastClr="FFFFFF"/>
              </a:solidFill>
              <a:effectLst/>
              <a:uLnTx/>
              <a:uFillTx/>
              <a:latin typeface="Arial-SGK-TV" pitchFamily="2" charset="0"/>
              <a:cs typeface="Arial-SGK-TV" pitchFamily="2" charset="0"/>
            </a:endParaRPr>
          </a:p>
        </p:txBody>
      </p:sp>
      <p:pic>
        <p:nvPicPr>
          <p:cNvPr id="18" name="Picture 2" descr="C:\Users\Administrator.EPR5HADQQSBOGQY\Downloads\cd3 bai 1.3.png"/>
          <p:cNvPicPr>
            <a:picLocks noChangeAspect="1" noChangeArrowheads="1"/>
          </p:cNvPicPr>
          <p:nvPr/>
        </p:nvPicPr>
        <p:blipFill>
          <a:blip r:embed="rId2">
            <a:lum contrast="20000"/>
            <a:extLst>
              <a:ext uri="{28A0092B-C50C-407E-A947-70E740481C1C}">
                <a14:useLocalDpi xmlns:a14="http://schemas.microsoft.com/office/drawing/2010/main" val="0"/>
              </a:ext>
            </a:extLst>
          </a:blip>
          <a:srcRect l="28156" t="36494" r="28316" b="59344"/>
          <a:stretch>
            <a:fillRect/>
          </a:stretch>
        </p:blipFill>
        <p:spPr bwMode="auto">
          <a:xfrm>
            <a:off x="2057400" y="1276350"/>
            <a:ext cx="3640015" cy="67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Sách điện tử"/>
          <p:cNvPicPr>
            <a:picLocks noChangeAspect="1" noChangeArrowheads="1"/>
          </p:cNvPicPr>
          <p:nvPr/>
        </p:nvPicPr>
        <p:blipFill>
          <a:blip r:embed="rId3">
            <a:extLst>
              <a:ext uri="{28A0092B-C50C-407E-A947-70E740481C1C}">
                <a14:useLocalDpi xmlns:a14="http://schemas.microsoft.com/office/drawing/2010/main" val="0"/>
              </a:ext>
            </a:extLst>
          </a:blip>
          <a:srcRect l="10526" t="41499" r="10175" b="8501"/>
          <a:stretch>
            <a:fillRect/>
          </a:stretch>
        </p:blipFill>
        <p:spPr bwMode="auto">
          <a:xfrm>
            <a:off x="1752600" y="1949067"/>
            <a:ext cx="4572000" cy="302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9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428750"/>
            <a:ext cx="6553200" cy="369332"/>
          </a:xfrm>
          <a:prstGeom prst="rect">
            <a:avLst/>
          </a:prstGeom>
          <a:noFill/>
        </p:spPr>
        <p:txBody>
          <a:bodyPr wrap="square" rtlCol="0">
            <a:spAutoFit/>
          </a:bodyPr>
          <a:lstStyle/>
          <a:p>
            <a:r>
              <a:rPr lang="en-US">
                <a:solidFill>
                  <a:prstClr val="black"/>
                </a:solidFill>
                <a:latin typeface="Arial-SGK-TV" pitchFamily="2" charset="0"/>
                <a:cs typeface="Arial-SGK-TV" pitchFamily="2" charset="0"/>
              </a:rPr>
              <a:t>Đến trường có rất đông các bạn thật là vui.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84300"/>
            <a:ext cx="364013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0292" y="2038350"/>
            <a:ext cx="6553200" cy="369332"/>
          </a:xfrm>
          <a:prstGeom prst="rect">
            <a:avLst/>
          </a:prstGeom>
          <a:noFill/>
        </p:spPr>
        <p:txBody>
          <a:bodyPr wrap="square" rtlCol="0">
            <a:spAutoFit/>
          </a:bodyPr>
          <a:lstStyle/>
          <a:p>
            <a:r>
              <a:rPr lang="en-US">
                <a:solidFill>
                  <a:prstClr val="black"/>
                </a:solidFill>
                <a:latin typeface="Arial-SGK-TV" pitchFamily="2" charset="0"/>
                <a:cs typeface="Arial-SGK-TV" pitchFamily="2" charset="0"/>
              </a:rPr>
              <a:t>Các bạn nói chuyện với nhau thân thiện. </a:t>
            </a:r>
          </a:p>
        </p:txBody>
      </p:sp>
      <p:sp>
        <p:nvSpPr>
          <p:cNvPr id="5" name="TextBox 4"/>
          <p:cNvSpPr txBox="1"/>
          <p:nvPr/>
        </p:nvSpPr>
        <p:spPr>
          <a:xfrm>
            <a:off x="580292" y="2647950"/>
            <a:ext cx="6553200" cy="369332"/>
          </a:xfrm>
          <a:prstGeom prst="rect">
            <a:avLst/>
          </a:prstGeom>
          <a:noFill/>
        </p:spPr>
        <p:txBody>
          <a:bodyPr wrap="square" rtlCol="0">
            <a:spAutoFit/>
          </a:bodyPr>
          <a:lstStyle/>
          <a:p>
            <a:r>
              <a:rPr lang="en-US">
                <a:solidFill>
                  <a:prstClr val="black"/>
                </a:solidFill>
                <a:latin typeface="Arial-SGK-TV" pitchFamily="2" charset="0"/>
                <a:cs typeface="Arial-SGK-TV" pitchFamily="2" charset="0"/>
              </a:rPr>
              <a:t>Các bạn trao đổi bài sôi nổi. </a:t>
            </a:r>
          </a:p>
        </p:txBody>
      </p:sp>
    </p:spTree>
    <p:extLst>
      <p:ext uri="{BB962C8B-B14F-4D97-AF65-F5344CB8AC3E}">
        <p14:creationId xmlns:p14="http://schemas.microsoft.com/office/powerpoint/2010/main" val="4210664307"/>
      </p:ext>
    </p:extLst>
  </p:cSld>
  <p:clrMapOvr>
    <a:masterClrMapping/>
  </p:clrMapOvr>
  <mc:AlternateContent xmlns:mc="http://schemas.openxmlformats.org/markup-compatibility/2006" xmlns:p14="http://schemas.microsoft.com/office/powerpoint/2010/main">
    <mc:Choice Requires="p14">
      <p:transition spd="slow" p14:dur="2000" advTm="19614"/>
    </mc:Choice>
    <mc:Fallback xmlns="">
      <p:transition spd="slow" advTm="196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1096</TotalTime>
  <Words>304</Words>
  <Application>Microsoft Office PowerPoint</Application>
  <PresentationFormat>On-screen Show (16:9)</PresentationFormat>
  <Paragraphs>46</Paragraphs>
  <Slides>17</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Arial</vt:lpstr>
      <vt:lpstr>Arial Rounded MT Bold</vt:lpstr>
      <vt:lpstr>Arial-Rounded</vt:lpstr>
      <vt:lpstr>Arial-SGK-TV</vt:lpstr>
      <vt:lpstr>Calibri</vt:lpstr>
      <vt:lpstr>Calibri Light</vt:lpstr>
      <vt:lpstr>HP001 4 hàng</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185</cp:revision>
  <dcterms:created xsi:type="dcterms:W3CDTF">2020-12-08T15:48:47Z</dcterms:created>
  <dcterms:modified xsi:type="dcterms:W3CDTF">2023-05-08T04:56:53Z</dcterms:modified>
</cp:coreProperties>
</file>