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25" r:id="rId3"/>
    <p:sldId id="257" r:id="rId4"/>
    <p:sldId id="266" r:id="rId5"/>
    <p:sldId id="624" r:id="rId6"/>
    <p:sldId id="590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41" autoAdjust="0"/>
  </p:normalViewPr>
  <p:slideViewPr>
    <p:cSldViewPr>
      <p:cViewPr varScale="1">
        <p:scale>
          <a:sx n="68" d="100"/>
          <a:sy n="68" d="100"/>
        </p:scale>
        <p:origin x="12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05D-370D-4EE9-8BA3-A6F892D7CAA3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03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05D-370D-4EE9-8BA3-A6F892D7CAA3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9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05D-370D-4EE9-8BA3-A6F892D7CAA3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05D-370D-4EE9-8BA3-A6F892D7CAA3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2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05D-370D-4EE9-8BA3-A6F892D7CAA3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7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05D-370D-4EE9-8BA3-A6F892D7CAA3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05D-370D-4EE9-8BA3-A6F892D7CAA3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3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05D-370D-4EE9-8BA3-A6F892D7CAA3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8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05D-370D-4EE9-8BA3-A6F892D7CAA3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6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05D-370D-4EE9-8BA3-A6F892D7CAA3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6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05D-370D-4EE9-8BA3-A6F892D7CAA3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1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F605D-370D-4EE9-8BA3-A6F892D7CAA3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E7C9A-D282-4BEF-8AF3-F08808397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6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audio" Target="../media/audio1.wav"/><Relationship Id="rId2" Type="http://schemas.openxmlformats.org/officeDocument/2006/relationships/audio" Target="../media/media1.mp3"/><Relationship Id="rId16" Type="http://schemas.openxmlformats.org/officeDocument/2006/relationships/hyperlink" Target="https://www.facebook.com/teamKTUTS" TargetMode="External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microsoft.com/office/2007/relationships/hdphoto" Target="../media/hdphoto3.wdp"/><Relationship Id="rId4" Type="http://schemas.openxmlformats.org/officeDocument/2006/relationships/audio" Target="../media/audio1.wav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457201"/>
            <a:ext cx="6858000" cy="1295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CHÀO MỪNG CÁC CON ĐẾN VỚI TIẾT HỌC NGÀY HÔM NAY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362200"/>
            <a:ext cx="8534400" cy="37338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25: SỰ TÍCH HOA TỈ MUỘI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05200"/>
            <a:ext cx="5308600" cy="298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05200"/>
            <a:ext cx="2294900" cy="3245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1866542" cy="186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8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14" y="857250"/>
            <a:ext cx="9161915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72"/>
          <a:stretch/>
        </p:blipFill>
        <p:spPr>
          <a:xfrm>
            <a:off x="-17914" y="857251"/>
            <a:ext cx="9153525" cy="21359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30"/>
          <a:stretch/>
        </p:blipFill>
        <p:spPr>
          <a:xfrm>
            <a:off x="-74133" y="3696061"/>
            <a:ext cx="9209744" cy="2333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9" b="16093"/>
          <a:stretch/>
        </p:blipFill>
        <p:spPr>
          <a:xfrm>
            <a:off x="38305" y="1143790"/>
            <a:ext cx="9153525" cy="465296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b="8272"/>
          <a:stretch/>
        </p:blipFill>
        <p:spPr>
          <a:xfrm flipH="1">
            <a:off x="6036208" y="2805553"/>
            <a:ext cx="2867258" cy="32706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928654-6051-2795-250C-4423ED2B21D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03" y="910856"/>
            <a:ext cx="6261946" cy="3625826"/>
          </a:xfrm>
          <a:prstGeom prst="rect">
            <a:avLst/>
          </a:prstGeom>
        </p:spPr>
      </p:pic>
      <p:pic>
        <p:nvPicPr>
          <p:cNvPr id="18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248" y="687887"/>
            <a:ext cx="1462284" cy="117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82534" y="1789660"/>
            <a:ext cx="235263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750" kern="0" cap="all" dirty="0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VN Binh Duong" pitchFamily="2" charset="0"/>
                <a:ea typeface="方正粗谭黑简体" panose="02000000000000000000" pitchFamily="2" charset="-122"/>
                <a:cs typeface="Arial" panose="020B0604020202020204" pitchFamily="34" charset="0"/>
                <a:sym typeface="Arial"/>
              </a:rPr>
              <a:t>VIẾT</a:t>
            </a:r>
            <a:endParaRPr lang="en-US" sz="3750" dirty="0">
              <a:solidFill>
                <a:srgbClr val="0070C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1FFD6-B8AB-EC25-D974-2039A31C77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3673" y="2520277"/>
            <a:ext cx="5047925" cy="15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5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43" r="16131" b="44869"/>
          <a:stretch/>
        </p:blipFill>
        <p:spPr>
          <a:xfrm rot="5400000">
            <a:off x="3495722" y="2535138"/>
            <a:ext cx="2483495" cy="541422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04"/>
          <a:stretch/>
        </p:blipFill>
        <p:spPr>
          <a:xfrm>
            <a:off x="-17914" y="857250"/>
            <a:ext cx="9161914" cy="1352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728" y="4196515"/>
            <a:ext cx="2019300" cy="20193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33"/>
          <a:stretch/>
        </p:blipFill>
        <p:spPr>
          <a:xfrm>
            <a:off x="-49804" y="4905551"/>
            <a:ext cx="9193804" cy="1114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4680" y="3380269"/>
            <a:ext cx="2875991" cy="287599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15015" y="1075961"/>
            <a:ext cx="73260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8">
              <a:buClr>
                <a:srgbClr val="000000"/>
              </a:buClr>
              <a:defRPr/>
            </a:pPr>
            <a:r>
              <a:rPr lang="vi-VN" sz="6000" b="1" kern="0" dirty="0">
                <a:ln w="13462">
                  <a:solidFill>
                    <a:srgbClr val="FAECE3"/>
                  </a:solidFill>
                  <a:prstDash val="solid"/>
                </a:ln>
                <a:solidFill>
                  <a:srgbClr val="D7256D"/>
                </a:solidFill>
                <a:effectLst>
                  <a:outerShdw dist="38100" dir="2700000" algn="bl" rotWithShape="0">
                    <a:srgbClr val="FF8E77"/>
                  </a:outerShdw>
                </a:effectLst>
                <a:latin typeface="#9Slide07 Soup of Justice" pitchFamily="2" charset="0"/>
                <a:sym typeface="Arial"/>
              </a:rPr>
              <a:t>YÊU CẦU CẦN ĐẠT</a:t>
            </a:r>
            <a:endParaRPr lang="en-US" sz="6000" b="1" kern="0" dirty="0">
              <a:ln w="13462">
                <a:solidFill>
                  <a:srgbClr val="FAECE3"/>
                </a:solidFill>
                <a:prstDash val="solid"/>
              </a:ln>
              <a:solidFill>
                <a:srgbClr val="D7256D"/>
              </a:solidFill>
              <a:effectLst>
                <a:outerShdw dist="38100" dir="2700000" algn="bl" rotWithShape="0">
                  <a:srgbClr val="FF8E77"/>
                </a:outerShdw>
              </a:effectLst>
              <a:latin typeface="#9Slide07 Soup of Justice" pitchFamily="2" charset="0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1923" y="2394957"/>
            <a:ext cx="853331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250" b="1">
                <a:solidFill>
                  <a:srgbClr val="002060"/>
                </a:solidFill>
                <a:latin typeface="UTM Avo" panose="02040603050506020204" pitchFamily="18" charset="0"/>
              </a:rPr>
              <a:t>- Biết viết chữ viết hoa </a:t>
            </a:r>
            <a:r>
              <a:rPr lang="vi-VN" sz="2700" b="1">
                <a:solidFill>
                  <a:srgbClr val="002060"/>
                </a:solidFill>
                <a:latin typeface="HP001 4 hàng" panose="020B0603050302020204" pitchFamily="34" charset="0"/>
              </a:rPr>
              <a:t>N</a:t>
            </a:r>
            <a:r>
              <a:rPr lang="en-US" sz="2250" b="1">
                <a:solidFill>
                  <a:srgbClr val="002060"/>
                </a:solidFill>
                <a:latin typeface="UTM Avo" panose="02040603050506020204" pitchFamily="18" charset="0"/>
              </a:rPr>
              <a:t> cỡ vừa và cỡ nhỏ.</a:t>
            </a:r>
          </a:p>
          <a:p>
            <a:pPr defTabSz="685800">
              <a:defRPr/>
            </a:pPr>
            <a:endParaRPr lang="en-US" sz="225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970B7B-1C1B-8A07-A820-3E92897F3B72}"/>
              </a:ext>
            </a:extLst>
          </p:cNvPr>
          <p:cNvSpPr txBox="1"/>
          <p:nvPr/>
        </p:nvSpPr>
        <p:spPr>
          <a:xfrm>
            <a:off x="921923" y="3226126"/>
            <a:ext cx="504417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250" b="1">
                <a:solidFill>
                  <a:srgbClr val="002060"/>
                </a:solidFill>
                <a:latin typeface="UTM Avo" panose="02040603050506020204" pitchFamily="18" charset="0"/>
              </a:rPr>
              <a:t>- Viết đúng câu ứng </a:t>
            </a:r>
            <a:r>
              <a:rPr lang="vi-VN" sz="2250" b="1">
                <a:solidFill>
                  <a:srgbClr val="002060"/>
                </a:solidFill>
                <a:latin typeface="UTM Avo" panose="02040603050506020204" pitchFamily="18" charset="0"/>
              </a:rPr>
              <a:t>d</a:t>
            </a:r>
            <a:r>
              <a:rPr lang="en-US" sz="2250" b="1">
                <a:solidFill>
                  <a:srgbClr val="002060"/>
                </a:solidFill>
                <a:latin typeface="UTM Avo" panose="02040603050506020204" pitchFamily="18" charset="0"/>
              </a:rPr>
              <a:t>ụ</a:t>
            </a:r>
            <a:r>
              <a:rPr lang="vi-VN" sz="2250" b="1">
                <a:solidFill>
                  <a:srgbClr val="002060"/>
                </a:solidFill>
                <a:latin typeface="UTM Avo" panose="02040603050506020204" pitchFamily="18" charset="0"/>
              </a:rPr>
              <a:t>ng: </a:t>
            </a:r>
            <a:r>
              <a:rPr lang="vi-VN" sz="2700" b="1">
                <a:solidFill>
                  <a:srgbClr val="002060"/>
                </a:solidFill>
                <a:latin typeface="HP001 4 hàng" panose="020B0603050302020204" pitchFamily="34" charset="0"/>
              </a:rPr>
              <a:t>Nói lời hay, làm việc tốt.</a:t>
            </a:r>
            <a:endParaRPr lang="en-US" sz="1350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428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VIẾT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b="1" dirty="0">
                <a:solidFill>
                  <a:schemeClr val="bg1"/>
                </a:solidFill>
              </a:rPr>
              <a:t>Câu 1: Viết chữ hoa </a:t>
            </a:r>
            <a:r>
              <a:rPr lang="pt-BR" b="1" i="1" dirty="0">
                <a:solidFill>
                  <a:schemeClr val="bg1"/>
                </a:solidFill>
              </a:rPr>
              <a:t>N</a:t>
            </a:r>
          </a:p>
          <a:p>
            <a:pPr marL="0" indent="0">
              <a:buNone/>
            </a:pPr>
            <a:endParaRPr lang="pt-BR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 err="1">
                <a:solidFill>
                  <a:schemeClr val="bg1"/>
                </a:solidFill>
              </a:rPr>
              <a:t>Câu</a:t>
            </a:r>
            <a:r>
              <a:rPr lang="en-US" b="1" dirty="0">
                <a:solidFill>
                  <a:schemeClr val="bg1"/>
                </a:solidFill>
              </a:rPr>
              <a:t> 2: </a:t>
            </a:r>
            <a:r>
              <a:rPr lang="en-US" b="1" dirty="0" err="1">
                <a:solidFill>
                  <a:schemeClr val="bg1"/>
                </a:solidFill>
              </a:rPr>
              <a:t>Viết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ứng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dụng</a:t>
            </a:r>
            <a:r>
              <a:rPr lang="en-US" b="1" dirty="0">
                <a:solidFill>
                  <a:schemeClr val="bg1"/>
                </a:solidFill>
              </a:rPr>
              <a:t>: ”</a:t>
            </a:r>
            <a:r>
              <a:rPr lang="en-US" b="1" i="1" dirty="0" err="1">
                <a:solidFill>
                  <a:schemeClr val="bg1"/>
                </a:solidFill>
              </a:rPr>
              <a:t>Nói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lời</a:t>
            </a:r>
            <a:r>
              <a:rPr lang="en-US" b="1" i="1" dirty="0">
                <a:solidFill>
                  <a:schemeClr val="bg1"/>
                </a:solidFill>
              </a:rPr>
              <a:t> hay, </a:t>
            </a:r>
            <a:r>
              <a:rPr lang="en-US" b="1" i="1" dirty="0" err="1">
                <a:solidFill>
                  <a:schemeClr val="bg1"/>
                </a:solidFill>
              </a:rPr>
              <a:t>làm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việc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tốt</a:t>
            </a:r>
            <a:r>
              <a:rPr lang="en-US" b="1" i="1" dirty="0">
                <a:solidFill>
                  <a:schemeClr val="bg1"/>
                </a:solidFill>
              </a:rPr>
              <a:t>”</a:t>
            </a:r>
            <a:br>
              <a:rPr lang="en-US" b="1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pt-BR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257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39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3" y="1004186"/>
            <a:ext cx="681084" cy="681084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2364055" y="1226557"/>
            <a:ext cx="557222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vi-VN" sz="3750" b="1" dirty="0">
                <a:solidFill>
                  <a:srgbClr val="7030A0"/>
                </a:solidFill>
                <a:latin typeface="HP001 4 hàng" panose="020B0603050302020204" pitchFamily="34" charset="0"/>
              </a:rPr>
              <a:t>Chữ hoa N cỡ vừa</a:t>
            </a:r>
            <a:endParaRPr lang="en-US" sz="375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1DC311-ADDF-4BB5-A65E-C47BE7A8EA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372" b="6716"/>
          <a:stretch/>
        </p:blipFill>
        <p:spPr>
          <a:xfrm>
            <a:off x="594621" y="1750813"/>
            <a:ext cx="3234056" cy="3253198"/>
          </a:xfrm>
          <a:prstGeom prst="rect">
            <a:avLst/>
          </a:prstGeom>
        </p:spPr>
      </p:pic>
      <p:pic>
        <p:nvPicPr>
          <p:cNvPr id="10" name="Graphic 13">
            <a:extLst>
              <a:ext uri="{FF2B5EF4-FFF2-40B4-BE49-F238E27FC236}">
                <a16:creationId xmlns:a16="http://schemas.microsoft.com/office/drawing/2014/main" id="{696D389C-1AD9-4B34-B86F-71DD2151EB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74040" y="1766324"/>
            <a:ext cx="4823339" cy="11504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BB2E70D-186F-492E-8822-5944E17F7F00}"/>
              </a:ext>
            </a:extLst>
          </p:cNvPr>
          <p:cNvSpPr txBox="1"/>
          <p:nvPr/>
        </p:nvSpPr>
        <p:spPr>
          <a:xfrm>
            <a:off x="3334108" y="1850098"/>
            <a:ext cx="605035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8">
              <a:buClr>
                <a:srgbClr val="000000"/>
              </a:buClr>
              <a:defRPr/>
            </a:pPr>
            <a:r>
              <a:rPr lang="vi-VN" sz="3000" b="1" kern="0" dirty="0">
                <a:solidFill>
                  <a:srgbClr val="45ADDB"/>
                </a:solidFill>
                <a:latin typeface="Times New Roman" panose="02020603050405020304" pitchFamily="18" charset="0"/>
                <a:cs typeface="Arial"/>
                <a:sym typeface="Arial"/>
              </a:rPr>
              <a:t>Chữ hoa cỡ </a:t>
            </a:r>
            <a:r>
              <a:rPr lang="vi-VN" sz="3000" b="1" kern="0">
                <a:solidFill>
                  <a:srgbClr val="45ADDB"/>
                </a:solidFill>
                <a:latin typeface="Times New Roman" panose="02020603050405020304" pitchFamily="18" charset="0"/>
                <a:cs typeface="Arial"/>
                <a:sym typeface="Arial"/>
              </a:rPr>
              <a:t>vừa </a:t>
            </a:r>
            <a:endParaRPr lang="en-US" sz="3000" b="1" kern="0">
              <a:solidFill>
                <a:srgbClr val="45ADDB"/>
              </a:solidFill>
              <a:latin typeface="Times New Roman" panose="02020603050405020304" pitchFamily="18" charset="0"/>
              <a:cs typeface="Arial"/>
              <a:sym typeface="Arial"/>
            </a:endParaRPr>
          </a:p>
          <a:p>
            <a:pPr algn="ctr" defTabSz="914378">
              <a:buClr>
                <a:srgbClr val="000000"/>
              </a:buClr>
              <a:defRPr/>
            </a:pPr>
            <a:r>
              <a:rPr lang="vi-VN" sz="3000" b="1" kern="0">
                <a:solidFill>
                  <a:srgbClr val="45ADDB"/>
                </a:solidFill>
                <a:latin typeface="Times New Roman" panose="02020603050405020304" pitchFamily="18" charset="0"/>
                <a:cs typeface="Arial"/>
                <a:sym typeface="Arial"/>
              </a:rPr>
              <a:t>Rộng</a:t>
            </a:r>
            <a:r>
              <a:rPr lang="en-US" sz="3000" b="1" kern="0">
                <a:solidFill>
                  <a:srgbClr val="45ADDB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3000" b="1" kern="0">
                <a:solidFill>
                  <a:srgbClr val="45ADDB"/>
                </a:solidFill>
                <a:latin typeface="Times New Roman" panose="02020603050405020304" pitchFamily="18" charset="0"/>
                <a:cs typeface="Arial"/>
                <a:sym typeface="Arial"/>
              </a:rPr>
              <a:t>bao </a:t>
            </a:r>
            <a:r>
              <a:rPr lang="vi-VN" sz="3000" b="1" kern="0" dirty="0">
                <a:solidFill>
                  <a:srgbClr val="45ADDB"/>
                </a:solidFill>
                <a:latin typeface="Times New Roman" panose="02020603050405020304" pitchFamily="18" charset="0"/>
                <a:cs typeface="Arial"/>
                <a:sym typeface="Arial"/>
              </a:rPr>
              <a:t>nhiêu ô li?</a:t>
            </a:r>
          </a:p>
        </p:txBody>
      </p:sp>
      <p:grpSp>
        <p:nvGrpSpPr>
          <p:cNvPr id="16" name="Keo - 9Slide.vn">
            <a:extLst>
              <a:ext uri="{FF2B5EF4-FFF2-40B4-BE49-F238E27FC236}">
                <a16:creationId xmlns:a16="http://schemas.microsoft.com/office/drawing/2014/main" id="{3F9BD939-5013-4C52-BD34-1D9001C920CE}"/>
              </a:ext>
            </a:extLst>
          </p:cNvPr>
          <p:cNvGrpSpPr/>
          <p:nvPr/>
        </p:nvGrpSpPr>
        <p:grpSpPr>
          <a:xfrm>
            <a:off x="3899354" y="2875198"/>
            <a:ext cx="4589327" cy="1168333"/>
            <a:chOff x="877121" y="2081481"/>
            <a:chExt cx="10857679" cy="2166890"/>
          </a:xfrm>
        </p:grpSpPr>
        <p:sp>
          <p:nvSpPr>
            <p:cNvPr id="17" name="Rectangle: Rounded Corners 15">
              <a:extLst>
                <a:ext uri="{FF2B5EF4-FFF2-40B4-BE49-F238E27FC236}">
                  <a16:creationId xmlns:a16="http://schemas.microsoft.com/office/drawing/2014/main" id="{6F7BD1A3-87C6-4150-B039-4C13E8C2DBDB}"/>
                </a:ext>
              </a:extLst>
            </p:cNvPr>
            <p:cNvSpPr/>
            <p:nvPr/>
          </p:nvSpPr>
          <p:spPr>
            <a:xfrm>
              <a:off x="1295400" y="2743199"/>
              <a:ext cx="10439400" cy="941046"/>
            </a:xfrm>
            <a:prstGeom prst="roundRect">
              <a:avLst/>
            </a:prstGeom>
            <a:solidFill>
              <a:srgbClr val="DCFCEC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914378">
                <a:buClr>
                  <a:srgbClr val="000000"/>
                </a:buClr>
                <a:defRPr/>
              </a:pPr>
              <a:r>
                <a:rPr lang="en-US" sz="2600" b="1" kern="0" dirty="0">
                  <a:solidFill>
                    <a:srgbClr val="363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   </a:t>
              </a:r>
              <a:r>
                <a:rPr lang="vi-VN" sz="2600" b="1" kern="0" dirty="0">
                  <a:solidFill>
                    <a:srgbClr val="363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Rộng 4 ô li</a:t>
              </a:r>
            </a:p>
          </p:txBody>
        </p:sp>
        <p:pic>
          <p:nvPicPr>
            <p:cNvPr id="18" name="Graphic 14">
              <a:extLst>
                <a:ext uri="{FF2B5EF4-FFF2-40B4-BE49-F238E27FC236}">
                  <a16:creationId xmlns:a16="http://schemas.microsoft.com/office/drawing/2014/main" id="{05EF34E3-FADD-4808-A6CE-FCD329437C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950" b="21650" l="11100" r="23550">
                          <a14:foregroundMark x1="11600" y1="15300" x2="11600" y2="15300"/>
                          <a14:foregroundMark x1="12050" y1="15200" x2="12050" y2="15200"/>
                          <a14:foregroundMark x1="12050" y1="15200" x2="11600" y2="15500"/>
                          <a14:foregroundMark x1="12150" y1="13800" x2="12800" y2="14550"/>
                          <a14:foregroundMark x1="14000" y1="14950" x2="13750" y2="15950"/>
                          <a14:foregroundMark x1="13450" y1="14650" x2="13650" y2="17750"/>
                          <a14:foregroundMark x1="11500" y1="17000" x2="11500" y2="17000"/>
                          <a14:foregroundMark x1="11750" y1="17450" x2="11750" y2="17450"/>
                          <a14:foregroundMark x1="11100" y1="17450" x2="11100" y2="17450"/>
                          <a14:foregroundMark x1="11600" y1="17450" x2="11600" y2="17450"/>
                        </a14:backgroundRemoval>
                      </a14:imgEffect>
                    </a14:imgLayer>
                  </a14:imgProps>
                </a:ext>
              </a:extLst>
            </a:blip>
            <a:srcRect l="10107" t="612" r="74936" b="75976"/>
            <a:stretch/>
          </p:blipFill>
          <p:spPr>
            <a:xfrm>
              <a:off x="877121" y="2081481"/>
              <a:ext cx="1384391" cy="2166890"/>
            </a:xfrm>
            <a:prstGeom prst="rect">
              <a:avLst/>
            </a:prstGeom>
          </p:spPr>
        </p:pic>
      </p:grpSp>
      <p:grpSp>
        <p:nvGrpSpPr>
          <p:cNvPr id="19" name="Bua - 9Slide.vn">
            <a:extLst>
              <a:ext uri="{FF2B5EF4-FFF2-40B4-BE49-F238E27FC236}">
                <a16:creationId xmlns:a16="http://schemas.microsoft.com/office/drawing/2014/main" id="{5E9C7BEF-19CD-4FDF-B098-00E605D1DAAE}"/>
              </a:ext>
            </a:extLst>
          </p:cNvPr>
          <p:cNvGrpSpPr/>
          <p:nvPr/>
        </p:nvGrpSpPr>
        <p:grpSpPr>
          <a:xfrm>
            <a:off x="3978207" y="3809326"/>
            <a:ext cx="4510473" cy="1138043"/>
            <a:chOff x="678468" y="3429030"/>
            <a:chExt cx="11056332" cy="2018886"/>
          </a:xfrm>
        </p:grpSpPr>
        <p:sp>
          <p:nvSpPr>
            <p:cNvPr id="20" name="Rectangle: Rounded Corners 16">
              <a:extLst>
                <a:ext uri="{FF2B5EF4-FFF2-40B4-BE49-F238E27FC236}">
                  <a16:creationId xmlns:a16="http://schemas.microsoft.com/office/drawing/2014/main" id="{C3F609AC-00FD-4AA8-8859-DFC33DD6D4AE}"/>
                </a:ext>
              </a:extLst>
            </p:cNvPr>
            <p:cNvSpPr/>
            <p:nvPr/>
          </p:nvSpPr>
          <p:spPr>
            <a:xfrm>
              <a:off x="1295400" y="4270402"/>
              <a:ext cx="10439400" cy="94104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914378">
                <a:buClr>
                  <a:srgbClr val="000000"/>
                </a:buClr>
                <a:defRPr/>
              </a:pPr>
              <a:r>
                <a:rPr lang="en-US" sz="2600" b="1" kern="0" dirty="0">
                  <a:solidFill>
                    <a:srgbClr val="363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     </a:t>
              </a:r>
              <a:r>
                <a:rPr lang="vi-VN" sz="2600" b="1" kern="0" dirty="0">
                  <a:solidFill>
                    <a:srgbClr val="363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Rộng 5 ô li</a:t>
              </a:r>
            </a:p>
          </p:txBody>
        </p:sp>
        <p:pic>
          <p:nvPicPr>
            <p:cNvPr id="21" name="Graphic 22">
              <a:extLst>
                <a:ext uri="{FF2B5EF4-FFF2-40B4-BE49-F238E27FC236}">
                  <a16:creationId xmlns:a16="http://schemas.microsoft.com/office/drawing/2014/main" id="{B700D617-8037-41CA-863C-39850408BA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750" b="18550" l="27550" r="38100">
                          <a14:foregroundMark x1="38100" y1="7500" x2="38100" y2="7500"/>
                          <a14:foregroundMark x1="28850" y1="7750" x2="28850" y2="7750"/>
                          <a14:foregroundMark x1="36800" y1="7950" x2="36800" y2="7950"/>
                          <a14:foregroundMark x1="32500" y1="18450" x2="32500" y2="18450"/>
                          <a14:foregroundMark x1="28800" y1="17350" x2="28800" y2="17350"/>
                          <a14:foregroundMark x1="28850" y1="16500" x2="28600" y2="17450"/>
                          <a14:foregroundMark x1="32500" y1="18550" x2="32500" y2="18550"/>
                          <a14:foregroundMark x1="38100" y1="15450" x2="38100" y2="15450"/>
                          <a14:foregroundMark x1="38100" y1="15800" x2="38100" y2="15800"/>
                          <a14:backgroundMark x1="32800" y1="10700" x2="33000" y2="10950"/>
                          <a14:backgroundMark x1="33900" y1="15600" x2="34050" y2="16000"/>
                        </a14:backgroundRemoval>
                      </a14:imgEffect>
                    </a14:imgLayer>
                  </a14:imgProps>
                </a:ext>
              </a:extLst>
            </a:blip>
            <a:srcRect l="26239" t="4266" r="60641" b="80072"/>
            <a:stretch/>
          </p:blipFill>
          <p:spPr>
            <a:xfrm>
              <a:off x="678468" y="3429030"/>
              <a:ext cx="1691164" cy="2018886"/>
            </a:xfrm>
            <a:prstGeom prst="rect">
              <a:avLst/>
            </a:prstGeom>
          </p:spPr>
        </p:pic>
      </p:grpSp>
      <p:grpSp>
        <p:nvGrpSpPr>
          <p:cNvPr id="22" name="Bao - 9Slide.vn">
            <a:extLst>
              <a:ext uri="{FF2B5EF4-FFF2-40B4-BE49-F238E27FC236}">
                <a16:creationId xmlns:a16="http://schemas.microsoft.com/office/drawing/2014/main" id="{F9D7D70F-A2AC-44CB-925C-FB528ECBD59F}"/>
              </a:ext>
            </a:extLst>
          </p:cNvPr>
          <p:cNvGrpSpPr/>
          <p:nvPr/>
        </p:nvGrpSpPr>
        <p:grpSpPr>
          <a:xfrm>
            <a:off x="3828676" y="4791607"/>
            <a:ext cx="4661060" cy="1117420"/>
            <a:chOff x="715184" y="5475669"/>
            <a:chExt cx="11022113" cy="1290141"/>
          </a:xfrm>
        </p:grpSpPr>
        <p:sp>
          <p:nvSpPr>
            <p:cNvPr id="23" name="Rectangle: Rounded Corners 18">
              <a:extLst>
                <a:ext uri="{FF2B5EF4-FFF2-40B4-BE49-F238E27FC236}">
                  <a16:creationId xmlns:a16="http://schemas.microsoft.com/office/drawing/2014/main" id="{9BB386F8-1E91-4358-9C7D-8FA463469EF3}"/>
                </a:ext>
              </a:extLst>
            </p:cNvPr>
            <p:cNvSpPr/>
            <p:nvPr/>
          </p:nvSpPr>
          <p:spPr>
            <a:xfrm>
              <a:off x="1297897" y="5778791"/>
              <a:ext cx="10439400" cy="827521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>
                  <a:srgbClr val="000000"/>
                </a:buClr>
                <a:defRPr/>
              </a:pPr>
              <a:r>
                <a:rPr lang="vi-VN" sz="2800" b="1" kern="0">
                  <a:solidFill>
                    <a:srgbClr val="363636"/>
                  </a:solidFill>
                  <a:latin typeface="Times New Roman" panose="02020603050405020304" pitchFamily="18" charset="0"/>
                  <a:sym typeface="Arial"/>
                </a:rPr>
                <a:t>Rộng</a:t>
              </a:r>
              <a:r>
                <a:rPr lang="vi-VN" sz="2800" b="1" kern="0" dirty="0">
                  <a:solidFill>
                    <a:srgbClr val="363636"/>
                  </a:solidFill>
                  <a:latin typeface="Times New Roman" panose="02020603050405020304" pitchFamily="18" charset="0"/>
                  <a:sym typeface="Arial"/>
                </a:rPr>
                <a:t> 6 ô li.</a:t>
              </a:r>
              <a:endParaRPr lang="en-US" sz="2550" b="1" kern="0" dirty="0">
                <a:solidFill>
                  <a:srgbClr val="EE789F">
                    <a:lumMod val="75000"/>
                    <a:lumOff val="25000"/>
                  </a:srgbClr>
                </a:solidFill>
                <a:latin typeface="Arial"/>
                <a:sym typeface="Arial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9C7AB39B-B35D-47D3-8676-D7C1F203E5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701" b="18793" l="40898" r="56306"/>
                      </a14:imgEffect>
                    </a14:imgLayer>
                  </a14:imgProps>
                </a:ext>
              </a:extLst>
            </a:blip>
            <a:srcRect l="38972" t="4065" r="41768" b="79570"/>
            <a:stretch/>
          </p:blipFill>
          <p:spPr>
            <a:xfrm>
              <a:off x="715184" y="5475669"/>
              <a:ext cx="2531238" cy="1290141"/>
            </a:xfrm>
            <a:prstGeom prst="rect">
              <a:avLst/>
            </a:prstGeom>
          </p:spPr>
        </p:pic>
      </p:grpSp>
      <p:pic>
        <p:nvPicPr>
          <p:cNvPr id="25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439A22E-8CE5-4784-98F4-51B1999BA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83119" y="2252111"/>
            <a:ext cx="1038293" cy="10382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804378-07B2-4FF3-9FB1-3DE20DFBDF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78" y="2909668"/>
            <a:ext cx="1097189" cy="10667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3C97762-4B77-449B-8D84-A4C2E2C175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554" y="4002948"/>
            <a:ext cx="1097189" cy="1066712"/>
          </a:xfrm>
          <a:prstGeom prst="rect">
            <a:avLst/>
          </a:prstGeom>
        </p:spPr>
      </p:pic>
      <p:pic>
        <p:nvPicPr>
          <p:cNvPr id="28" name="Picture 27" descr="Icon&#10;&#10;Description automatically generated with low confidence">
            <a:extLst>
              <a:ext uri="{FF2B5EF4-FFF2-40B4-BE49-F238E27FC236}">
                <a16:creationId xmlns:a16="http://schemas.microsoft.com/office/drawing/2014/main" id="{4939E1B2-1162-4534-942D-D1B889061B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44801" y="4735866"/>
            <a:ext cx="1244888" cy="124488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D90BDF6-B1BE-4B35-AF9C-30C5A1B02336}"/>
              </a:ext>
            </a:extLst>
          </p:cNvPr>
          <p:cNvSpPr txBox="1"/>
          <p:nvPr/>
        </p:nvSpPr>
        <p:spPr>
          <a:xfrm>
            <a:off x="1972698" y="10651360"/>
            <a:ext cx="41989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https://www.facebook.com/teamKTUTS</a:t>
            </a:r>
            <a:endParaRPr lang="en-US" sz="14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7069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0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1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4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1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72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4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5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9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9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900" decel="10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4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5" dur="4576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7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5"/>
                    </p:tgtEl>
                  </p:cMediaNode>
                </p:audio>
              </p:childTnLst>
            </p:cTn>
          </p:par>
        </p:tnLst>
        <p:bldLst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9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900" decel="10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4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5" dur="4576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6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7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5"/>
                    </p:tgtEl>
                  </p:cMediaNode>
                </p:audio>
              </p:childTnLst>
            </p:cTn>
          </p:par>
        </p:tnLst>
        <p:bldLst>
          <p:bldP spid="1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1" y="993291"/>
            <a:ext cx="681084" cy="68108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222" y="4086225"/>
            <a:ext cx="1750578" cy="1914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EF706F-58AB-4706-A6EB-05E6F5C90FEA}"/>
              </a:ext>
            </a:extLst>
          </p:cNvPr>
          <p:cNvSpPr txBox="1"/>
          <p:nvPr/>
        </p:nvSpPr>
        <p:spPr>
          <a:xfrm>
            <a:off x="-1741622" y="1173056"/>
            <a:ext cx="7201175" cy="402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ứng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endParaRPr lang="en-US" sz="15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D0E24B-395C-468D-B65E-AEE7CF8CED0E}"/>
              </a:ext>
            </a:extLst>
          </p:cNvPr>
          <p:cNvSpPr txBox="1"/>
          <p:nvPr/>
        </p:nvSpPr>
        <p:spPr>
          <a:xfrm>
            <a:off x="179903" y="2895557"/>
            <a:ext cx="8213075" cy="2577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100" b="1" dirty="0">
                <a:latin typeface="HP001 4 hàng" panose="020B0603050302020204" pitchFamily="34" charset="0"/>
              </a:rPr>
              <a:t>a. </a:t>
            </a:r>
            <a:r>
              <a:rPr lang="en-US" sz="2100" b="1" dirty="0" err="1">
                <a:latin typeface="HP001 4 hàng" panose="020B0603050302020204" pitchFamily="34" charset="0"/>
              </a:rPr>
              <a:t>Chữ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cái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nào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được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viết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hoa</a:t>
            </a:r>
            <a:r>
              <a:rPr lang="en-US" sz="2100" b="1" dirty="0">
                <a:latin typeface="HP001 4 hàng" panose="020B0603050302020204" pitchFamily="34" charset="0"/>
              </a:rPr>
              <a:t>? </a:t>
            </a:r>
          </a:p>
          <a:p>
            <a:pPr algn="just">
              <a:lnSpc>
                <a:spcPct val="200000"/>
              </a:lnSpc>
            </a:pPr>
            <a:r>
              <a:rPr lang="vi-VN" sz="2100" b="1" dirty="0">
                <a:latin typeface="HP001 4 hàng" panose="020B0603050302020204" pitchFamily="34" charset="0"/>
              </a:rPr>
              <a:t>b. </a:t>
            </a:r>
            <a:r>
              <a:rPr lang="en-US" sz="2100" b="1" dirty="0" err="1">
                <a:latin typeface="HP001 4 hàng" panose="020B0603050302020204" pitchFamily="34" charset="0"/>
              </a:rPr>
              <a:t>Khoảng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cách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giữa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các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chữ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ghi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tiếng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như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thế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nào</a:t>
            </a:r>
            <a:r>
              <a:rPr lang="en-US" sz="2100" b="1" dirty="0">
                <a:latin typeface="HP001 4 hàng" panose="020B0603050302020204" pitchFamily="34" charset="0"/>
              </a:rPr>
              <a:t>?</a:t>
            </a:r>
            <a:endParaRPr lang="vi-VN" sz="2100" b="1" dirty="0">
              <a:latin typeface="HP001 4 hàng" panose="020B0603050302020204" pitchFamily="34" charset="0"/>
            </a:endParaRPr>
          </a:p>
          <a:p>
            <a:pPr algn="just">
              <a:lnSpc>
                <a:spcPct val="200000"/>
              </a:lnSpc>
            </a:pPr>
            <a:endParaRPr lang="vi-VN" sz="2100" b="1" dirty="0">
              <a:latin typeface="HP001 4 hàng" panose="020B06030503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2100" b="1" dirty="0">
                <a:latin typeface="HP001 4 hàng" panose="020B0603050302020204" pitchFamily="34" charset="0"/>
              </a:rPr>
              <a:t>c. </a:t>
            </a:r>
            <a:r>
              <a:rPr lang="en-US" sz="2100" b="1" dirty="0" err="1">
                <a:latin typeface="HP001 4 hàng" panose="020B0603050302020204" pitchFamily="34" charset="0"/>
              </a:rPr>
              <a:t>Những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chữ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cái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nào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cao</a:t>
            </a:r>
            <a:r>
              <a:rPr lang="vi-VN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>
                <a:latin typeface="HP001 4 hàng" panose="020B0603050302020204" pitchFamily="34" charset="0"/>
              </a:rPr>
              <a:t>2</a:t>
            </a:r>
            <a:r>
              <a:rPr lang="vi-VN" sz="2100" b="1" dirty="0">
                <a:latin typeface="HP001 4 hàng" panose="020B0603050302020204" pitchFamily="34" charset="0"/>
              </a:rPr>
              <a:t> ô li ǟưỡi</a:t>
            </a:r>
            <a:r>
              <a:rPr lang="en-US" sz="2100" b="1" dirty="0">
                <a:latin typeface="HP001 4 hàng" panose="020B0603050302020204" pitchFamily="34" charset="0"/>
              </a:rPr>
              <a:t>?</a:t>
            </a:r>
            <a:endParaRPr lang="vi-VN" sz="2100" b="1" dirty="0">
              <a:latin typeface="HP001 4 hàng" panose="020B06030503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75F3BD-4560-43F3-B348-B67173C8D9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27106" b="78302"/>
          <a:stretch/>
        </p:blipFill>
        <p:spPr>
          <a:xfrm>
            <a:off x="560904" y="1797449"/>
            <a:ext cx="5741705" cy="11569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7DA2367-508F-4FF9-8D5B-49D6BAF221FC}"/>
              </a:ext>
            </a:extLst>
          </p:cNvPr>
          <p:cNvSpPr txBox="1"/>
          <p:nvPr/>
        </p:nvSpPr>
        <p:spPr>
          <a:xfrm>
            <a:off x="236327" y="4274923"/>
            <a:ext cx="8213075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Khoảng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giữa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ghi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1 con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o.</a:t>
            </a:r>
            <a:endParaRPr lang="vi-VN" sz="2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FD94AF-8782-4BCC-AF57-61453BF3F8AD}"/>
              </a:ext>
            </a:extLst>
          </p:cNvPr>
          <p:cNvSpPr txBox="1"/>
          <p:nvPr/>
        </p:nvSpPr>
        <p:spPr>
          <a:xfrm>
            <a:off x="3662835" y="2999716"/>
            <a:ext cx="1915477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N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8D7699-2A77-48D9-AF89-54C87411CFB4}"/>
              </a:ext>
            </a:extLst>
          </p:cNvPr>
          <p:cNvSpPr txBox="1"/>
          <p:nvPr/>
        </p:nvSpPr>
        <p:spPr>
          <a:xfrm>
            <a:off x="514035" y="5306948"/>
            <a:ext cx="8213075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l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y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126C88-6DD3-4FEE-AA36-C0B232D49C7A}"/>
              </a:ext>
            </a:extLst>
          </p:cNvPr>
          <p:cNvSpPr txBox="1"/>
          <p:nvPr/>
        </p:nvSpPr>
        <p:spPr>
          <a:xfrm>
            <a:off x="1018934" y="2044576"/>
            <a:ext cx="58160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0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NĀ </a:t>
            </a:r>
            <a:r>
              <a:rPr lang="en-US" sz="30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lƟ</a:t>
            </a:r>
            <a:r>
              <a:rPr lang="en-US" sz="30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hay, </a:t>
            </a:r>
            <a:r>
              <a:rPr lang="en-US" sz="30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làm</a:t>
            </a:r>
            <a:r>
              <a:rPr lang="en-US" sz="30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l-GR" sz="30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νμ</a:t>
            </a:r>
            <a:r>
              <a:rPr lang="en-US" sz="30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İc</a:t>
            </a:r>
            <a:r>
              <a:rPr lang="en-US" sz="30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Ǉō</a:t>
            </a:r>
            <a:r>
              <a:rPr lang="en-US" sz="30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78080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7" grpId="0" uiExpand="1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4"/>
          <p:cNvSpPr/>
          <p:nvPr/>
        </p:nvSpPr>
        <p:spPr>
          <a:xfrm>
            <a:off x="509954" y="1342586"/>
            <a:ext cx="8124092" cy="4262511"/>
          </a:xfrm>
          <a:prstGeom prst="roundRect">
            <a:avLst>
              <a:gd name="adj" fmla="val 5298"/>
            </a:avLst>
          </a:prstGeom>
          <a:solidFill>
            <a:schemeClr val="bg1"/>
          </a:solidFill>
          <a:ln w="57150">
            <a:solidFill>
              <a:srgbClr val="359393"/>
            </a:solidFill>
            <a:prstDash val="dash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F85785C5-9FB8-BD73-41E1-F19B7BB10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585" y="2088154"/>
            <a:ext cx="6323197" cy="34021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BBE6F6-EA45-1A2A-0980-B3A134119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398" y="3586291"/>
            <a:ext cx="2686851" cy="23202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7723E8-940B-8AB3-C883-FA28240E2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641" y="1365715"/>
            <a:ext cx="4133447" cy="1444877"/>
          </a:xfrm>
          <a:prstGeom prst="rect">
            <a:avLst/>
          </a:prstGeom>
        </p:spPr>
      </p:pic>
      <p:grpSp>
        <p:nvGrpSpPr>
          <p:cNvPr id="7" name="组合 226">
            <a:extLst>
              <a:ext uri="{FF2B5EF4-FFF2-40B4-BE49-F238E27FC236}">
                <a16:creationId xmlns:a16="http://schemas.microsoft.com/office/drawing/2014/main" id="{950AC20F-470C-340E-81BE-2B301C391862}"/>
              </a:ext>
            </a:extLst>
          </p:cNvPr>
          <p:cNvGrpSpPr/>
          <p:nvPr/>
        </p:nvGrpSpPr>
        <p:grpSpPr>
          <a:xfrm>
            <a:off x="509954" y="946934"/>
            <a:ext cx="2282164" cy="1354170"/>
            <a:chOff x="8726219" y="-661205"/>
            <a:chExt cx="2154936" cy="1322409"/>
          </a:xfrm>
        </p:grpSpPr>
        <p:sp>
          <p:nvSpPr>
            <p:cNvPr id="8" name="任意多边形 227">
              <a:extLst>
                <a:ext uri="{FF2B5EF4-FFF2-40B4-BE49-F238E27FC236}">
                  <a16:creationId xmlns:a16="http://schemas.microsoft.com/office/drawing/2014/main" id="{08E50112-4B31-7807-9B37-B81D966875C0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9" name="任意多边形 228">
              <a:extLst>
                <a:ext uri="{FF2B5EF4-FFF2-40B4-BE49-F238E27FC236}">
                  <a16:creationId xmlns:a16="http://schemas.microsoft.com/office/drawing/2014/main" id="{2E8D4383-AF50-7C4A-1065-1C61224D8011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0" name="组合 226">
            <a:extLst>
              <a:ext uri="{FF2B5EF4-FFF2-40B4-BE49-F238E27FC236}">
                <a16:creationId xmlns:a16="http://schemas.microsoft.com/office/drawing/2014/main" id="{950AC20F-470C-340E-81BE-2B301C391862}"/>
              </a:ext>
            </a:extLst>
          </p:cNvPr>
          <p:cNvGrpSpPr/>
          <p:nvPr/>
        </p:nvGrpSpPr>
        <p:grpSpPr>
          <a:xfrm>
            <a:off x="-624922" y="2232119"/>
            <a:ext cx="2282164" cy="1354170"/>
            <a:chOff x="8726219" y="-661205"/>
            <a:chExt cx="2154936" cy="1322409"/>
          </a:xfrm>
        </p:grpSpPr>
        <p:sp>
          <p:nvSpPr>
            <p:cNvPr id="11" name="任意多边形 227">
              <a:extLst>
                <a:ext uri="{FF2B5EF4-FFF2-40B4-BE49-F238E27FC236}">
                  <a16:creationId xmlns:a16="http://schemas.microsoft.com/office/drawing/2014/main" id="{08E50112-4B31-7807-9B37-B81D966875C0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" name="任意多边形 228">
              <a:extLst>
                <a:ext uri="{FF2B5EF4-FFF2-40B4-BE49-F238E27FC236}">
                  <a16:creationId xmlns:a16="http://schemas.microsoft.com/office/drawing/2014/main" id="{2E8D4383-AF50-7C4A-1065-1C61224D8011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679453" y="3190936"/>
            <a:ext cx="52467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7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2700" b="1" dirty="0"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7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7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7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7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7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19439" y="3868905"/>
            <a:ext cx="5246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N</a:t>
            </a:r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290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212</Words>
  <Application>Microsoft Office PowerPoint</Application>
  <PresentationFormat>On-screen Show (4:3)</PresentationFormat>
  <Paragraphs>32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#9Slide07 Soup of Justice</vt:lpstr>
      <vt:lpstr>Arial</vt:lpstr>
      <vt:lpstr>Calibri</vt:lpstr>
      <vt:lpstr>Cambria</vt:lpstr>
      <vt:lpstr>HP001 4 hàng</vt:lpstr>
      <vt:lpstr>inpin heiti</vt:lpstr>
      <vt:lpstr>Tahoma</vt:lpstr>
      <vt:lpstr>Times New Roman</vt:lpstr>
      <vt:lpstr>UTM Avo</vt:lpstr>
      <vt:lpstr>UVN Binh Duong</vt:lpstr>
      <vt:lpstr>Office Theme</vt:lpstr>
      <vt:lpstr>CHÀO MỪNG CÁC CON ĐẾN VỚI TIẾT HỌC NGÀY HÔM NAY</vt:lpstr>
      <vt:lpstr>PowerPoint Presentation</vt:lpstr>
      <vt:lpstr>PowerPoint Presentation</vt:lpstr>
      <vt:lpstr>VIẾT</vt:lpstr>
      <vt:lpstr>PowerPoint Presentation</vt:lpstr>
      <vt:lpstr>PowerPoint Presentation</vt:lpstr>
      <vt:lpstr>PowerPoint Presentation</vt:lpstr>
    </vt:vector>
  </TitlesOfParts>
  <Company>Duy 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HỌC NGÀY HÔM NAY</dc:title>
  <dc:creator>emily</dc:creator>
  <cp:lastModifiedBy>MY PC</cp:lastModifiedBy>
  <cp:revision>11</cp:revision>
  <dcterms:created xsi:type="dcterms:W3CDTF">2021-12-15T14:56:46Z</dcterms:created>
  <dcterms:modified xsi:type="dcterms:W3CDTF">2023-12-07T15:29:19Z</dcterms:modified>
</cp:coreProperties>
</file>