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82" r:id="rId5"/>
    <p:sldId id="283" r:id="rId6"/>
    <p:sldId id="262" r:id="rId7"/>
    <p:sldId id="264" r:id="rId8"/>
    <p:sldId id="265" r:id="rId9"/>
    <p:sldId id="266" r:id="rId10"/>
    <p:sldId id="268" r:id="rId11"/>
    <p:sldId id="284" r:id="rId12"/>
    <p:sldId id="285" r:id="rId13"/>
    <p:sldId id="269" r:id="rId14"/>
    <p:sldId id="286" r:id="rId15"/>
    <p:sldId id="270" r:id="rId16"/>
    <p:sldId id="272" r:id="rId17"/>
    <p:sldId id="273" r:id="rId18"/>
    <p:sldId id="274" r:id="rId19"/>
    <p:sldId id="276" r:id="rId20"/>
    <p:sldId id="277" r:id="rId21"/>
    <p:sldId id="279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93AE-07C5-42C7-A138-CCAC624F04E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8C392-6496-4E83-B6C9-F12D2E47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7CE9-993C-4F4F-9141-63E234E01AB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371600" y="285750"/>
            <a:ext cx="6858000" cy="1790700"/>
          </a:xfrm>
        </p:spPr>
        <p:txBody>
          <a:bodyPr/>
          <a:lstStyle/>
          <a:p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524000" y="16573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BÀY, DỌN BỮA ĂN TRONG GIA ĐÌNH</a:t>
            </a:r>
            <a:endParaRPr lang="vi-VN" alt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19902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73"/>
            <a:ext cx="1277938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447800" y="1065938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305306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Chú ý bày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sz="3600" b="1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ăn: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9564" y="1771650"/>
            <a:ext cx="7356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4801" y="2457450"/>
            <a:ext cx="7835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Lau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04800" y="316111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267382" y="-1664539"/>
            <a:ext cx="4685438" cy="86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42;p3"/>
          <p:cNvSpPr/>
          <p:nvPr/>
        </p:nvSpPr>
        <p:spPr>
          <a:xfrm>
            <a:off x="632771" y="923864"/>
            <a:ext cx="7954657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Ở gia đình em thường hay bày dọn thức ăn và dụng cụ ăn uống cho bữa ăn như thế nào?</a:t>
            </a:r>
            <a:endParaRPr lang="en-US" altLang="vi-VN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oogle Shape;113;p2"/>
          <p:cNvPicPr preferRelativeResize="0"/>
          <p:nvPr/>
        </p:nvPicPr>
        <p:blipFill rotWithShape="1">
          <a:blip r:embed="rId3">
            <a:alphaModFix/>
          </a:blip>
          <a:srcRect l="8007" t="35025" r="59440" b="34782"/>
          <a:stretch/>
        </p:blipFill>
        <p:spPr>
          <a:xfrm>
            <a:off x="-566700" y="2377239"/>
            <a:ext cx="2310846" cy="300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4;p2"/>
          <p:cNvPicPr preferRelativeResize="0"/>
          <p:nvPr/>
        </p:nvPicPr>
        <p:blipFill rotWithShape="1">
          <a:blip r:embed="rId3">
            <a:alphaModFix/>
          </a:blip>
          <a:srcRect l="56471" t="36973" r="10977" b="32834"/>
          <a:stretch/>
        </p:blipFill>
        <p:spPr>
          <a:xfrm>
            <a:off x="1208082" y="2605144"/>
            <a:ext cx="2148374" cy="2968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267382" y="-1664539"/>
            <a:ext cx="4685438" cy="86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42;p3"/>
          <p:cNvSpPr/>
          <p:nvPr/>
        </p:nvSpPr>
        <p:spPr>
          <a:xfrm>
            <a:off x="685800" y="298043"/>
            <a:ext cx="7954657" cy="122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u="sng">
                <a:solidFill>
                  <a:prstClr val="black"/>
                </a:solidFill>
                <a:cs typeface="Times New Roman" panose="02020603050405020304" pitchFamily="18" charset="0"/>
              </a:rPr>
              <a:t>HOẠT </a:t>
            </a:r>
            <a:r>
              <a:rPr lang="en-US" altLang="vi-VN" sz="2400" b="1" u="sng">
                <a:solidFill>
                  <a:prstClr val="black"/>
                </a:solidFill>
                <a:cs typeface="Times New Roman" panose="02020603050405020304" pitchFamily="18" charset="0"/>
              </a:rPr>
              <a:t>ĐỘNG </a:t>
            </a:r>
            <a:r>
              <a:rPr lang="en-US" altLang="vi-VN" sz="2400" b="1" u="sng" smtClean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r>
              <a:rPr lang="en-US" altLang="vi-VN" sz="2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en-US" altLang="vi-VN" sz="2400" b="1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thu dọn sau bữa ăn</a:t>
            </a:r>
            <a:endParaRPr lang="en-US" altLang="vi-VN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oogle Shape;113;p2"/>
          <p:cNvPicPr preferRelativeResize="0"/>
          <p:nvPr/>
        </p:nvPicPr>
        <p:blipFill rotWithShape="1">
          <a:blip r:embed="rId3">
            <a:alphaModFix/>
          </a:blip>
          <a:srcRect l="8007" t="35025" r="59440" b="34782"/>
          <a:stretch/>
        </p:blipFill>
        <p:spPr>
          <a:xfrm>
            <a:off x="-566700" y="2377239"/>
            <a:ext cx="2310846" cy="300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4;p2"/>
          <p:cNvPicPr preferRelativeResize="0"/>
          <p:nvPr/>
        </p:nvPicPr>
        <p:blipFill rotWithShape="1">
          <a:blip r:embed="rId3">
            <a:alphaModFix/>
          </a:blip>
          <a:srcRect l="56471" t="36973" r="10977" b="32834"/>
          <a:stretch/>
        </p:blipFill>
        <p:spPr>
          <a:xfrm>
            <a:off x="1208082" y="2605144"/>
            <a:ext cx="2148374" cy="2968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4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63279" y="1352550"/>
            <a:ext cx="5715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 err="1"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công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việc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thu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dọn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sau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vi-VN" sz="2400" b="1" dirty="0" smtClean="0">
                <a:cs typeface="Times New Roman" panose="02020603050405020304" pitchFamily="18" charset="0"/>
              </a:rPr>
              <a:t>- 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Bỏ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thức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thừa</a:t>
            </a:r>
            <a:r>
              <a:rPr lang="en-US" altLang="vi-VN" sz="2400" b="1" dirty="0"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cất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thức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còn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dùng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tiếp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chạn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hoặc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tủ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lạnh</a:t>
            </a:r>
            <a:endParaRPr lang="en-US" altLang="vi-VN" sz="24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b="1" dirty="0" smtClean="0"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cs typeface="Times New Roman" panose="02020603050405020304" pitchFamily="18" charset="0"/>
              </a:rPr>
              <a:t>Xếp</a:t>
            </a:r>
            <a:r>
              <a:rPr lang="en-US" altLang="vi-VN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từng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loại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đặt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mâm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mang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đi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rửa</a:t>
            </a:r>
            <a:endParaRPr lang="en-US" altLang="vi-VN" sz="24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b="1" dirty="0" smtClean="0">
                <a:cs typeface="Times New Roman" panose="02020603050405020304" pitchFamily="18" charset="0"/>
              </a:rPr>
              <a:t>- Lau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sạch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bàn</a:t>
            </a:r>
            <a:r>
              <a:rPr lang="en-US" altLang="vi-VN" sz="2400" b="1" dirty="0"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cs typeface="Times New Roman" panose="02020603050405020304" pitchFamily="18" charset="0"/>
              </a:rPr>
              <a:t>ăn</a:t>
            </a:r>
            <a:endParaRPr lang="en-US" altLang="vi-VN" sz="2400" b="1" dirty="0">
              <a:cs typeface="Times New Roman" panose="02020603050405020304" pitchFamily="18" charset="0"/>
            </a:endParaRPr>
          </a:p>
        </p:txBody>
      </p:sp>
      <p:pic>
        <p:nvPicPr>
          <p:cNvPr id="21512" name="Picture 8" descr="phongcach(1)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3950"/>
            <a:ext cx="2892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81000" y="285750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353" y="42543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so sánh cách thu dọn sau bữa ăn ở gia đình em với </a:t>
            </a:r>
          </a:p>
          <a:p>
            <a:pPr algn="ctr"/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thu dọn sau bữa ăn nêu trong bài học?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3" grpId="0"/>
      <p:bldP spid="215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267382" y="-1664539"/>
            <a:ext cx="4685438" cy="86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42;p3"/>
          <p:cNvSpPr/>
          <p:nvPr/>
        </p:nvSpPr>
        <p:spPr>
          <a:xfrm>
            <a:off x="685800" y="298043"/>
            <a:ext cx="7954657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u="sng">
                <a:solidFill>
                  <a:prstClr val="black"/>
                </a:solidFill>
                <a:cs typeface="Times New Roman" panose="02020603050405020304" pitchFamily="18" charset="0"/>
              </a:rPr>
              <a:t>HOẠT </a:t>
            </a:r>
            <a:r>
              <a:rPr lang="en-US" altLang="vi-VN" sz="2400" b="1" u="sng">
                <a:solidFill>
                  <a:prstClr val="black"/>
                </a:solidFill>
                <a:cs typeface="Times New Roman" panose="02020603050405020304" pitchFamily="18" charset="0"/>
              </a:rPr>
              <a:t>ĐỘNG </a:t>
            </a:r>
            <a:r>
              <a:rPr lang="en-US" altLang="vi-VN" sz="2400" b="1" u="sng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r>
              <a:rPr lang="en-US" altLang="vi-VN" sz="2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en-US" altLang="vi-VN" sz="2400" b="1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vi-VN" sz="33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altLang="vi-VN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oogle Shape;113;p2"/>
          <p:cNvPicPr preferRelativeResize="0"/>
          <p:nvPr/>
        </p:nvPicPr>
        <p:blipFill rotWithShape="1">
          <a:blip r:embed="rId3">
            <a:alphaModFix/>
          </a:blip>
          <a:srcRect l="8007" t="35025" r="59440" b="34782"/>
          <a:stretch/>
        </p:blipFill>
        <p:spPr>
          <a:xfrm>
            <a:off x="-566700" y="2377239"/>
            <a:ext cx="2310846" cy="300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4;p2"/>
          <p:cNvPicPr preferRelativeResize="0"/>
          <p:nvPr/>
        </p:nvPicPr>
        <p:blipFill rotWithShape="1">
          <a:blip r:embed="rId3">
            <a:alphaModFix/>
          </a:blip>
          <a:srcRect l="56471" t="36973" r="10977" b="32834"/>
          <a:stretch/>
        </p:blipFill>
        <p:spPr>
          <a:xfrm>
            <a:off x="1208082" y="2605144"/>
            <a:ext cx="2148374" cy="2968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5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666750"/>
            <a:ext cx="8077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</a:rPr>
              <a:t>* </a:t>
            </a:r>
            <a:r>
              <a:rPr lang="en-US" altLang="vi-VN" b="1" u="sng">
                <a:solidFill>
                  <a:srgbClr val="FF0000"/>
                </a:solidFill>
                <a:latin typeface="Arial" panose="020B0604020202020204" pitchFamily="34" charset="0"/>
              </a:rPr>
              <a:t>Yêu cầu</a:t>
            </a: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vi-VN">
                <a:latin typeface="Arial" panose="020B0604020202020204" pitchFamily="34" charset="0"/>
              </a:rPr>
              <a:t>Mỗi nhóm hoàn thành cách bày, dọn bữa ăn trên mô hình</a:t>
            </a:r>
          </a:p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</a:rPr>
              <a:t>* </a:t>
            </a:r>
            <a:r>
              <a:rPr lang="en-US" altLang="vi-VN" b="1" u="sng">
                <a:solidFill>
                  <a:srgbClr val="FF0000"/>
                </a:solidFill>
                <a:latin typeface="Arial" panose="020B0604020202020204" pitchFamily="34" charset="0"/>
              </a:rPr>
              <a:t>Tiêu chuẩn đánh giá</a:t>
            </a: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Dụng cụ ăn uống đặt đủ và đúng vị trí ngồi ăn của từng người</a:t>
            </a: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Trình bày bàn ăn đẹp mắt, hợp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g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94" y="1200151"/>
            <a:ext cx="6066212" cy="3394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371601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232172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36726" y="1687116"/>
            <a:ext cx="3749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1" y="1605975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a/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err="1">
                <a:cs typeface="Times New Roman" panose="02020603050405020304" pitchFamily="18" charset="0"/>
              </a:rPr>
              <a:t>đủ</a:t>
            </a:r>
            <a:r>
              <a:rPr lang="en-US" altLang="vi-VN" b="1" smtClean="0">
                <a:cs typeface="Times New Roman" panose="02020603050405020304" pitchFamily="18" charset="0"/>
              </a:rPr>
              <a:t>, sạch </a:t>
            </a:r>
            <a:r>
              <a:rPr lang="en-US" altLang="vi-VN" b="1" dirty="0" err="1">
                <a:cs typeface="Times New Roman" panose="02020603050405020304" pitchFamily="18" charset="0"/>
              </a:rPr>
              <a:t>sẽ</a:t>
            </a:r>
            <a:r>
              <a:rPr lang="en-US" altLang="vi-VN" b="1" dirty="0">
                <a:cs typeface="Times New Roman" panose="02020603050405020304" pitchFamily="18" charset="0"/>
              </a:rPr>
              <a:t> - </a:t>
            </a:r>
            <a:r>
              <a:rPr lang="en-US" altLang="vi-VN" b="1" dirty="0" err="1"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đẹp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mắt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1" y="2512219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b/ Món ăn đắt tiền – dụng cụ nhiều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1000" y="337185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c/ Nhiều món ăn có nước và nhiều trái cây</a:t>
            </a:r>
          </a:p>
        </p:txBody>
      </p:sp>
      <p:sp>
        <p:nvSpPr>
          <p:cNvPr id="9" name="Oval 8"/>
          <p:cNvSpPr/>
          <p:nvPr/>
        </p:nvSpPr>
        <p:spPr>
          <a:xfrm>
            <a:off x="373064" y="1640503"/>
            <a:ext cx="457200" cy="515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962" y="114300"/>
            <a:ext cx="8072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800100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1" y="1544419"/>
            <a:ext cx="6475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1" y="2190750"/>
            <a:ext cx="6831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1" y="2992219"/>
            <a:ext cx="6653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" y="1656425"/>
            <a:ext cx="457200" cy="515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1" y="20955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Nêu</a:t>
            </a:r>
            <a:r>
              <a:rPr lang="en-US" altLang="vi-VN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584326" y="1629966"/>
            <a:ext cx="2454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920175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a/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thói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quen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4800" y="1986975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b/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gàng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cẩn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thận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đảm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bảo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vệ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sinh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447800" y="280035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297757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c/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hết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cất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tủ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lạnh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524000" y="3200400"/>
            <a:ext cx="2012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04800" y="3891975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d/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chậm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chạp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tỉ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mỉ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749" y="1978575"/>
            <a:ext cx="457200" cy="515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6284" y="1200150"/>
            <a:ext cx="8518133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 smtClean="0">
                <a:cs typeface="Times New Roman" panose="02020603050405020304" pitchFamily="18" charset="0"/>
              </a:rPr>
              <a:t> 1.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Trước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bữa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cần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bày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thức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dụng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cụ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uống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sao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cho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hấp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dẫn</a:t>
            </a:r>
            <a:r>
              <a:rPr lang="en-US" altLang="vi-VN" b="1" dirty="0" smtClean="0">
                <a:cs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thuận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tiện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phù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hợp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với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thói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quen</a:t>
            </a:r>
            <a:r>
              <a:rPr lang="en-US" altLang="vi-VN" b="1" dirty="0" smtClean="0">
                <a:cs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điều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kiện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của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gia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đình</a:t>
            </a:r>
            <a:r>
              <a:rPr lang="en-US" altLang="vi-VN" b="1" dirty="0" smtClean="0">
                <a:cs typeface="Times New Roman" panose="02020603050405020304" pitchFamily="18" charset="0"/>
              </a:rPr>
              <a:t>.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Dụng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cụ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uống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phải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khô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ráo</a:t>
            </a:r>
            <a:r>
              <a:rPr lang="en-US" altLang="vi-VN" b="1" dirty="0" smtClean="0">
                <a:cs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sạch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sẽ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429000" y="133350"/>
            <a:ext cx="199445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3475732"/>
            <a:ext cx="8518133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 smtClean="0">
                <a:cs typeface="Times New Roman" panose="02020603050405020304" pitchFamily="18" charset="0"/>
              </a:rPr>
              <a:t>2. Thu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dọn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sau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bữa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cần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gọn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gàng</a:t>
            </a:r>
            <a:r>
              <a:rPr lang="en-US" altLang="vi-VN" b="1" dirty="0" smtClean="0">
                <a:cs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cẩn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thận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đảm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bảo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vệ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sinh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2130" y="191184"/>
            <a:ext cx="60848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3600" b="1" u="sng" smtClean="0">
                <a:solidFill>
                  <a:srgbClr val="C00000"/>
                </a:solidFill>
                <a:cs typeface="Times New Roman" panose="02020603050405020304" pitchFamily="18" charset="0"/>
              </a:rPr>
              <a:t>Hoạt động tiếp nối</a:t>
            </a:r>
            <a:r>
              <a:rPr lang="en-US" altLang="vi-VN" sz="36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89535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HS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về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nhà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phụ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giúp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hàng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cs typeface="Times New Roman" panose="02020603050405020304" pitchFamily="18" charset="0"/>
              </a:rPr>
              <a:t>ngày</a:t>
            </a:r>
            <a:r>
              <a:rPr lang="en-US" altLang="vi-VN" sz="3600" b="1" dirty="0" smtClean="0"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" y="2038350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Xem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cs typeface="Times New Roman" panose="02020603050405020304" pitchFamily="18" charset="0"/>
              </a:rPr>
              <a:t>:”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 smtClean="0">
                <a:cs typeface="Times New Roman" panose="02020603050405020304" pitchFamily="18" charset="0"/>
              </a:rPr>
              <a:t>”.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325755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Quan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sát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cs typeface="Times New Roman" panose="02020603050405020304" pitchFamily="18" charset="0"/>
              </a:rPr>
              <a:t>em</a:t>
            </a:r>
            <a:r>
              <a:rPr lang="en-US" altLang="vi-VN" sz="3600" b="1" dirty="0" smtClean="0"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1" y="114301"/>
            <a:ext cx="8052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" y="685621"/>
            <a:ext cx="9153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" y="2000250"/>
            <a:ext cx="9067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" y="2839819"/>
            <a:ext cx="9263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714750"/>
            <a:ext cx="8849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760632"/>
            <a:ext cx="457200" cy="515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43782" y="11861"/>
            <a:ext cx="4685438" cy="52578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8;p2"/>
          <p:cNvSpPr/>
          <p:nvPr/>
        </p:nvSpPr>
        <p:spPr>
          <a:xfrm>
            <a:off x="3849998" y="496449"/>
            <a:ext cx="4792125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Yêu cầu cần đạt</a:t>
            </a:r>
            <a:endParaRPr sz="4000" b="1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" name="Google Shape;123;p2"/>
          <p:cNvGrpSpPr/>
          <p:nvPr/>
        </p:nvGrpSpPr>
        <p:grpSpPr>
          <a:xfrm>
            <a:off x="4080294" y="1417271"/>
            <a:ext cx="4007913" cy="992549"/>
            <a:chOff x="7041431" y="1992234"/>
            <a:chExt cx="5343884" cy="1323398"/>
          </a:xfrm>
        </p:grpSpPr>
        <p:sp>
          <p:nvSpPr>
            <p:cNvPr id="8" name="Google Shape;124;p2"/>
            <p:cNvSpPr/>
            <p:nvPr/>
          </p:nvSpPr>
          <p:spPr>
            <a:xfrm>
              <a:off x="7877350" y="1992234"/>
              <a:ext cx="4507965" cy="132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-"/>
                <a:defRPr/>
              </a:pPr>
              <a:r>
                <a:rPr lang="en-US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bày, dọn bữa ăn trong gia đình.</a:t>
              </a:r>
              <a:endPara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25;p2"/>
            <p:cNvSpPr/>
            <p:nvPr/>
          </p:nvSpPr>
          <p:spPr>
            <a:xfrm>
              <a:off x="7041431" y="2202125"/>
              <a:ext cx="979755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30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01</a:t>
              </a:r>
              <a:endParaRPr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0" name="Google Shape;126;p2"/>
          <p:cNvGrpSpPr/>
          <p:nvPr/>
        </p:nvGrpSpPr>
        <p:grpSpPr>
          <a:xfrm>
            <a:off x="4080294" y="2516352"/>
            <a:ext cx="4561829" cy="1361881"/>
            <a:chOff x="7041431" y="1905908"/>
            <a:chExt cx="5323079" cy="1815841"/>
          </a:xfrm>
        </p:grpSpPr>
        <p:sp>
          <p:nvSpPr>
            <p:cNvPr id="11" name="Google Shape;127;p2"/>
            <p:cNvSpPr/>
            <p:nvPr/>
          </p:nvSpPr>
          <p:spPr>
            <a:xfrm>
              <a:off x="7898152" y="1905908"/>
              <a:ext cx="4466358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-"/>
                <a:defRPr/>
              </a:pPr>
              <a:r>
                <a:rPr lang="en-US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ý thức giúp gia đình bày, dọn trước </a:t>
              </a:r>
              <a:r>
                <a:rPr lang="en-US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</a:t>
              </a:r>
              <a:r>
                <a:rPr lang="en-US" altLang="vi-VN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 </a:t>
              </a:r>
              <a:r>
                <a:rPr lang="en-US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 ăn.</a:t>
              </a:r>
              <a:endPara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28;p2"/>
            <p:cNvSpPr/>
            <p:nvPr/>
          </p:nvSpPr>
          <p:spPr>
            <a:xfrm>
              <a:off x="7041431" y="2202125"/>
              <a:ext cx="979755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30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02</a:t>
              </a:r>
              <a:endParaRPr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13" name="Google Shape;113;p2"/>
          <p:cNvPicPr preferRelativeResize="0"/>
          <p:nvPr/>
        </p:nvPicPr>
        <p:blipFill rotWithShape="1">
          <a:blip r:embed="rId3">
            <a:alphaModFix/>
          </a:blip>
          <a:srcRect l="8007" t="35025" r="59440" b="34782"/>
          <a:stretch/>
        </p:blipFill>
        <p:spPr>
          <a:xfrm>
            <a:off x="-566700" y="2377239"/>
            <a:ext cx="2310846" cy="300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4;p2"/>
          <p:cNvPicPr preferRelativeResize="0"/>
          <p:nvPr/>
        </p:nvPicPr>
        <p:blipFill rotWithShape="1">
          <a:blip r:embed="rId3">
            <a:alphaModFix/>
          </a:blip>
          <a:srcRect l="56471" t="36973" r="10977" b="32834"/>
          <a:stretch/>
        </p:blipFill>
        <p:spPr>
          <a:xfrm>
            <a:off x="1208082" y="2605144"/>
            <a:ext cx="2148374" cy="2968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0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267382" y="-1664539"/>
            <a:ext cx="4685438" cy="86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42;p3"/>
          <p:cNvSpPr/>
          <p:nvPr/>
        </p:nvSpPr>
        <p:spPr>
          <a:xfrm>
            <a:off x="685800" y="298043"/>
            <a:ext cx="7954657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u="sng">
                <a:cs typeface="Times New Roman" panose="02020603050405020304" pitchFamily="18" charset="0"/>
              </a:rPr>
              <a:t>HOẠT </a:t>
            </a:r>
            <a:r>
              <a:rPr lang="en-US" altLang="vi-VN" sz="2400" b="1" u="sng">
                <a:cs typeface="Times New Roman" panose="02020603050405020304" pitchFamily="18" charset="0"/>
              </a:rPr>
              <a:t>ĐỘNG </a:t>
            </a:r>
            <a:r>
              <a:rPr lang="en-US" altLang="vi-VN" sz="2400" b="1" u="sng" smtClean="0">
                <a:cs typeface="Times New Roman" panose="02020603050405020304" pitchFamily="18" charset="0"/>
              </a:rPr>
              <a:t>1</a:t>
            </a:r>
            <a:r>
              <a:rPr lang="en-US" altLang="vi-VN" sz="2400" b="1" smtClean="0"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24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Tìm </a:t>
            </a:r>
            <a:r>
              <a:rPr lang="en-US" altLang="vi-VN" sz="2400" b="1">
                <a:solidFill>
                  <a:srgbClr val="0070C0"/>
                </a:solidFill>
                <a:cs typeface="Times New Roman" panose="02020603050405020304" pitchFamily="18" charset="0"/>
              </a:rPr>
              <a:t>hiểu cách bày món ăn và dụng cụ ăn uống trước bữa ăn</a:t>
            </a:r>
          </a:p>
          <a:p>
            <a:pPr>
              <a:spcBef>
                <a:spcPct val="50000"/>
              </a:spcBef>
            </a:pPr>
            <a:endParaRPr lang="en-US" altLang="vi-VN" sz="2400" b="1" dirty="0">
              <a:cs typeface="Times New Roman" panose="02020603050405020304" pitchFamily="18" charset="0"/>
            </a:endParaRPr>
          </a:p>
        </p:txBody>
      </p:sp>
      <p:pic>
        <p:nvPicPr>
          <p:cNvPr id="17" name="Google Shape;113;p2"/>
          <p:cNvPicPr preferRelativeResize="0"/>
          <p:nvPr/>
        </p:nvPicPr>
        <p:blipFill rotWithShape="1">
          <a:blip r:embed="rId3">
            <a:alphaModFix/>
          </a:blip>
          <a:srcRect l="8007" t="35025" r="59440" b="34782"/>
          <a:stretch/>
        </p:blipFill>
        <p:spPr>
          <a:xfrm>
            <a:off x="-566700" y="2377239"/>
            <a:ext cx="2310846" cy="300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4;p2"/>
          <p:cNvPicPr preferRelativeResize="0"/>
          <p:nvPr/>
        </p:nvPicPr>
        <p:blipFill rotWithShape="1">
          <a:blip r:embed="rId3">
            <a:alphaModFix/>
          </a:blip>
          <a:srcRect l="56471" t="36973" r="10977" b="32834"/>
          <a:stretch/>
        </p:blipFill>
        <p:spPr>
          <a:xfrm>
            <a:off x="1208082" y="2605144"/>
            <a:ext cx="2148374" cy="2968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1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www.huefestival.com/upload/image/nhomphongvien/hoatdonghuongung/lehoiamthuc/lehoiamthuc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0550"/>
            <a:ext cx="8382000" cy="35051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-152400" y="4248150"/>
            <a:ext cx="944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hãy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thường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gặp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bàn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xmedia.nguoiduatin.vn/thumb_x500x/2015/9/7/142/kham-pha-nhung-quy-tac-tren-ban-an-cua-cac-nuoc-chau-a-1441611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57250"/>
            <a:ext cx="8575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hahanghuongsen.com.vn/wp-content/uploads/2013/06/m%C3%B3n-%C4%8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farm8.staticflickr.com/7039/6777431328_6257f995ea_b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pic>
        <p:nvPicPr>
          <p:cNvPr id="14339" name="Picture 4" descr="http://muachung10.vcmedia.vn/thumb_w/550/i:gallery/2013/11/02/bhcsj/Chon-1-trong-2-set-hai-san-nha-hang-Cua-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966"/>
            <a:ext cx="6858000" cy="3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-228600" y="4038931"/>
            <a:ext cx="94488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 err="1">
                <a:cs typeface="Times New Roman" panose="02020603050405020304" pitchFamily="18" charset="0"/>
              </a:rPr>
              <a:t>Em</a:t>
            </a:r>
            <a:r>
              <a:rPr lang="en-US" altLang="vi-VN" sz="2600" b="1" dirty="0">
                <a:cs typeface="Times New Roman" panose="02020603050405020304" pitchFamily="18" charset="0"/>
              </a:rPr>
              <a:t> </a:t>
            </a:r>
            <a:r>
              <a:rPr lang="en-US" altLang="vi-VN" sz="2600" b="1" err="1">
                <a:cs typeface="Times New Roman" panose="02020603050405020304" pitchFamily="18" charset="0"/>
              </a:rPr>
              <a:t>hãy</a:t>
            </a:r>
            <a:r>
              <a:rPr lang="en-US" altLang="vi-VN" sz="2600" b="1">
                <a:cs typeface="Times New Roman" panose="02020603050405020304" pitchFamily="18" charset="0"/>
              </a:rPr>
              <a:t> </a:t>
            </a:r>
            <a:r>
              <a:rPr lang="en-US" altLang="vi-VN" sz="2600" b="1" smtClean="0">
                <a:cs typeface="Times New Roman" panose="02020603050405020304" pitchFamily="18" charset="0"/>
              </a:rPr>
              <a:t>mô tả cách bày thức ăn và dụng cụ </a:t>
            </a:r>
          </a:p>
          <a:p>
            <a:pPr algn="ctr">
              <a:spcBef>
                <a:spcPct val="50000"/>
              </a:spcBef>
            </a:pPr>
            <a:r>
              <a:rPr lang="en-US" altLang="vi-VN" sz="2600" b="1" smtClean="0">
                <a:cs typeface="Times New Roman" panose="02020603050405020304" pitchFamily="18" charset="0"/>
              </a:rPr>
              <a:t>ăn uống cho bữa ăn ở gia đình?</a:t>
            </a:r>
            <a:endParaRPr lang="en-US" altLang="vi-VN" sz="26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</TotalTime>
  <Words>675</Words>
  <Application>Microsoft Office PowerPoint</Application>
  <PresentationFormat>On-screen Show (16:9)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Office Theme</vt:lpstr>
      <vt:lpstr>Kĩ thuật lớp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Ai</dc:creator>
  <cp:lastModifiedBy>Dung Tran</cp:lastModifiedBy>
  <cp:revision>13</cp:revision>
  <dcterms:created xsi:type="dcterms:W3CDTF">2021-12-19T02:41:00Z</dcterms:created>
  <dcterms:modified xsi:type="dcterms:W3CDTF">2022-11-08T05:52:23Z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C0B36DC3D8B148D9ADA8148CFDFF1580</vt:lpwstr>
  </property>
  <property fmtid="{D5CDD505-2E9C-101B-9397-08002B2CF9AE}" pid="3" name="KSOProductBuildVer">
    <vt:lpwstr>1033-11.2.0.11341</vt:lpwstr>
  </property>
</Properties>
</file>