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9" r:id="rId4"/>
    <p:sldId id="260" r:id="rId5"/>
    <p:sldId id="261" r:id="rId6"/>
    <p:sldId id="262" r:id="rId7"/>
    <p:sldId id="263" r:id="rId8"/>
    <p:sldId id="264" r:id="rId9"/>
    <p:sldId id="265" r:id="rId10"/>
    <p:sldId id="266" r:id="rId11"/>
    <p:sldId id="279" r:id="rId12"/>
    <p:sldId id="267" r:id="rId13"/>
    <p:sldId id="268" r:id="rId14"/>
    <p:sldId id="269" r:id="rId15"/>
    <p:sldId id="270" r:id="rId16"/>
    <p:sldId id="280" r:id="rId17"/>
    <p:sldId id="271" r:id="rId18"/>
    <p:sldId id="272" r:id="rId19"/>
    <p:sldId id="273" r:id="rId20"/>
    <p:sldId id="282" r:id="rId21"/>
    <p:sldId id="274" r:id="rId22"/>
    <p:sldId id="276" r:id="rId23"/>
    <p:sldId id="275"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2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3BCFE-C2EA-4CD1-8D5A-CE194F8A1DB6}"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48E8F-4BD2-430C-832E-D7BE03E722C9}" type="slidenum">
              <a:rPr lang="en-US" smtClean="0"/>
              <a:t>‹#›</a:t>
            </a:fld>
            <a:endParaRPr lang="en-US"/>
          </a:p>
        </p:txBody>
      </p:sp>
    </p:spTree>
    <p:extLst>
      <p:ext uri="{BB962C8B-B14F-4D97-AF65-F5344CB8AC3E}">
        <p14:creationId xmlns:p14="http://schemas.microsoft.com/office/powerpoint/2010/main" val="8110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C7D732-5420-487B-9D70-7C66FAB56A5E}"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3974222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7D732-5420-487B-9D70-7C66FAB56A5E}"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61700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7D732-5420-487B-9D70-7C66FAB56A5E}"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181922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C7D732-5420-487B-9D70-7C66FAB56A5E}"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121773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C7D732-5420-487B-9D70-7C66FAB56A5E}"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75794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C7D732-5420-487B-9D70-7C66FAB56A5E}"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45945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C7D732-5420-487B-9D70-7C66FAB56A5E}"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181224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C7D732-5420-487B-9D70-7C66FAB56A5E}"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4254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7D732-5420-487B-9D70-7C66FAB56A5E}"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12912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7D732-5420-487B-9D70-7C66FAB56A5E}"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41959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7D732-5420-487B-9D70-7C66FAB56A5E}"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646F6-5D9A-43CF-9593-E384439627FB}" type="slidenum">
              <a:rPr lang="en-US" smtClean="0"/>
              <a:t>‹#›</a:t>
            </a:fld>
            <a:endParaRPr lang="en-US"/>
          </a:p>
        </p:txBody>
      </p:sp>
    </p:spTree>
    <p:extLst>
      <p:ext uri="{BB962C8B-B14F-4D97-AF65-F5344CB8AC3E}">
        <p14:creationId xmlns:p14="http://schemas.microsoft.com/office/powerpoint/2010/main" val="289283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7D732-5420-487B-9D70-7C66FAB56A5E}"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646F6-5D9A-43CF-9593-E384439627FB}" type="slidenum">
              <a:rPr lang="en-US" smtClean="0"/>
              <a:t>‹#›</a:t>
            </a:fld>
            <a:endParaRPr lang="en-US"/>
          </a:p>
        </p:txBody>
      </p:sp>
    </p:spTree>
    <p:extLst>
      <p:ext uri="{BB962C8B-B14F-4D97-AF65-F5344CB8AC3E}">
        <p14:creationId xmlns:p14="http://schemas.microsoft.com/office/powerpoint/2010/main" val="1644770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9.xml"/><Relationship Id="rId5" Type="http://schemas.openxmlformats.org/officeDocument/2006/relationships/image" Target="../media/image12.png"/><Relationship Id="rId10" Type="http://schemas.openxmlformats.org/officeDocument/2006/relationships/slide" Target="slide8.xml"/><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thiết kế giáo án điện tử Powerpoint Background image presentation  | Hình nền, Hình ảnh,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n Wink Sticker by Canticos World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76264" cy="2375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632" y="2562572"/>
            <a:ext cx="13149263" cy="23699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376" tIns="45734" rIns="91376" bIns="45734">
            <a:spAutoFit/>
          </a:bodyPr>
          <a:lstStyle/>
          <a:p>
            <a:pPr algn="ctr" defTabSz="674567" fontAlgn="base">
              <a:spcBef>
                <a:spcPct val="0"/>
              </a:spcBef>
              <a:spcAft>
                <a:spcPct val="0"/>
              </a:spcAft>
              <a:defRPr/>
            </a:pP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74567" fontAlgn="base">
              <a:spcBef>
                <a:spcPct val="0"/>
              </a:spcBef>
              <a:spcAft>
                <a:spcPct val="0"/>
              </a:spcAft>
              <a:defRPr/>
            </a:pPr>
            <a:r>
              <a:rPr lang="en-US" sz="6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 MỪNG CÁC CON ĐẾN VỚI TIẾT </a:t>
            </a:r>
            <a:r>
              <a:rPr lang="en-US" sz="6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 NHIÊN XÃ HỘI</a:t>
            </a:r>
            <a:endParaRPr lang="en-US" sz="6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8487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3.33333E-6 -4.81481E-6 L -3.33333E-6 -0.07222 " pathEditMode="relative" rAng="0" ptsTypes="AA">
                                      <p:cBhvr>
                                        <p:cTn id="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7" dur="125" fill="hold">
                                          <p:stCondLst>
                                            <p:cond delay="0"/>
                                          </p:stCondLst>
                                        </p:cTn>
                                        <p:tgtEl>
                                          <p:spTgt spid="6">
                                            <p:txEl>
                                              <p:pRg st="1" end="1"/>
                                            </p:txEl>
                                          </p:spTgt>
                                        </p:tgtEl>
                                        <p:attrNameLst>
                                          <p:attrName>r</p:attrName>
                                        </p:attrNameLst>
                                      </p:cBhvr>
                                    </p:animRot>
                                    <p:animRot by="-1500000">
                                      <p:cBhvr>
                                        <p:cTn id="8" dur="125" fill="hold">
                                          <p:stCondLst>
                                            <p:cond delay="125"/>
                                          </p:stCondLst>
                                        </p:cTn>
                                        <p:tgtEl>
                                          <p:spTgt spid="6">
                                            <p:txEl>
                                              <p:pRg st="1" end="1"/>
                                            </p:txEl>
                                          </p:spTgt>
                                        </p:tgtEl>
                                        <p:attrNameLst>
                                          <p:attrName>r</p:attrName>
                                        </p:attrNameLst>
                                      </p:cBhvr>
                                    </p:animRot>
                                    <p:animRot by="-1500000">
                                      <p:cBhvr>
                                        <p:cTn id="9" dur="125" fill="hold">
                                          <p:stCondLst>
                                            <p:cond delay="250"/>
                                          </p:stCondLst>
                                        </p:cTn>
                                        <p:tgtEl>
                                          <p:spTgt spid="6">
                                            <p:txEl>
                                              <p:pRg st="1" end="1"/>
                                            </p:txEl>
                                          </p:spTgt>
                                        </p:tgtEl>
                                        <p:attrNameLst>
                                          <p:attrName>r</p:attrName>
                                        </p:attrNameLst>
                                      </p:cBhvr>
                                    </p:animRot>
                                    <p:animRot by="1500000">
                                      <p:cBhvr>
                                        <p:cTn id="10" dur="125" fill="hold">
                                          <p:stCondLst>
                                            <p:cond delay="375"/>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mầm non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19262" y="0"/>
            <a:ext cx="8991600" cy="1015663"/>
          </a:xfrm>
          <a:prstGeom prst="rect">
            <a:avLst/>
          </a:prstGeom>
          <a:noFill/>
        </p:spPr>
        <p:txBody>
          <a:bodyPr wrap="square" rtlCol="0">
            <a:spAutoFit/>
          </a:bodyPr>
          <a:lstStyle/>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MÔN TỰ NHIÊN VÀ XÃ HỘI</a:t>
            </a:r>
          </a:p>
        </p:txBody>
      </p:sp>
      <p:sp>
        <p:nvSpPr>
          <p:cNvPr id="6" name="Rectangle 5"/>
          <p:cNvSpPr/>
          <p:nvPr/>
        </p:nvSpPr>
        <p:spPr>
          <a:xfrm>
            <a:off x="29940" y="1069016"/>
            <a:ext cx="12162060" cy="4662815"/>
          </a:xfrm>
          <a:prstGeom prst="rect">
            <a:avLst/>
          </a:prstGeom>
          <a:noFill/>
        </p:spPr>
        <p:txBody>
          <a:bodyPr wrap="square" lIns="91440" tIns="45720" rIns="91440" bIns="45720">
            <a:spAutoFit/>
          </a:bodyPr>
          <a:lstStyle/>
          <a:p>
            <a:pPr algn="ctr">
              <a:lnSpc>
                <a:spcPct val="150000"/>
              </a:lnSpc>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a:t>
            </a: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26: </a:t>
            </a:r>
          </a:p>
          <a:p>
            <a:pPr algn="ctr">
              <a:lnSpc>
                <a:spcPct val="150000"/>
              </a:lnSpc>
            </a:pP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CÙNG KHÁM PHÁ BẦU TRỜI</a:t>
            </a:r>
          </a:p>
          <a:p>
            <a:pPr algn="ctr">
              <a:lnSpc>
                <a:spcPct val="150000"/>
              </a:lnSpc>
            </a:pP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6600" b="1" dirty="0" err="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iết</a:t>
            </a: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1360978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ạt động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857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24187" y="2452985"/>
            <a:ext cx="7343678"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KHÁM PHÁ</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56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3033" y="0"/>
            <a:ext cx="9358307" cy="4453285"/>
          </a:xfrm>
          <a:prstGeom prst="rect">
            <a:avLst/>
          </a:prstGeom>
        </p:spPr>
      </p:pic>
      <p:sp>
        <p:nvSpPr>
          <p:cNvPr id="5" name="Cloud Callout 4"/>
          <p:cNvSpPr/>
          <p:nvPr/>
        </p:nvSpPr>
        <p:spPr>
          <a:xfrm>
            <a:off x="157169" y="1448753"/>
            <a:ext cx="3228970" cy="2094547"/>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Cloud Callout 5"/>
          <p:cNvSpPr/>
          <p:nvPr/>
        </p:nvSpPr>
        <p:spPr>
          <a:xfrm>
            <a:off x="8737328" y="1448753"/>
            <a:ext cx="3228970" cy="2094547"/>
          </a:xfrm>
          <a:prstGeom prst="cloudCallout">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183874" y="3986213"/>
            <a:ext cx="3588025" cy="2147887"/>
          </a:xfrm>
          <a:prstGeom prst="cloudCallou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300" dirty="0" err="1">
                <a:solidFill>
                  <a:schemeClr val="tx1"/>
                </a:solidFill>
                <a:latin typeface="Times New Roman" panose="02020603050405020304" pitchFamily="18" charset="0"/>
                <a:cs typeface="Times New Roman" panose="02020603050405020304" pitchFamily="18" charset="0"/>
              </a:rPr>
              <a:t>Màu</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của</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các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đám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mây</a:t>
            </a:r>
            <a:r>
              <a:rPr lang="en-US" sz="2300" dirty="0">
                <a:solidFill>
                  <a:schemeClr val="tx1"/>
                </a:solidFill>
                <a:latin typeface="Times New Roman" panose="02020603050405020304" pitchFamily="18" charset="0"/>
                <a:cs typeface="Times New Roman" panose="02020603050405020304" pitchFamily="18" charset="0"/>
              </a:rPr>
              <a:t> ban </a:t>
            </a:r>
            <a:r>
              <a:rPr lang="en-US" sz="2300" dirty="0" err="1">
                <a:solidFill>
                  <a:schemeClr val="tx1"/>
                </a:solidFill>
                <a:latin typeface="Times New Roman" panose="02020603050405020304" pitchFamily="18" charset="0"/>
                <a:cs typeface="Times New Roman" panose="02020603050405020304" pitchFamily="18" charset="0"/>
              </a:rPr>
              <a:t>ngày</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ban </a:t>
            </a:r>
            <a:r>
              <a:rPr lang="en-US" sz="2300" dirty="0" err="1">
                <a:solidFill>
                  <a:schemeClr val="tx1"/>
                </a:solidFill>
                <a:latin typeface="Times New Roman" panose="02020603050405020304" pitchFamily="18" charset="0"/>
                <a:cs typeface="Times New Roman" panose="02020603050405020304" pitchFamily="18" charset="0"/>
              </a:rPr>
              <a:t>đêm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có</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khác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smtClean="0">
                <a:solidFill>
                  <a:schemeClr val="tx1"/>
                </a:solidFill>
                <a:latin typeface="Times New Roman" panose="02020603050405020304" pitchFamily="18" charset="0"/>
                <a:cs typeface="Times New Roman" panose="02020603050405020304" pitchFamily="18" charset="0"/>
              </a:rPr>
              <a:t>nhau</a:t>
            </a:r>
            <a:r>
              <a:rPr lang="en-US" sz="2300" dirty="0" smtClean="0">
                <a:solidFill>
                  <a:schemeClr val="tx1"/>
                </a:solidFill>
                <a:latin typeface="Times New Roman" panose="02020603050405020304" pitchFamily="18" charset="0"/>
                <a:cs typeface="Times New Roman" panose="02020603050405020304" pitchFamily="18" charset="0"/>
              </a:rPr>
              <a:t>?</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8737328" y="4088925"/>
            <a:ext cx="3588025" cy="2147887"/>
          </a:xfrm>
          <a:prstGeom prst="cloudCallout">
            <a:avLst/>
          </a:prstGeom>
          <a:solidFill>
            <a:schemeClr val="accent4">
              <a:lumMod val="60000"/>
              <a:lumOff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trời</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Cloud Callout 8"/>
          <p:cNvSpPr/>
          <p:nvPr/>
        </p:nvSpPr>
        <p:spPr>
          <a:xfrm>
            <a:off x="4654723" y="4353368"/>
            <a:ext cx="3588025" cy="2147887"/>
          </a:xfrm>
          <a:prstGeom prst="cloudCallout">
            <a:avLst/>
          </a:prstGeom>
          <a:solidFill>
            <a:schemeClr val="accent1">
              <a:lumMod val="60000"/>
              <a:lumOff val="40000"/>
            </a:schemeClr>
          </a:solidFill>
          <a:ln>
            <a:solidFill>
              <a:schemeClr val="accent1">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177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2"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2"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6" grpId="1" animBg="1"/>
      <p:bldP spid="6" grpId="2" animBg="1"/>
      <p:bldP spid="7" grpId="1" animBg="1"/>
      <p:bldP spid="7" grpId="2" animBg="1"/>
      <p:bldP spid="8" grpId="1" animBg="1"/>
      <p:bldP spid="8" grpId="2" animBg="1"/>
      <p:bldP spid="9" grpId="1" animBg="1"/>
      <p:bldP spid="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00163" y="-1"/>
            <a:ext cx="9972675" cy="6858001"/>
          </a:xfrm>
          <a:prstGeom prst="rect">
            <a:avLst/>
          </a:prstGeom>
        </p:spPr>
      </p:pic>
    </p:spTree>
    <p:extLst>
      <p:ext uri="{BB962C8B-B14F-4D97-AF65-F5344CB8AC3E}">
        <p14:creationId xmlns:p14="http://schemas.microsoft.com/office/powerpoint/2010/main" val="256074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8212" y="3510806"/>
            <a:ext cx="7572375" cy="2588534"/>
          </a:xfrm>
          <a:prstGeom prst="rect">
            <a:avLst/>
          </a:prstGeom>
        </p:spPr>
      </p:pic>
      <p:pic>
        <p:nvPicPr>
          <p:cNvPr id="6" name="Picture 5"/>
          <p:cNvPicPr>
            <a:picLocks noChangeAspect="1"/>
          </p:cNvPicPr>
          <p:nvPr/>
        </p:nvPicPr>
        <p:blipFill>
          <a:blip r:embed="rId3"/>
          <a:stretch>
            <a:fillRect/>
          </a:stretch>
        </p:blipFill>
        <p:spPr>
          <a:xfrm>
            <a:off x="2133325" y="-57150"/>
            <a:ext cx="7382150" cy="2750193"/>
          </a:xfrm>
          <a:prstGeom prst="rect">
            <a:avLst/>
          </a:prstGeom>
        </p:spPr>
      </p:pic>
      <p:grpSp>
        <p:nvGrpSpPr>
          <p:cNvPr id="16" name="Group 15"/>
          <p:cNvGrpSpPr/>
          <p:nvPr/>
        </p:nvGrpSpPr>
        <p:grpSpPr>
          <a:xfrm>
            <a:off x="2147610" y="2589109"/>
            <a:ext cx="3710263" cy="957267"/>
            <a:chOff x="2147610" y="2589109"/>
            <a:chExt cx="3710263" cy="957267"/>
          </a:xfrm>
        </p:grpSpPr>
        <p:sp>
          <p:nvSpPr>
            <p:cNvPr id="7" name="Cloud 6"/>
            <p:cNvSpPr/>
            <p:nvPr/>
          </p:nvSpPr>
          <p:spPr>
            <a:xfrm>
              <a:off x="2147610" y="2589109"/>
              <a:ext cx="3710263" cy="921697"/>
            </a:xfrm>
            <a:prstGeom prst="cloud">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96327" y="2638435"/>
              <a:ext cx="3171825" cy="907941"/>
            </a:xfrm>
            <a:prstGeom prst="rect">
              <a:avLst/>
            </a:prstGeom>
            <a:noFill/>
          </p:spPr>
          <p:txBody>
            <a:bodyPr wrap="square" rtlCol="0">
              <a:spAutoFit/>
            </a:bodyPr>
            <a:lstStyle/>
            <a:p>
              <a:r>
                <a:rPr lang="en-US" sz="3500" dirty="0" smtClean="0">
                  <a:solidFill>
                    <a:schemeClr val="tx1"/>
                  </a:solidFill>
                  <a:latin typeface="Times New Roman" panose="02020603050405020304" pitchFamily="18" charset="0"/>
                  <a:cs typeface="Times New Roman" panose="02020603050405020304" pitchFamily="18" charset="0"/>
                </a:rPr>
                <a:t>Cho </a:t>
              </a:r>
              <a:r>
                <a:rPr lang="en-US" sz="3500" dirty="0" err="1" smtClean="0">
                  <a:solidFill>
                    <a:schemeClr val="tx1"/>
                  </a:solidFill>
                  <a:latin typeface="Times New Roman" panose="02020603050405020304" pitchFamily="18" charset="0"/>
                  <a:cs typeface="Times New Roman" panose="02020603050405020304" pitchFamily="18" charset="0"/>
                </a:rPr>
                <a:t>cây</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tốt</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tươi</a:t>
              </a:r>
              <a:r>
                <a:rPr lang="en-US" dirty="0" smtClean="0">
                  <a:solidFill>
                    <a:schemeClr val="tx1"/>
                  </a:solidFill>
                  <a:latin typeface="Times New Roman" panose="02020603050405020304" pitchFamily="18" charset="0"/>
                  <a:cs typeface="Times New Roman" panose="02020603050405020304" pitchFamily="18" charset="0"/>
                </a:rPr>
                <a:t>.</a:t>
              </a:r>
            </a:p>
            <a:p>
              <a:endParaRPr lang="en-US" dirty="0"/>
            </a:p>
          </p:txBody>
        </p:sp>
      </p:grpSp>
      <p:grpSp>
        <p:nvGrpSpPr>
          <p:cNvPr id="17" name="Group 16"/>
          <p:cNvGrpSpPr/>
          <p:nvPr/>
        </p:nvGrpSpPr>
        <p:grpSpPr>
          <a:xfrm>
            <a:off x="5986049" y="2589109"/>
            <a:ext cx="4505878" cy="921697"/>
            <a:chOff x="5986049" y="2589109"/>
            <a:chExt cx="4505878" cy="921697"/>
          </a:xfrm>
        </p:grpSpPr>
        <p:sp>
          <p:nvSpPr>
            <p:cNvPr id="9" name="Cloud 8"/>
            <p:cNvSpPr/>
            <p:nvPr/>
          </p:nvSpPr>
          <p:spPr>
            <a:xfrm>
              <a:off x="5986049" y="2589109"/>
              <a:ext cx="3710263" cy="921697"/>
            </a:xfrm>
            <a:prstGeom prst="cloud">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206590" y="2602865"/>
              <a:ext cx="4285337" cy="907941"/>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Giúp</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khô</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quần</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áo</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grpSp>
        <p:nvGrpSpPr>
          <p:cNvPr id="18" name="Group 17"/>
          <p:cNvGrpSpPr/>
          <p:nvPr/>
        </p:nvGrpSpPr>
        <p:grpSpPr>
          <a:xfrm>
            <a:off x="2147610" y="5986463"/>
            <a:ext cx="4058980" cy="930640"/>
            <a:chOff x="2147610" y="5986463"/>
            <a:chExt cx="4058980" cy="930640"/>
          </a:xfrm>
        </p:grpSpPr>
        <p:sp>
          <p:nvSpPr>
            <p:cNvPr id="12" name="Cloud 11"/>
            <p:cNvSpPr/>
            <p:nvPr/>
          </p:nvSpPr>
          <p:spPr>
            <a:xfrm>
              <a:off x="2147610" y="5986463"/>
              <a:ext cx="3710263" cy="871537"/>
            </a:xfrm>
            <a:prstGeom prst="cloud">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034765" y="6009162"/>
              <a:ext cx="3171825" cy="907941"/>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Làm</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muối</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grpSp>
        <p:nvGrpSpPr>
          <p:cNvPr id="19" name="Group 18"/>
          <p:cNvGrpSpPr/>
          <p:nvPr/>
        </p:nvGrpSpPr>
        <p:grpSpPr>
          <a:xfrm>
            <a:off x="6044984" y="5957194"/>
            <a:ext cx="3819661" cy="1000373"/>
            <a:chOff x="6044984" y="5957194"/>
            <a:chExt cx="3819661" cy="1000373"/>
          </a:xfrm>
        </p:grpSpPr>
        <p:sp>
          <p:nvSpPr>
            <p:cNvPr id="14" name="Cloud 13"/>
            <p:cNvSpPr/>
            <p:nvPr/>
          </p:nvSpPr>
          <p:spPr>
            <a:xfrm>
              <a:off x="6044984" y="5957194"/>
              <a:ext cx="3710263" cy="871537"/>
            </a:xfrm>
            <a:prstGeom prst="cloud">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692820" y="6049626"/>
              <a:ext cx="3171825" cy="907941"/>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Soi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đường</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đi</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spTree>
    <p:extLst>
      <p:ext uri="{BB962C8B-B14F-4D97-AF65-F5344CB8AC3E}">
        <p14:creationId xmlns:p14="http://schemas.microsoft.com/office/powerpoint/2010/main" val="512853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1209675"/>
            <a:ext cx="4848225" cy="4667250"/>
          </a:xfrm>
          <a:prstGeom prst="rect">
            <a:avLst/>
          </a:prstGeom>
        </p:spPr>
      </p:pic>
      <p:sp>
        <p:nvSpPr>
          <p:cNvPr id="5" name="Cloud Callout 4"/>
          <p:cNvSpPr/>
          <p:nvPr/>
        </p:nvSpPr>
        <p:spPr>
          <a:xfrm>
            <a:off x="3657600" y="366712"/>
            <a:ext cx="8191500" cy="4376738"/>
          </a:xfrm>
          <a:prstGeom prst="cloudCallout">
            <a:avLst>
              <a:gd name="adj1" fmla="val -57635"/>
              <a:gd name="adj2" fmla="val 39323"/>
            </a:avLst>
          </a:prstGeom>
          <a:solidFill>
            <a:schemeClr val="accent4">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33900" y="1209675"/>
            <a:ext cx="7086600"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sưởi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tươi</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khoẻ</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mạnh</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134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ảnh nền Học Sinh Tiểu Học, Học Sinh Tiểu Học vector nền và tập tin tải  về miễn phí | pngtree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6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90855" y="2438697"/>
            <a:ext cx="8153194"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THỰC HÀNH</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48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76069" y="0"/>
            <a:ext cx="8422819" cy="6868796"/>
          </a:xfrm>
          <a:prstGeom prst="rect">
            <a:avLst/>
          </a:prstGeom>
        </p:spPr>
      </p:pic>
    </p:spTree>
    <p:extLst>
      <p:ext uri="{BB962C8B-B14F-4D97-AF65-F5344CB8AC3E}">
        <p14:creationId xmlns:p14="http://schemas.microsoft.com/office/powerpoint/2010/main" val="32694298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910" y="922173"/>
            <a:ext cx="2424211" cy="1818158"/>
          </a:xfrm>
          <a:prstGeom prst="rect">
            <a:avLst/>
          </a:prstGeom>
        </p:spPr>
      </p:pic>
      <p:pic>
        <p:nvPicPr>
          <p:cNvPr id="5" name="Picture 4"/>
          <p:cNvPicPr>
            <a:picLocks noChangeAspect="1"/>
          </p:cNvPicPr>
          <p:nvPr/>
        </p:nvPicPr>
        <p:blipFill>
          <a:blip r:embed="rId3"/>
          <a:stretch>
            <a:fillRect/>
          </a:stretch>
        </p:blipFill>
        <p:spPr>
          <a:xfrm>
            <a:off x="3018721" y="942311"/>
            <a:ext cx="2378121" cy="1798020"/>
          </a:xfrm>
          <a:prstGeom prst="rect">
            <a:avLst/>
          </a:prstGeom>
        </p:spPr>
      </p:pic>
      <p:pic>
        <p:nvPicPr>
          <p:cNvPr id="6" name="Picture 5"/>
          <p:cNvPicPr>
            <a:picLocks noChangeAspect="1"/>
          </p:cNvPicPr>
          <p:nvPr/>
        </p:nvPicPr>
        <p:blipFill>
          <a:blip r:embed="rId4"/>
          <a:stretch>
            <a:fillRect/>
          </a:stretch>
        </p:blipFill>
        <p:spPr>
          <a:xfrm>
            <a:off x="165901" y="3490769"/>
            <a:ext cx="2352230" cy="1906329"/>
          </a:xfrm>
          <a:prstGeom prst="rect">
            <a:avLst/>
          </a:prstGeom>
        </p:spPr>
      </p:pic>
      <p:pic>
        <p:nvPicPr>
          <p:cNvPr id="7" name="Picture 6"/>
          <p:cNvPicPr>
            <a:picLocks noChangeAspect="1"/>
          </p:cNvPicPr>
          <p:nvPr/>
        </p:nvPicPr>
        <p:blipFill>
          <a:blip r:embed="rId5"/>
          <a:stretch>
            <a:fillRect/>
          </a:stretch>
        </p:blipFill>
        <p:spPr>
          <a:xfrm>
            <a:off x="3018721" y="3490769"/>
            <a:ext cx="2329147" cy="1906329"/>
          </a:xfrm>
          <a:prstGeom prst="rect">
            <a:avLst/>
          </a:prstGeom>
        </p:spPr>
      </p:pic>
      <p:grpSp>
        <p:nvGrpSpPr>
          <p:cNvPr id="11" name="Group 10"/>
          <p:cNvGrpSpPr/>
          <p:nvPr/>
        </p:nvGrpSpPr>
        <p:grpSpPr>
          <a:xfrm>
            <a:off x="8129588" y="664998"/>
            <a:ext cx="2828925" cy="914400"/>
            <a:chOff x="6315075" y="442913"/>
            <a:chExt cx="2828925" cy="914400"/>
          </a:xfrm>
        </p:grpSpPr>
        <p:sp>
          <p:nvSpPr>
            <p:cNvPr id="9" name="Rounded Rectangle 8"/>
            <p:cNvSpPr/>
            <p:nvPr/>
          </p:nvSpPr>
          <p:spPr>
            <a:xfrm>
              <a:off x="6315075" y="442913"/>
              <a:ext cx="2543175" cy="9144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15075" y="442913"/>
              <a:ext cx="2828925" cy="861774"/>
            </a:xfrm>
            <a:prstGeom prst="rect">
              <a:avLst/>
            </a:prstGeom>
            <a:noFill/>
          </p:spPr>
          <p:txBody>
            <a:bodyPr wrap="square" rtlCol="0">
              <a:spAutoFit/>
            </a:bodyPr>
            <a:lstStyle/>
            <a:p>
              <a:r>
                <a:rPr lang="en-US" sz="5000" dirty="0" smtClean="0">
                  <a:solidFill>
                    <a:srgbClr val="0070C0"/>
                  </a:solidFill>
                  <a:latin typeface="Times New Roman" panose="02020603050405020304" pitchFamily="18" charset="0"/>
                  <a:cs typeface="Times New Roman" panose="02020603050405020304" pitchFamily="18" charset="0"/>
                </a:rPr>
                <a:t>Ban </a:t>
              </a:r>
              <a:r>
                <a:rPr lang="en-US" sz="5000" dirty="0" err="1" smtClean="0">
                  <a:solidFill>
                    <a:srgbClr val="0070C0"/>
                  </a:solidFill>
                  <a:latin typeface="Times New Roman" panose="02020603050405020304" pitchFamily="18" charset="0"/>
                  <a:cs typeface="Times New Roman" panose="02020603050405020304" pitchFamily="18" charset="0"/>
                </a:rPr>
                <a:t>ngày</a:t>
              </a:r>
              <a:endParaRPr lang="en-US" sz="5000"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1296330" y="664998"/>
            <a:ext cx="2828925" cy="914400"/>
            <a:chOff x="6315075" y="442913"/>
            <a:chExt cx="2828925" cy="914400"/>
          </a:xfrm>
        </p:grpSpPr>
        <p:sp>
          <p:nvSpPr>
            <p:cNvPr id="13" name="Rounded Rectangle 12"/>
            <p:cNvSpPr/>
            <p:nvPr/>
          </p:nvSpPr>
          <p:spPr>
            <a:xfrm>
              <a:off x="6315075" y="442913"/>
              <a:ext cx="2543175" cy="9144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15075" y="442913"/>
              <a:ext cx="2828925" cy="861774"/>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Ban </a:t>
              </a:r>
              <a:r>
                <a:rPr lang="en-US" sz="5000" dirty="0" err="1" smtClean="0">
                  <a:latin typeface="Times New Roman" panose="02020603050405020304" pitchFamily="18" charset="0"/>
                  <a:cs typeface="Times New Roman" panose="02020603050405020304" pitchFamily="18" charset="0"/>
                </a:rPr>
                <a:t>đêm</a:t>
              </a:r>
              <a:endParaRPr lang="en-US" sz="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661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1641 0.08287 L 0.48528 0.18264 " pathEditMode="relative" rAng="0" ptsTypes="AA">
                                      <p:cBhvr>
                                        <p:cTn id="11" dur="2000" fill="hold"/>
                                        <p:tgtEl>
                                          <p:spTgt spid="4"/>
                                        </p:tgtEl>
                                        <p:attrNameLst>
                                          <p:attrName>ppt_x</p:attrName>
                                          <p:attrName>ppt_y</p:attrName>
                                        </p:attrNameLst>
                                      </p:cBhvr>
                                      <p:rCtr x="25078" y="4977"/>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1.48148E-6 L 0.53021 0.18773 " pathEditMode="relative" rAng="0" ptsTypes="AA">
                                      <p:cBhvr>
                                        <p:cTn id="15" dur="2000" fill="hold"/>
                                        <p:tgtEl>
                                          <p:spTgt spid="5"/>
                                        </p:tgtEl>
                                        <p:attrNameLst>
                                          <p:attrName>ppt_x</p:attrName>
                                          <p:attrName>ppt_y</p:attrName>
                                        </p:attrNameLst>
                                      </p:cBhvr>
                                      <p:rCtr x="26510" y="9375"/>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365 0.07731 L 0.01067 -0.15625 " pathEditMode="relative" rAng="0" ptsTypes="AA">
                                      <p:cBhvr>
                                        <p:cTn id="24" dur="2000" fill="hold"/>
                                        <p:tgtEl>
                                          <p:spTgt spid="6"/>
                                        </p:tgtEl>
                                        <p:attrNameLst>
                                          <p:attrName>ppt_x</p:attrName>
                                          <p:attrName>ppt_y</p:attrName>
                                        </p:attrNameLst>
                                      </p:cBhvr>
                                      <p:rCtr x="716" y="-1169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4115 -0.03334 L 0.03177 -0.17223 " pathEditMode="relative" rAng="0" ptsTypes="AA">
                                      <p:cBhvr>
                                        <p:cTn id="28" dur="2000" fill="hold"/>
                                        <p:tgtEl>
                                          <p:spTgt spid="7"/>
                                        </p:tgtEl>
                                        <p:attrNameLst>
                                          <p:attrName>ppt_x</p:attrName>
                                          <p:attrName>ppt_y</p:attrName>
                                        </p:attrNameLst>
                                      </p:cBhvr>
                                      <p:rCtr x="3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 y="2290763"/>
            <a:ext cx="4762500" cy="4762500"/>
          </a:xfrm>
          <a:prstGeom prst="rect">
            <a:avLst/>
          </a:prstGeom>
        </p:spPr>
      </p:pic>
      <p:sp>
        <p:nvSpPr>
          <p:cNvPr id="5" name="Cloud Callout 4"/>
          <p:cNvSpPr/>
          <p:nvPr/>
        </p:nvSpPr>
        <p:spPr>
          <a:xfrm>
            <a:off x="3414712" y="566737"/>
            <a:ext cx="8191500" cy="4376738"/>
          </a:xfrm>
          <a:prstGeom prst="cloudCallout">
            <a:avLst>
              <a:gd name="adj1" fmla="val -57635"/>
              <a:gd name="adj2" fmla="val 39323"/>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19587" y="1038225"/>
            <a:ext cx="7086600"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Vào ban ngày hay ban đêm, chúng ta đều có những hoạt động khác nhau. Các con hãy sắp xếp thời gian biểu thật hợp lí để phù hợp với mỗi buổi.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455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ình nền powerpoint mở đầu | Hình nền, Hình ảnh,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4894" y="2452985"/>
            <a:ext cx="7842211"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20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40+ hình nền powerpoint về môi trường cực chất cho bài thuyết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43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65225" y="2756267"/>
            <a:ext cx="7061550"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VẬN DỤNG</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809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ính tả: Ngày hôm qua đâu rồi? | Học thật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33463"/>
            <a:ext cx="4352924" cy="4352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652797" y="1051157"/>
            <a:ext cx="814427" cy="690192"/>
          </a:xfrm>
          <a:prstGeom prst="rect">
            <a:avLst/>
          </a:prstGeom>
        </p:spPr>
      </p:pic>
      <p:sp>
        <p:nvSpPr>
          <p:cNvPr id="7" name="TextBox 6"/>
          <p:cNvSpPr txBox="1"/>
          <p:nvPr/>
        </p:nvSpPr>
        <p:spPr>
          <a:xfrm>
            <a:off x="4467224" y="1015769"/>
            <a:ext cx="8543925" cy="707886"/>
          </a:xfrm>
          <a:prstGeom prst="rect">
            <a:avLst/>
          </a:prstGeom>
          <a:noFill/>
        </p:spPr>
        <p:txBody>
          <a:bodyPr wrap="square" rtlCol="0">
            <a:spAutoFit/>
          </a:bodyPr>
          <a:lstStyle/>
          <a:p>
            <a:r>
              <a:rPr lang="en-US" sz="3500" dirty="0" err="1" smtClean="0">
                <a:latin typeface="Times New Roman" panose="02020603050405020304" pitchFamily="18" charset="0"/>
                <a:cs typeface="Times New Roman" panose="02020603050405020304" pitchFamily="18" charset="0"/>
              </a:rPr>
              <a:t>Tìm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hiểu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vai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trò</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chiếu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sáng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của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mặt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65042" y="2215304"/>
            <a:ext cx="8543925" cy="1708160"/>
          </a:xfrm>
          <a:prstGeom prst="rect">
            <a:avLst/>
          </a:prstGeom>
          <a:noFill/>
        </p:spPr>
        <p:txBody>
          <a:bodyPr wrap="square" rtlCol="0">
            <a:spAutoFit/>
          </a:bodyPr>
          <a:lstStyle/>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Kéo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kín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rèm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cửa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sổ</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tắt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đèn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phòng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học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hãy</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tìm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bút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trên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bàn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tên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giấy</a:t>
            </a:r>
            <a:r>
              <a:rPr lang="en-US" sz="35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765041" y="4067031"/>
            <a:ext cx="8543925" cy="1169551"/>
          </a:xfrm>
          <a:prstGeom prst="rect">
            <a:avLst/>
          </a:prstGeom>
          <a:noFill/>
        </p:spPr>
        <p:txBody>
          <a:bodyPr wrap="square" rtlCol="0">
            <a:spAutoFit/>
          </a:bodyPr>
          <a:lstStyle/>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Quan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sát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nhận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xét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chữ</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vừa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sau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rèm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cửa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sổ</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được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mở</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816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180" y="1766889"/>
            <a:ext cx="6386513" cy="5091111"/>
          </a:xfrm>
          <a:prstGeom prst="rect">
            <a:avLst/>
          </a:prstGeom>
        </p:spPr>
      </p:pic>
      <p:sp>
        <p:nvSpPr>
          <p:cNvPr id="5" name="Rounded Rectangular Callout 4"/>
          <p:cNvSpPr/>
          <p:nvPr/>
        </p:nvSpPr>
        <p:spPr>
          <a:xfrm>
            <a:off x="3405187" y="942975"/>
            <a:ext cx="7810501" cy="3529014"/>
          </a:xfrm>
          <a:prstGeom prst="wedgeRoundRectCallout">
            <a:avLst>
              <a:gd name="adj1" fmla="val -59383"/>
              <a:gd name="adj2" fmla="val 3754"/>
              <a:gd name="adj3" fmla="val 16667"/>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24264" y="1392853"/>
            <a:ext cx="7705724" cy="2400657"/>
          </a:xfrm>
          <a:prstGeom prst="rect">
            <a:avLst/>
          </a:prstGeom>
          <a:noFill/>
        </p:spPr>
        <p:txBody>
          <a:bodyPr wrap="square" rtlCol="0">
            <a:spAutoFit/>
          </a:bodyPr>
          <a:lstStyle/>
          <a:p>
            <a:r>
              <a:rPr lang="en-US" sz="5000" dirty="0">
                <a:latin typeface="Times New Roman" panose="02020603050405020304" pitchFamily="18" charset="0"/>
                <a:cs typeface="Times New Roman" panose="02020603050405020304" pitchFamily="18" charset="0"/>
              </a:rPr>
              <a:t> </a:t>
            </a:r>
            <a:r>
              <a:rPr lang="en-US" sz="5000" dirty="0" smtClean="0">
                <a:latin typeface="Times New Roman" panose="02020603050405020304" pitchFamily="18" charset="0"/>
                <a:cs typeface="Times New Roman" panose="02020603050405020304" pitchFamily="18" charset="0"/>
              </a:rPr>
              <a:t>    </a:t>
            </a:r>
            <a:r>
              <a:rPr lang="vi-VN" sz="5000" dirty="0">
                <a:latin typeface="Times New Roman" panose="02020603050405020304" pitchFamily="18" charset="0"/>
                <a:cs typeface="Times New Roman" panose="02020603050405020304" pitchFamily="18" charset="0"/>
              </a:rPr>
              <a:t>Ánh sáng mặt trời có vai trò vô cùng quan trọng đối với đời sống con người.</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86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066" y="0"/>
            <a:ext cx="4960998"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14" y="245270"/>
            <a:ext cx="1585911" cy="2040732"/>
          </a:xfrm>
          <a:prstGeom prst="rect">
            <a:avLst/>
          </a:prstGeom>
        </p:spPr>
      </p:pic>
      <p:sp>
        <p:nvSpPr>
          <p:cNvPr id="6" name="TextBox 5"/>
          <p:cNvSpPr txBox="1"/>
          <p:nvPr/>
        </p:nvSpPr>
        <p:spPr>
          <a:xfrm>
            <a:off x="6036469" y="2567226"/>
            <a:ext cx="5762241" cy="861774"/>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1. Minh </a:t>
            </a:r>
            <a:r>
              <a:rPr lang="en-US" sz="5000" dirty="0" err="1" smtClean="0">
                <a:latin typeface="Times New Roman" panose="02020603050405020304" pitchFamily="18" charset="0"/>
                <a:cs typeface="Times New Roman" panose="02020603050405020304" pitchFamily="18" charset="0"/>
              </a:rPr>
              <a:t>đang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036469" y="3709221"/>
            <a:ext cx="6042460" cy="1631216"/>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2. </a:t>
            </a:r>
            <a:r>
              <a:rPr lang="en-US" sz="5000" dirty="0" err="1" smtClean="0">
                <a:latin typeface="Times New Roman" panose="02020603050405020304" pitchFamily="18" charset="0"/>
                <a:cs typeface="Times New Roman" panose="02020603050405020304" pitchFamily="18" charset="0"/>
              </a:rPr>
              <a:t>Vai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trò</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của</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ánh</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sáng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mặt</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trời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198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447"/>
            <a:ext cx="3695700" cy="6134100"/>
          </a:xfrm>
          <a:prstGeom prst="rect">
            <a:avLst/>
          </a:prstGeom>
        </p:spPr>
      </p:pic>
      <p:sp>
        <p:nvSpPr>
          <p:cNvPr id="5" name="Oval Callout 4"/>
          <p:cNvSpPr/>
          <p:nvPr/>
        </p:nvSpPr>
        <p:spPr>
          <a:xfrm>
            <a:off x="3569111" y="0"/>
            <a:ext cx="8495070" cy="4719483"/>
          </a:xfrm>
          <a:prstGeom prst="wedgeEllipseCallout">
            <a:avLst>
              <a:gd name="adj1" fmla="val -57467"/>
              <a:gd name="adj2" fmla="val 738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80890" y="1089844"/>
            <a:ext cx="7086600"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cs typeface="Times New Roman" panose="02020603050405020304" pitchFamily="18" charset="0"/>
              </a:rPr>
              <a:t>Vào ban ngày chúng ta có thể nhìn thấy mây và Mặt Trời; ban đêm có thể nhìn thấy mây, mặt trăng và các vì sao.</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32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773" y="-135541"/>
            <a:ext cx="8235555" cy="2852577"/>
          </a:xfrm>
          <a:prstGeom prst="rect">
            <a:avLst/>
          </a:prstGeom>
        </p:spPr>
      </p:pic>
      <p:sp>
        <p:nvSpPr>
          <p:cNvPr id="15" name="TextBox 14"/>
          <p:cNvSpPr txBox="1"/>
          <p:nvPr/>
        </p:nvSpPr>
        <p:spPr>
          <a:xfrm>
            <a:off x="3028409" y="518849"/>
            <a:ext cx="5585387" cy="1199771"/>
          </a:xfrm>
          <a:prstGeom prst="rect">
            <a:avLst/>
          </a:prstGeom>
          <a:noFill/>
        </p:spPr>
        <p:txBody>
          <a:bodyPr wrap="none" lIns="91192" tIns="45642" rIns="91192" bIns="45642" rtlCol="0">
            <a:spAutoFit/>
          </a:bodyPr>
          <a:lstStyle/>
          <a:p>
            <a:pPr algn="ctr" defTabSz="911793"/>
            <a:r>
              <a:rPr lang="en-US" sz="7200" b="1" dirty="0">
                <a:solidFill>
                  <a:srgbClr val="FF0000"/>
                </a:solidFill>
                <a:latin typeface="Times New Roman" pitchFamily="18" charset="0"/>
                <a:cs typeface="Times New Roman" pitchFamily="18" charset="0"/>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6933" y="2738574"/>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8831" y="518723"/>
            <a:ext cx="609601" cy="609600"/>
          </a:xfrm>
          <a:prstGeom prst="rect">
            <a:avLst/>
          </a:prstGeom>
        </p:spPr>
      </p:pic>
    </p:spTree>
    <p:extLst>
      <p:ext uri="{BB962C8B-B14F-4D97-AF65-F5344CB8AC3E}">
        <p14:creationId xmlns:p14="http://schemas.microsoft.com/office/powerpoint/2010/main" val="39201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434"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125" y="-1031557"/>
            <a:ext cx="4314824"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1"/>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60"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45" y="265641"/>
            <a:ext cx="11220451" cy="6535283"/>
          </a:xfrm>
          <a:prstGeom prst="rect">
            <a:avLst/>
          </a:prstGeom>
        </p:spPr>
      </p:pic>
      <p:sp>
        <p:nvSpPr>
          <p:cNvPr id="16" name="TextBox 15"/>
          <p:cNvSpPr txBox="1"/>
          <p:nvPr/>
        </p:nvSpPr>
        <p:spPr>
          <a:xfrm>
            <a:off x="2216775" y="1305423"/>
            <a:ext cx="7486652" cy="3939382"/>
          </a:xfrm>
          <a:prstGeom prst="rect">
            <a:avLst/>
          </a:prstGeom>
          <a:noFill/>
        </p:spPr>
        <p:txBody>
          <a:bodyPr wrap="square" lIns="91192" tIns="45642" rIns="91192" bIns="45642" rtlCol="0">
            <a:spAutoFit/>
          </a:bodyPr>
          <a:lstStyle/>
          <a:p>
            <a:pPr algn="ctr" defTabSz="911793"/>
            <a:r>
              <a:rPr lang="en-US" sz="5000" b="1" dirty="0" err="1">
                <a:solidFill>
                  <a:srgbClr val="FF0000"/>
                </a:solidFill>
                <a:latin typeface="Times New Roman" panose="02020603050405020304" pitchFamily="18" charset="0"/>
                <a:cs typeface="Times New Roman" panose="02020603050405020304" pitchFamily="18" charset="0"/>
              </a:rPr>
              <a:t>Các</a:t>
            </a:r>
            <a:r>
              <a:rPr lang="en-US" sz="5000" b="1" dirty="0">
                <a:solidFill>
                  <a:srgbClr val="FF0000"/>
                </a:solidFill>
                <a:latin typeface="Times New Roman" panose="02020603050405020304" pitchFamily="18" charset="0"/>
                <a:cs typeface="Times New Roman" panose="02020603050405020304" pitchFamily="18" charset="0"/>
              </a:rPr>
              <a:t> con </a:t>
            </a:r>
            <a:r>
              <a:rPr lang="en-US" sz="5000" b="1" dirty="0" err="1">
                <a:solidFill>
                  <a:srgbClr val="FF0000"/>
                </a:solidFill>
                <a:latin typeface="Times New Roman" panose="02020603050405020304" pitchFamily="18" charset="0"/>
                <a:cs typeface="Times New Roman" panose="02020603050405020304" pitchFamily="18" charset="0"/>
              </a:rPr>
              <a:t>hãy</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giúp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các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chú</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kiến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mang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thức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ăn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về</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tổ</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trước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khi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trời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mưa</a:t>
            </a:r>
            <a:r>
              <a:rPr lang="en-US" sz="5000" b="1" dirty="0">
                <a:solidFill>
                  <a:srgbClr val="FF0000"/>
                </a:solidFill>
                <a:latin typeface="Times New Roman" panose="02020603050405020304" pitchFamily="18" charset="0"/>
                <a:cs typeface="Times New Roman" panose="02020603050405020304" pitchFamily="18" charset="0"/>
              </a:rPr>
              <a:t> </a:t>
            </a:r>
          </a:p>
          <a:p>
            <a:pPr algn="ctr" defTabSz="911793"/>
            <a:r>
              <a:rPr lang="en-US" sz="5000" b="1" dirty="0" err="1">
                <a:solidFill>
                  <a:srgbClr val="FF0000"/>
                </a:solidFill>
                <a:latin typeface="Times New Roman" panose="02020603050405020304" pitchFamily="18" charset="0"/>
                <a:cs typeface="Times New Roman" panose="02020603050405020304" pitchFamily="18" charset="0"/>
              </a:rPr>
              <a:t>bằng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cách</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trả</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lời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thật</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đúng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nhé</a:t>
            </a:r>
            <a:r>
              <a:rPr lang="en-US" sz="5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38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19540" y="5000936"/>
            <a:ext cx="732469" cy="154122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2153785" y="3514453"/>
            <a:ext cx="857843"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7320" y="4579925"/>
            <a:ext cx="817309"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921" y="4251915"/>
            <a:ext cx="662491" cy="1393983"/>
          </a:xfrm>
          <a:prstGeom prst="rect">
            <a:avLst/>
          </a:prstGeom>
        </p:spPr>
      </p:pic>
      <p:sp>
        <p:nvSpPr>
          <p:cNvPr id="41" name="Oval 40">
            <a:hlinkClick r:id="rId8" action="ppaction://hlinksldjump"/>
          </p:cNvPr>
          <p:cNvSpPr/>
          <p:nvPr/>
        </p:nvSpPr>
        <p:spPr>
          <a:xfrm>
            <a:off x="374061" y="381649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1</a:t>
            </a:r>
          </a:p>
        </p:txBody>
      </p:sp>
      <p:sp>
        <p:nvSpPr>
          <p:cNvPr id="43" name="Oval 42">
            <a:hlinkClick r:id="rId9" action="ppaction://hlinksldjump"/>
          </p:cNvPr>
          <p:cNvSpPr/>
          <p:nvPr/>
        </p:nvSpPr>
        <p:spPr>
          <a:xfrm>
            <a:off x="1309250" y="480444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2</a:t>
            </a:r>
          </a:p>
        </p:txBody>
      </p:sp>
      <p:sp>
        <p:nvSpPr>
          <p:cNvPr id="44" name="Oval 43">
            <a:hlinkClick r:id="rId10" action="ppaction://hlinksldjump"/>
          </p:cNvPr>
          <p:cNvSpPr/>
          <p:nvPr/>
        </p:nvSpPr>
        <p:spPr>
          <a:xfrm>
            <a:off x="2202273" y="361967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3</a:t>
            </a:r>
          </a:p>
        </p:txBody>
      </p:sp>
      <p:sp>
        <p:nvSpPr>
          <p:cNvPr id="45" name="Oval 44">
            <a:hlinkClick r:id="rId11" action="ppaction://hlinksldjump"/>
          </p:cNvPr>
          <p:cNvSpPr/>
          <p:nvPr/>
        </p:nvSpPr>
        <p:spPr>
          <a:xfrm>
            <a:off x="2879861" y="5001667"/>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55647" y="-1443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92" tIns="45642" rIns="91192" bIns="45642" numCol="1" anchor="t" anchorCtr="0" compatLnSpc="1">
            <a:prstTxWarp prst="textNoShape">
              <a:avLst/>
            </a:prstTxWarp>
          </a:bodyPr>
          <a:lstStyle/>
          <a:p>
            <a:pPr defTabSz="911793"/>
            <a:endParaRPr lang="en-US">
              <a:solidFill>
                <a:prstClr val="black"/>
              </a:solidFill>
            </a:endParaRPr>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125" y="-1031557"/>
            <a:ext cx="4314824"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1"/>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60"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14" action="ppaction://hlinksldjump"/>
          </p:cNvPr>
          <p:cNvSpPr/>
          <p:nvPr/>
        </p:nvSpPr>
        <p:spPr>
          <a:xfrm>
            <a:off x="10960031" y="6317235"/>
            <a:ext cx="1232068" cy="540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2488" tIns="46258" rIns="92488" bIns="46258" spcCol="0" rtlCol="0" anchor="ctr"/>
          <a:lstStyle/>
          <a:p>
            <a:pPr algn="ctr" defTabSz="917922"/>
            <a:r>
              <a:rPr lang="en-US">
                <a:solidFill>
                  <a:prstClr val="white"/>
                </a:solidFill>
              </a:rPr>
              <a:t>BH</a:t>
            </a:r>
            <a:endParaRPr lang="vi-VN">
              <a:solidFill>
                <a:prstClr val="white"/>
              </a:solidFill>
            </a:endParaRPr>
          </a:p>
        </p:txBody>
      </p:sp>
    </p:spTree>
    <p:extLst>
      <p:ext uri="{BB962C8B-B14F-4D97-AF65-F5344CB8AC3E}">
        <p14:creationId xmlns:p14="http://schemas.microsoft.com/office/powerpoint/2010/main" val="400723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875E-6 -4.44444E-6 L 0.36458 -0.0199 " pathEditMode="relative" rAng="0" ptsTypes="AA">
                                      <p:cBhvr>
                                        <p:cTn id="83" dur="3000" fill="hold"/>
                                        <p:tgtEl>
                                          <p:spTgt spid="33"/>
                                        </p:tgtEl>
                                        <p:attrNameLst>
                                          <p:attrName>ppt_x</p:attrName>
                                          <p:attrName>ppt_y</p:attrName>
                                        </p:attrNameLst>
                                      </p:cBhvr>
                                      <p:rCtr x="18229" y="-99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1.04167E-6 -3.7037E-7 L 0.2901 0.12361 " pathEditMode="relative" rAng="0" ptsTypes="AA">
                                      <p:cBhvr>
                                        <p:cTn id="95" dur="3000" fill="hold"/>
                                        <p:tgtEl>
                                          <p:spTgt spid="32"/>
                                        </p:tgtEl>
                                        <p:attrNameLst>
                                          <p:attrName>ppt_x</p:attrName>
                                          <p:attrName>ppt_y</p:attrName>
                                        </p:attrNameLst>
                                      </p:cBhvr>
                                      <p:rCtr x="14505" y="6181"/>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1.04167E-6 4.81481E-6 L 0.23255 -0.0669 " pathEditMode="relative" rAng="0" ptsTypes="AA">
                                      <p:cBhvr>
                                        <p:cTn id="107" dur="3000" fill="hold"/>
                                        <p:tgtEl>
                                          <p:spTgt spid="30"/>
                                        </p:tgtEl>
                                        <p:attrNameLst>
                                          <p:attrName>ppt_x</p:attrName>
                                          <p:attrName>ppt_y</p:attrName>
                                        </p:attrNameLst>
                                      </p:cBhvr>
                                      <p:rCtr x="11628" y="-3356"/>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86" y="351499"/>
            <a:ext cx="13163683" cy="6187324"/>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23" y="5035769"/>
            <a:ext cx="1877796" cy="1646683"/>
          </a:xfrm>
          <a:prstGeom prst="rect">
            <a:avLst/>
          </a:prstGeom>
        </p:spPr>
      </p:pic>
      <p:sp>
        <p:nvSpPr>
          <p:cNvPr id="12" name="Oval 11"/>
          <p:cNvSpPr/>
          <p:nvPr/>
        </p:nvSpPr>
        <p:spPr>
          <a:xfrm>
            <a:off x="70645" y="6819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1</a:t>
            </a:r>
          </a:p>
        </p:txBody>
      </p:sp>
      <p:sp>
        <p:nvSpPr>
          <p:cNvPr id="2" name="Rectangle 1"/>
          <p:cNvSpPr/>
          <p:nvPr/>
        </p:nvSpPr>
        <p:spPr>
          <a:xfrm>
            <a:off x="1000553" y="2259566"/>
            <a:ext cx="10734247" cy="1169490"/>
          </a:xfrm>
          <a:prstGeom prst="rect">
            <a:avLst/>
          </a:prstGeom>
        </p:spPr>
        <p:txBody>
          <a:bodyPr wrap="square" lIns="91350" tIns="45690" rIns="91350" bIns="45690">
            <a:spAutoFit/>
          </a:bodyPr>
          <a:lstStyle/>
          <a:p>
            <a:pPr algn="just" defTabSz="912804"/>
            <a:r>
              <a:rPr lang="en-US" altLang="zh-CN" sz="4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Bầu</a:t>
            </a:r>
            <a:r>
              <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trời</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cao</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hay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thấp</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3" name="TextBox 2"/>
          <p:cNvSpPr txBox="1"/>
          <p:nvPr/>
        </p:nvSpPr>
        <p:spPr>
          <a:xfrm>
            <a:off x="3057524" y="3780499"/>
            <a:ext cx="7191376" cy="861774"/>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Bầu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trời</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rất</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cao</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6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4" y="305012"/>
            <a:ext cx="12050725" cy="6199317"/>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23" y="5035769"/>
            <a:ext cx="1877796" cy="1646683"/>
          </a:xfrm>
          <a:prstGeom prst="rect">
            <a:avLst/>
          </a:prstGeom>
        </p:spPr>
      </p:pic>
      <p:sp>
        <p:nvSpPr>
          <p:cNvPr id="10" name="Oval 9"/>
          <p:cNvSpPr/>
          <p:nvPr/>
        </p:nvSpPr>
        <p:spPr>
          <a:xfrm>
            <a:off x="141277" y="145340"/>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2</a:t>
            </a:r>
          </a:p>
        </p:txBody>
      </p:sp>
      <p:sp>
        <p:nvSpPr>
          <p:cNvPr id="8" name="Rectangle 7"/>
          <p:cNvSpPr/>
          <p:nvPr/>
        </p:nvSpPr>
        <p:spPr>
          <a:xfrm>
            <a:off x="1414463" y="1302304"/>
            <a:ext cx="9638294" cy="2246708"/>
          </a:xfrm>
          <a:prstGeom prst="rect">
            <a:avLst/>
          </a:prstGeom>
        </p:spPr>
        <p:txBody>
          <a:bodyPr wrap="square" lIns="91350" tIns="45690" rIns="91350" bIns="45690">
            <a:spAutoFit/>
          </a:bodyPr>
          <a:lstStyle/>
          <a:p>
            <a:pPr algn="just" defTabSz="912804"/>
            <a:r>
              <a:rPr lang="en-US" altLang="zh-CN" sz="4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Bầu</a:t>
            </a:r>
            <a:r>
              <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trời</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nhiều</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hay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ít</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 name="TextBox 8"/>
          <p:cNvSpPr txBox="1"/>
          <p:nvPr/>
        </p:nvSpPr>
        <p:spPr>
          <a:xfrm>
            <a:off x="2428876" y="3734009"/>
            <a:ext cx="8405812" cy="861774"/>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Bầu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trời</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nhiều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mây</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2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90" y="597896"/>
            <a:ext cx="12883099" cy="626011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23" y="5035769"/>
            <a:ext cx="1877796" cy="1646683"/>
          </a:xfrm>
          <a:prstGeom prst="rect">
            <a:avLst/>
          </a:prstGeom>
        </p:spPr>
      </p:pic>
      <p:sp>
        <p:nvSpPr>
          <p:cNvPr id="10" name="Oval 9"/>
          <p:cNvSpPr/>
          <p:nvPr/>
        </p:nvSpPr>
        <p:spPr>
          <a:xfrm>
            <a:off x="70645" y="12175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3</a:t>
            </a:r>
          </a:p>
        </p:txBody>
      </p:sp>
      <p:sp>
        <p:nvSpPr>
          <p:cNvPr id="11" name="Rectangle 10"/>
          <p:cNvSpPr/>
          <p:nvPr/>
        </p:nvSpPr>
        <p:spPr>
          <a:xfrm>
            <a:off x="1059900" y="2232088"/>
            <a:ext cx="9638294" cy="1169490"/>
          </a:xfrm>
          <a:prstGeom prst="rect">
            <a:avLst/>
          </a:prstGeom>
        </p:spPr>
        <p:txBody>
          <a:bodyPr wrap="square" lIns="91350" tIns="45690" rIns="91350" bIns="45690">
            <a:spAutoFit/>
          </a:bodyPr>
          <a:lstStyle/>
          <a:p>
            <a:pPr algn="just" defTabSz="912804"/>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Các</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đám</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màu</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gì</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TextBox 11"/>
          <p:cNvSpPr txBox="1"/>
          <p:nvPr/>
        </p:nvSpPr>
        <p:spPr>
          <a:xfrm>
            <a:off x="1497694" y="3787786"/>
            <a:ext cx="10487025" cy="861774"/>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Các</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đám</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mây</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màu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trắng</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35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764085"/>
            <a:ext cx="11586411" cy="579200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23" y="5035769"/>
            <a:ext cx="1877796" cy="1646683"/>
          </a:xfrm>
          <a:prstGeom prst="rect">
            <a:avLst/>
          </a:prstGeom>
        </p:spPr>
      </p:pic>
      <p:sp>
        <p:nvSpPr>
          <p:cNvPr id="10" name="Oval 9"/>
          <p:cNvSpPr/>
          <p:nvPr/>
        </p:nvSpPr>
        <p:spPr>
          <a:xfrm>
            <a:off x="141277" y="197422"/>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4</a:t>
            </a:r>
          </a:p>
        </p:txBody>
      </p:sp>
      <p:sp>
        <p:nvSpPr>
          <p:cNvPr id="11" name="Rectangle 10"/>
          <p:cNvSpPr/>
          <p:nvPr/>
        </p:nvSpPr>
        <p:spPr>
          <a:xfrm>
            <a:off x="1612357" y="1745357"/>
            <a:ext cx="8967285" cy="1938932"/>
          </a:xfrm>
          <a:prstGeom prst="rect">
            <a:avLst/>
          </a:prstGeom>
        </p:spPr>
        <p:txBody>
          <a:bodyPr wrap="square" lIns="91350" tIns="45690" rIns="91350" bIns="45690">
            <a:spAutoFit/>
          </a:bodyPr>
          <a:lstStyle/>
          <a:p>
            <a:pPr algn="just" defTabSz="912804"/>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Con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thấy</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trăng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không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Trăng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hình</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gì</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6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TextBox 11"/>
          <p:cNvSpPr txBox="1"/>
          <p:nvPr/>
        </p:nvSpPr>
        <p:spPr>
          <a:xfrm>
            <a:off x="1889470" y="3684289"/>
            <a:ext cx="8889319" cy="1631216"/>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thấy</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trăng</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Trăng</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hình</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nguyệt</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và</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hình</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tròn</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9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392</Words>
  <Application>Microsoft Office PowerPoint</Application>
  <PresentationFormat>Widescreen</PresentationFormat>
  <Paragraphs>50</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HT81</cp:lastModifiedBy>
  <cp:revision>27</cp:revision>
  <dcterms:created xsi:type="dcterms:W3CDTF">2021-07-08T15:35:43Z</dcterms:created>
  <dcterms:modified xsi:type="dcterms:W3CDTF">2023-06-01T13:45:02Z</dcterms:modified>
</cp:coreProperties>
</file>