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007577141" r:id="rId2"/>
    <p:sldId id="270" r:id="rId3"/>
    <p:sldId id="2007577137" r:id="rId4"/>
    <p:sldId id="319" r:id="rId5"/>
    <p:sldId id="2007577135" r:id="rId6"/>
    <p:sldId id="2007577138" r:id="rId7"/>
    <p:sldId id="272" r:id="rId8"/>
    <p:sldId id="273" r:id="rId9"/>
    <p:sldId id="277" r:id="rId10"/>
    <p:sldId id="2007577142" r:id="rId11"/>
    <p:sldId id="26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67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slide" Target="slide6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svg"/><Relationship Id="rId3" Type="http://schemas.openxmlformats.org/officeDocument/2006/relationships/slide" Target="slide6.xml"/><Relationship Id="rId7" Type="http://schemas.openxmlformats.org/officeDocument/2006/relationships/image" Target="../media/image35.svg"/><Relationship Id="rId12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27.sv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svg"/><Relationship Id="rId3" Type="http://schemas.openxmlformats.org/officeDocument/2006/relationships/slide" Target="slide6.xml"/><Relationship Id="rId7" Type="http://schemas.openxmlformats.org/officeDocument/2006/relationships/image" Target="../media/image35.svg"/><Relationship Id="rId12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27.sv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256777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Cánh đồng quê em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 hoa tên riêng địa lí;</a:t>
            </a:r>
          </a:p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 </a:t>
            </a:r>
            <a:r>
              <a:rPr lang="en-US" altLang="zh-CN" sz="540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/d/gi, dấu hỏi/dấu ngã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7"/>
            <a:ext cx="1767686" cy="2122582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34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196536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tr 130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03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thơ đầu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bài tập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 tả về cách viết hoa tên riêng địa lí, phân biệt r/d/gi hoặc tiếng có dấu hỏi/ dấu ngã.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690107" y="2959390"/>
            <a:ext cx="7225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thơ đầu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bài tập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 tả về cách viết hoa tên riêng địa lí, phân biệt r/d/gi hoặc tiếng có dấu hỏi/ dấu ngã.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 rot="20099163">
            <a:off x="19785" y="2912718"/>
            <a:ext cx="3740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475" y="4685925"/>
            <a:ext cx="870181" cy="12022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2" y="838595"/>
            <a:ext cx="12131195" cy="3879487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76" y="37539"/>
            <a:ext cx="1337981" cy="13343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5907" y="48633"/>
            <a:ext cx="5745045" cy="129259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Cánh đồng quê em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379617" y="4545089"/>
            <a:ext cx="7261685" cy="688814"/>
            <a:chOff x="1216338" y="4241756"/>
            <a:chExt cx="7261685" cy="6163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574783"/>
              <a:chOff x="2485459" y="1975436"/>
              <a:chExt cx="1901631" cy="1303646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303646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0492" y="2302210"/>
                <a:ext cx="341349" cy="792412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5744" y="2300875"/>
                <a:ext cx="596040" cy="841268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334857"/>
              <a:ext cx="6341801" cy="5232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 từ ngữ chỉ màu sắc của mặt trời?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DAE3C-3092-4792-A3CB-422B2BFEA4DF}"/>
              </a:ext>
            </a:extLst>
          </p:cNvPr>
          <p:cNvGrpSpPr/>
          <p:nvPr/>
        </p:nvGrpSpPr>
        <p:grpSpPr>
          <a:xfrm>
            <a:off x="1472812" y="5088069"/>
            <a:ext cx="9459865" cy="742405"/>
            <a:chOff x="1555138" y="5106976"/>
            <a:chExt cx="8995633" cy="7424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0CE124-A425-4075-8399-F8C02C4B7958}"/>
                </a:ext>
              </a:extLst>
            </p:cNvPr>
            <p:cNvSpPr txBox="1"/>
            <p:nvPr/>
          </p:nvSpPr>
          <p:spPr>
            <a:xfrm>
              <a:off x="2477435" y="5170850"/>
              <a:ext cx="8073336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 ban mai được tả như thế nào?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751DD-237A-4044-AA49-6C1978B5BA0F}"/>
              </a:ext>
            </a:extLst>
          </p:cNvPr>
          <p:cNvGrpSpPr/>
          <p:nvPr/>
        </p:nvGrpSpPr>
        <p:grpSpPr>
          <a:xfrm>
            <a:off x="1629659" y="5657593"/>
            <a:ext cx="10467063" cy="639574"/>
            <a:chOff x="1629659" y="6085777"/>
            <a:chExt cx="10467063" cy="63957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C9F6B6-0549-4E27-8EBA-58BCEDE190D3}"/>
                </a:ext>
              </a:extLst>
            </p:cNvPr>
            <p:cNvGrpSpPr/>
            <p:nvPr/>
          </p:nvGrpSpPr>
          <p:grpSpPr>
            <a:xfrm>
              <a:off x="1629659" y="6156007"/>
              <a:ext cx="906987" cy="569344"/>
              <a:chOff x="8317164" y="2100522"/>
              <a:chExt cx="1772914" cy="1393004"/>
            </a:xfrm>
          </p:grpSpPr>
          <p:pic>
            <p:nvPicPr>
              <p:cNvPr id="29" name="图片 12">
                <a:extLst>
                  <a:ext uri="{FF2B5EF4-FFF2-40B4-BE49-F238E27FC236}">
                    <a16:creationId xmlns:a16="http://schemas.microsoft.com/office/drawing/2014/main" id="{1FF90C2C-7BC8-459D-8D43-4692EE3FA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0" name="图片 10">
                <a:extLst>
                  <a:ext uri="{FF2B5EF4-FFF2-40B4-BE49-F238E27FC236}">
                    <a16:creationId xmlns:a16="http://schemas.microsoft.com/office/drawing/2014/main" id="{E2B761EC-DA03-4767-8E08-892813BC8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31" name="图片 13">
                <a:extLst>
                  <a:ext uri="{FF2B5EF4-FFF2-40B4-BE49-F238E27FC236}">
                    <a16:creationId xmlns:a16="http://schemas.microsoft.com/office/drawing/2014/main" id="{808F403A-5C78-4354-BF76-DEED0422A2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3F2FC-AEF4-4E21-A184-374D6A44B342}"/>
                </a:ext>
              </a:extLst>
            </p:cNvPr>
            <p:cNvSpPr txBox="1"/>
            <p:nvPr/>
          </p:nvSpPr>
          <p:spPr>
            <a:xfrm>
              <a:off x="2482895" y="6085777"/>
              <a:ext cx="961382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gồm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77CE74A-7FEF-4599-9023-5586A368E131}"/>
              </a:ext>
            </a:extLst>
          </p:cNvPr>
          <p:cNvSpPr txBox="1"/>
          <p:nvPr/>
        </p:nvSpPr>
        <p:spPr>
          <a:xfrm>
            <a:off x="215933" y="6160010"/>
            <a:ext cx="115760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từ khó: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 dương, kim cương, hiền hoà, tích ri tích rích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958C10-C612-4FF0-86A7-6D80A2EFA6D8}"/>
              </a:ext>
            </a:extLst>
          </p:cNvPr>
          <p:cNvSpPr/>
          <p:nvPr/>
        </p:nvSpPr>
        <p:spPr>
          <a:xfrm>
            <a:off x="707883" y="1046415"/>
            <a:ext cx="4124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theo mẹ ra đồng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Vầng dương lên rực đỏ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Muôn vàng kim cương nhỏ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Lấp lánh ngọn cỏ hoa.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B460D9-CC7B-46EB-822B-386E72D87E63}"/>
              </a:ext>
            </a:extLst>
          </p:cNvPr>
          <p:cNvSpPr/>
          <p:nvPr/>
        </p:nvSpPr>
        <p:spPr>
          <a:xfrm>
            <a:off x="3499317" y="2826173"/>
            <a:ext cx="3981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Nắng ban mai hiền hòa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Tung lụa tơ vàng óng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Trải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ên muôn con sóng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Dập dờn đồng lúa xanh.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BED7BD2-334B-D33C-9A55-FA272FA419EF}"/>
              </a:ext>
            </a:extLst>
          </p:cNvPr>
          <p:cNvSpPr txBox="1"/>
          <p:nvPr/>
        </p:nvSpPr>
        <p:spPr>
          <a:xfrm>
            <a:off x="7153275" y="1163309"/>
            <a:ext cx="41243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Đàn chiền chiện bay quanh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Hót tích ri tích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Lũ châu chấu tinh nghịch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Đu cỏ uống sương rơi.</a:t>
            </a:r>
          </a:p>
        </p:txBody>
      </p:sp>
    </p:spTree>
    <p:extLst>
      <p:ext uri="{BB962C8B-B14F-4D97-AF65-F5344CB8AC3E}">
        <p14:creationId xmlns:p14="http://schemas.microsoft.com/office/powerpoint/2010/main" val="16282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1" grpId="0"/>
      <p:bldP spid="3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1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1926870" y="815587"/>
            <a:ext cx="928467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</a:t>
            </a:r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11 tháng 5 năm 2023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4522276" y="1419314"/>
            <a:ext cx="337863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E068F-2A72-4662-B2BE-53A8DD593F61}"/>
              </a:ext>
            </a:extLst>
          </p:cNvPr>
          <p:cNvSpPr txBox="1"/>
          <p:nvPr/>
        </p:nvSpPr>
        <p:spPr>
          <a:xfrm>
            <a:off x="3694041" y="1978433"/>
            <a:ext cx="530127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đồng quê em</a:t>
            </a:r>
            <a:endParaRPr lang="en-US" sz="3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213296" y="2614344"/>
            <a:ext cx="429800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solidFill>
                  <a:prstClr val="black"/>
                </a:solidFill>
                <a:latin typeface="HP001 4 hàng" panose="020B0603050302020204" pitchFamily="34" charset="0"/>
                <a:ea typeface="Arial-Rounded"/>
                <a:cs typeface="Times New Roman" panose="02020603050405020304" pitchFamily="18" charset="0"/>
              </a:rPr>
              <a:t>Bé theo mẹ ra đồng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203771" y="3214106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 dương lên rực đỏ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203770" y="3818076"/>
            <a:ext cx="510202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 vàn kim cương nhỏ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231796" y="4411482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Lấp lánh ngọn cỏ hoa.</a:t>
            </a:r>
            <a:endParaRPr lang="en-US" sz="30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Hình ảnh 10" descr="Ảnh có chứa bàn&#10;&#10;Mô tả được tạo tự động">
            <a:extLst>
              <a:ext uri="{FF2B5EF4-FFF2-40B4-BE49-F238E27FC236}">
                <a16:creationId xmlns:a16="http://schemas.microsoft.com/office/drawing/2014/main" id="{8A14A326-EFBC-8746-3369-F1C1B42B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83" y="0"/>
            <a:ext cx="12609644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030966" y="285937"/>
            <a:ext cx="10629833" cy="6387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116610" y="789364"/>
            <a:ext cx="4665965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Nắng ban mai hiền hoà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118517" y="1393505"/>
            <a:ext cx="43040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Tung lụa tơ vàng óng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113581" y="2000525"/>
            <a:ext cx="483979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Trải lên muôn con sóng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094369" y="2591882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Dập dờn đồng lúa xanh.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F1AC8-4348-4EB7-ABD4-29296E08E2FB}"/>
              </a:ext>
            </a:extLst>
          </p:cNvPr>
          <p:cNvSpPr txBox="1"/>
          <p:nvPr/>
        </p:nvSpPr>
        <p:spPr>
          <a:xfrm>
            <a:off x="3092090" y="3798531"/>
            <a:ext cx="540420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Đàn chiền chiện bay quanh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3106536" y="4384160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Hót tích ri tích rích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3118517" y="4991180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Lũ châu chấu tinh nghịch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1FE55-3FF1-46C7-93DF-B12D6DD9CECA}"/>
              </a:ext>
            </a:extLst>
          </p:cNvPr>
          <p:cNvSpPr txBox="1"/>
          <p:nvPr/>
        </p:nvSpPr>
        <p:spPr>
          <a:xfrm>
            <a:off x="3111141" y="5598200"/>
            <a:ext cx="466596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defRPr/>
            </a:pPr>
            <a:r>
              <a:rPr lang="en-US" sz="3000" b="1">
                <a:latin typeface="HP001 4 hàng" panose="020B0603050302020204" pitchFamily="34" charset="-93"/>
                <a:ea typeface="Arial-Rounded"/>
                <a:cs typeface="Times New Roman" panose="02020603050405020304" pitchFamily="18" charset="0"/>
              </a:rPr>
              <a:t>Đu cỏ uống sương rơi.</a:t>
            </a:r>
            <a:endParaRPr lang="en-US" sz="3000" b="1" dirty="0">
              <a:latin typeface="HP001 4 hàng" panose="020B0603050302020204" pitchFamily="34" charset="-93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2B88709C-8017-D790-93A4-12C5BCA7E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6"/>
            <a:ext cx="12222992" cy="68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" y="-94238"/>
            <a:ext cx="12192000" cy="6858000"/>
          </a:xfrm>
          <a:prstGeom prst="rect">
            <a:avLst/>
          </a:prstGeom>
        </p:spPr>
      </p:pic>
      <p:pic>
        <p:nvPicPr>
          <p:cNvPr id="29" name="Graphic 56">
            <a:hlinkClick r:id="rId4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343529" flipH="1">
            <a:off x="9986007" y="4579452"/>
            <a:ext cx="646971" cy="43841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7BA6C43-EA1F-4062-B423-D3ABDDC9660E}"/>
              </a:ext>
            </a:extLst>
          </p:cNvPr>
          <p:cNvSpPr txBox="1"/>
          <p:nvPr/>
        </p:nvSpPr>
        <p:spPr>
          <a:xfrm>
            <a:off x="1032384" y="-25208"/>
            <a:ext cx="104006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CE3A72">
                        <a:shade val="30000"/>
                        <a:satMod val="115000"/>
                      </a:srgbClr>
                    </a:gs>
                    <a:gs pos="50000">
                      <a:srgbClr val="CE3A72">
                        <a:shade val="67500"/>
                        <a:satMod val="115000"/>
                      </a:srgbClr>
                    </a:gs>
                    <a:gs pos="100000">
                      <a:srgbClr val="CE3A72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n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từ ngữ trong ngoặc đơn thay cho ô vuông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53" y="-72725"/>
            <a:ext cx="1315334" cy="716273"/>
          </a:xfrm>
          <a:prstGeom prst="rect">
            <a:avLst/>
          </a:prstGeom>
        </p:spPr>
      </p:pic>
      <p:pic>
        <p:nvPicPr>
          <p:cNvPr id="41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497371">
            <a:off x="11127082" y="99277"/>
            <a:ext cx="1114843" cy="45063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27" y="3616655"/>
            <a:ext cx="2997893" cy="15375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95" y="3547963"/>
            <a:ext cx="2843898" cy="1518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62" y="1236454"/>
            <a:ext cx="2987763" cy="1591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/>
          <a:stretch/>
        </p:blipFill>
        <p:spPr>
          <a:xfrm>
            <a:off x="1655192" y="1236454"/>
            <a:ext cx="2964424" cy="171272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64905" y="3024066"/>
            <a:ext cx="638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Chùa                      ở Thủ đô Hà  Nội.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0224" y="2826431"/>
            <a:ext cx="56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Cầu                      ở thành phố Huế.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3597" y="5193437"/>
            <a:ext cx="647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Vịnh                      là một thắng cảnh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nổi tiếng  thế giới.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7003" y="5063546"/>
            <a:ext cx="5161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Chợ                       là chợ lớn nhất ở Thành phố Hồ Chí Minh.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82578" y="3024066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69938" y="5133419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46458" y="5255122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45573" y="2899431"/>
            <a:ext cx="1111348" cy="378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96107" y="737734"/>
            <a:ext cx="150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Một Cột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52720" y="762233"/>
            <a:ext cx="200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Bến Thành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41196" y="769834"/>
            <a:ext cx="19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Tràng Ti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14739" y="767279"/>
            <a:ext cx="16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Hạ Long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1.85185E-6 L -0.12813 0.333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66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505 0.00394 L 0.07214 0.29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47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588 -0.06088 L -0.57006 0.64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97" y="353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688 -0.17223 L 0.26107 0.62662 " pathEditMode="fixed" rAng="0" ptsTypes="AA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399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4" grpId="0" animBg="1"/>
      <p:bldP spid="55" grpId="0" animBg="1"/>
      <p:bldP spid="56" grpId="0" animBg="1"/>
      <p:bldP spid="57" grpId="0" animBg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pic>
        <p:nvPicPr>
          <p:cNvPr id="29" name="Graphic 56">
            <a:hlinkClick r:id="rId3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3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537765" y="1226697"/>
            <a:ext cx="11161986" cy="3714106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652509" y="159856"/>
            <a:ext cx="1001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3a. Chọn r, d, gi thay cho ô trống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5524" y="1618741"/>
            <a:ext cx="1045729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gặt, đường làng phủ đầy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ơm vàng.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òng sông đều đổ về biển cả.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chú bộ đội canh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 biển trời Tổ quốc.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63748" y="3824379"/>
            <a:ext cx="484500" cy="4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01998" y="2866007"/>
            <a:ext cx="307073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08712" y="1936469"/>
            <a:ext cx="250208" cy="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52" y="0"/>
            <a:ext cx="12192000" cy="6858000"/>
          </a:xfrm>
          <a:prstGeom prst="rect">
            <a:avLst/>
          </a:prstGeom>
        </p:spPr>
      </p:pic>
      <p:pic>
        <p:nvPicPr>
          <p:cNvPr id="29" name="Graphic 56">
            <a:hlinkClick r:id="rId3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6" name="Graphic 56">
            <a:hlinkClick r:id="rId3" action="ppaction://hlinksldjump"/>
            <a:extLst>
              <a:ext uri="{FF2B5EF4-FFF2-40B4-BE49-F238E27FC236}">
                <a16:creationId xmlns:a16="http://schemas.microsoft.com/office/drawing/2014/main" id="{1CEF9014-5024-4CBF-BAD6-1721D57B7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3529" flipH="1">
            <a:off x="9933755" y="4637121"/>
            <a:ext cx="646971" cy="438417"/>
          </a:xfrm>
          <a:prstGeom prst="rect">
            <a:avLst/>
          </a:prstGeom>
        </p:spPr>
      </p:pic>
      <p:pic>
        <p:nvPicPr>
          <p:cNvPr id="47" name="Graphic 14">
            <a:extLst>
              <a:ext uri="{FF2B5EF4-FFF2-40B4-BE49-F238E27FC236}">
                <a16:creationId xmlns:a16="http://schemas.microsoft.com/office/drawing/2014/main" id="{DA75E27B-E035-42A9-BF41-EE3709EFB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6725" y="1807266"/>
            <a:ext cx="3119591" cy="4076440"/>
          </a:xfrm>
          <a:prstGeom prst="rect">
            <a:avLst/>
          </a:prstGeom>
        </p:spPr>
      </p:pic>
      <p:pic>
        <p:nvPicPr>
          <p:cNvPr id="48" name="Graphic 16">
            <a:extLst>
              <a:ext uri="{FF2B5EF4-FFF2-40B4-BE49-F238E27FC236}">
                <a16:creationId xmlns:a16="http://schemas.microsoft.com/office/drawing/2014/main" id="{5D8E5DCD-6CBC-48A3-A144-B1ED7BBECD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0477" y="177788"/>
            <a:ext cx="1133475" cy="1104900"/>
          </a:xfrm>
          <a:prstGeom prst="rect">
            <a:avLst/>
          </a:prstGeom>
        </p:spPr>
      </p:pic>
      <p:pic>
        <p:nvPicPr>
          <p:cNvPr id="50" name="Graphic 20">
            <a:extLst>
              <a:ext uri="{FF2B5EF4-FFF2-40B4-BE49-F238E27FC236}">
                <a16:creationId xmlns:a16="http://schemas.microsoft.com/office/drawing/2014/main" id="{3DAF12AB-3BB9-493A-A786-8A352DD96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5203" y="-580838"/>
            <a:ext cx="1437852" cy="14378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D116E1BB-EA7F-4B85-9AC3-A9BC8C2006CA}"/>
              </a:ext>
            </a:extLst>
          </p:cNvPr>
          <p:cNvGrpSpPr/>
          <p:nvPr/>
        </p:nvGrpSpPr>
        <p:grpSpPr>
          <a:xfrm>
            <a:off x="1641351" y="-739075"/>
            <a:ext cx="8954814" cy="1754326"/>
            <a:chOff x="3588005" y="0"/>
            <a:chExt cx="5866667" cy="1760478"/>
          </a:xfrm>
        </p:grpSpPr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9BB3F126-E4B2-483E-A3E1-BE6FE40A1A2D}"/>
                </a:ext>
              </a:extLst>
            </p:cNvPr>
            <p:cNvSpPr/>
            <p:nvPr/>
          </p:nvSpPr>
          <p:spPr>
            <a:xfrm>
              <a:off x="3588005" y="726558"/>
              <a:ext cx="5866667" cy="1033920"/>
            </a:xfrm>
            <a:custGeom>
              <a:avLst/>
              <a:gdLst>
                <a:gd name="connsiteX0" fmla="*/ 5624525 w 5866667"/>
                <a:gd name="connsiteY0" fmla="*/ 107583 h 1033920"/>
                <a:gd name="connsiteX1" fmla="*/ 5501785 w 5866667"/>
                <a:gd name="connsiteY1" fmla="*/ 230323 h 1033920"/>
                <a:gd name="connsiteX2" fmla="*/ 5624525 w 5866667"/>
                <a:gd name="connsiteY2" fmla="*/ 353063 h 1033920"/>
                <a:gd name="connsiteX3" fmla="*/ 5747265 w 5866667"/>
                <a:gd name="connsiteY3" fmla="*/ 230323 h 1033920"/>
                <a:gd name="connsiteX4" fmla="*/ 5624525 w 5866667"/>
                <a:gd name="connsiteY4" fmla="*/ 107583 h 1033920"/>
                <a:gd name="connsiteX5" fmla="*/ 254666 w 5866667"/>
                <a:gd name="connsiteY5" fmla="*/ 107583 h 1033920"/>
                <a:gd name="connsiteX6" fmla="*/ 131926 w 5866667"/>
                <a:gd name="connsiteY6" fmla="*/ 230323 h 1033920"/>
                <a:gd name="connsiteX7" fmla="*/ 254666 w 5866667"/>
                <a:gd name="connsiteY7" fmla="*/ 353063 h 1033920"/>
                <a:gd name="connsiteX8" fmla="*/ 377406 w 5866667"/>
                <a:gd name="connsiteY8" fmla="*/ 230323 h 1033920"/>
                <a:gd name="connsiteX9" fmla="*/ 254666 w 5866667"/>
                <a:gd name="connsiteY9" fmla="*/ 107583 h 1033920"/>
                <a:gd name="connsiteX10" fmla="*/ 172323 w 5866667"/>
                <a:gd name="connsiteY10" fmla="*/ 0 h 1033920"/>
                <a:gd name="connsiteX11" fmla="*/ 5694344 w 5866667"/>
                <a:gd name="connsiteY11" fmla="*/ 0 h 1033920"/>
                <a:gd name="connsiteX12" fmla="*/ 5866667 w 5866667"/>
                <a:gd name="connsiteY12" fmla="*/ 172323 h 1033920"/>
                <a:gd name="connsiteX13" fmla="*/ 5866667 w 5866667"/>
                <a:gd name="connsiteY13" fmla="*/ 861597 h 1033920"/>
                <a:gd name="connsiteX14" fmla="*/ 5694344 w 5866667"/>
                <a:gd name="connsiteY14" fmla="*/ 1033920 h 1033920"/>
                <a:gd name="connsiteX15" fmla="*/ 172323 w 5866667"/>
                <a:gd name="connsiteY15" fmla="*/ 1033920 h 1033920"/>
                <a:gd name="connsiteX16" fmla="*/ 0 w 5866667"/>
                <a:gd name="connsiteY16" fmla="*/ 861597 h 1033920"/>
                <a:gd name="connsiteX17" fmla="*/ 0 w 5866667"/>
                <a:gd name="connsiteY17" fmla="*/ 172323 h 1033920"/>
                <a:gd name="connsiteX18" fmla="*/ 172323 w 5866667"/>
                <a:gd name="connsiteY18" fmla="*/ 0 h 103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66667" h="1033920">
                  <a:moveTo>
                    <a:pt x="5624525" y="107583"/>
                  </a:moveTo>
                  <a:cubicBezTo>
                    <a:pt x="5556738" y="107583"/>
                    <a:pt x="5501785" y="162536"/>
                    <a:pt x="5501785" y="230323"/>
                  </a:cubicBezTo>
                  <a:cubicBezTo>
                    <a:pt x="5501785" y="298110"/>
                    <a:pt x="5556738" y="353063"/>
                    <a:pt x="5624525" y="353063"/>
                  </a:cubicBezTo>
                  <a:cubicBezTo>
                    <a:pt x="5692312" y="353063"/>
                    <a:pt x="5747265" y="298110"/>
                    <a:pt x="5747265" y="230323"/>
                  </a:cubicBezTo>
                  <a:cubicBezTo>
                    <a:pt x="5747265" y="162536"/>
                    <a:pt x="5692312" y="107583"/>
                    <a:pt x="5624525" y="107583"/>
                  </a:cubicBezTo>
                  <a:close/>
                  <a:moveTo>
                    <a:pt x="254666" y="107583"/>
                  </a:moveTo>
                  <a:cubicBezTo>
                    <a:pt x="186879" y="107583"/>
                    <a:pt x="131926" y="162536"/>
                    <a:pt x="131926" y="230323"/>
                  </a:cubicBezTo>
                  <a:cubicBezTo>
                    <a:pt x="131926" y="298110"/>
                    <a:pt x="186879" y="353063"/>
                    <a:pt x="254666" y="353063"/>
                  </a:cubicBezTo>
                  <a:cubicBezTo>
                    <a:pt x="322453" y="353063"/>
                    <a:pt x="377406" y="298110"/>
                    <a:pt x="377406" y="230323"/>
                  </a:cubicBezTo>
                  <a:cubicBezTo>
                    <a:pt x="377406" y="162536"/>
                    <a:pt x="322453" y="107583"/>
                    <a:pt x="254666" y="107583"/>
                  </a:cubicBezTo>
                  <a:close/>
                  <a:moveTo>
                    <a:pt x="172323" y="0"/>
                  </a:moveTo>
                  <a:lnTo>
                    <a:pt x="5694344" y="0"/>
                  </a:lnTo>
                  <a:cubicBezTo>
                    <a:pt x="5789515" y="0"/>
                    <a:pt x="5866667" y="77152"/>
                    <a:pt x="5866667" y="172323"/>
                  </a:cubicBezTo>
                  <a:lnTo>
                    <a:pt x="5866667" y="861597"/>
                  </a:lnTo>
                  <a:cubicBezTo>
                    <a:pt x="5866667" y="956768"/>
                    <a:pt x="5789515" y="1033920"/>
                    <a:pt x="5694344" y="1033920"/>
                  </a:cubicBezTo>
                  <a:lnTo>
                    <a:pt x="172323" y="1033920"/>
                  </a:lnTo>
                  <a:cubicBezTo>
                    <a:pt x="77152" y="1033920"/>
                    <a:pt x="0" y="956768"/>
                    <a:pt x="0" y="861597"/>
                  </a:cubicBezTo>
                  <a:lnTo>
                    <a:pt x="0" y="172323"/>
                  </a:lnTo>
                  <a:cubicBezTo>
                    <a:pt x="0" y="77152"/>
                    <a:pt x="77152" y="0"/>
                    <a:pt x="172323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127000" dist="635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0613CA5-853F-4E7B-9C72-A237B94B60A4}"/>
                </a:ext>
              </a:extLst>
            </p:cNvPr>
            <p:cNvCxnSpPr/>
            <p:nvPr/>
          </p:nvCxnSpPr>
          <p:spPr>
            <a:xfrm flipV="1">
              <a:off x="9233415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2FC82-5F39-42E5-AC73-F9D4E786CFCE}"/>
                </a:ext>
              </a:extLst>
            </p:cNvPr>
            <p:cNvCxnSpPr/>
            <p:nvPr/>
          </p:nvCxnSpPr>
          <p:spPr>
            <a:xfrm flipV="1">
              <a:off x="3854802" y="0"/>
              <a:ext cx="0" cy="966522"/>
            </a:xfrm>
            <a:prstGeom prst="line">
              <a:avLst/>
            </a:prstGeom>
            <a:ln w="127000" cap="rnd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ounded Rectangle 55"/>
          <p:cNvSpPr/>
          <p:nvPr/>
        </p:nvSpPr>
        <p:spPr>
          <a:xfrm>
            <a:off x="2048587" y="1226697"/>
            <a:ext cx="8342953" cy="2974213"/>
          </a:xfrm>
          <a:prstGeom prst="roundRect">
            <a:avLst>
              <a:gd name="adj" fmla="val 16570"/>
            </a:avLst>
          </a:prstGeom>
          <a:solidFill>
            <a:schemeClr val="bg1">
              <a:alpha val="81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-15056"/>
            <a:ext cx="1831909" cy="716273"/>
          </a:xfrm>
          <a:prstGeom prst="rect">
            <a:avLst/>
          </a:prstGeom>
        </p:spPr>
      </p:pic>
      <p:pic>
        <p:nvPicPr>
          <p:cNvPr id="58" name="Graphic 54">
            <a:extLst>
              <a:ext uri="{FF2B5EF4-FFF2-40B4-BE49-F238E27FC236}">
                <a16:creationId xmlns:a16="http://schemas.microsoft.com/office/drawing/2014/main" id="{BDA559CB-0768-48ED-97E6-A7ED7142E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97371">
            <a:off x="10398175" y="203328"/>
            <a:ext cx="1831909" cy="7162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92809" y="303370"/>
            <a:ext cx="968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3b. Chọn dấu hỏi hoặc dấu ngã cho chữ in đậm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2018" y="1931426"/>
            <a:ext cx="9102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Bàn tay ta làm nên tất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Có sức người,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đá 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thành cơm.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(Theo Hoàng Trung Thông)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1386" y="2485068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94265" y="2485068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34631" y="1933660"/>
            <a:ext cx="1130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</a:p>
        </p:txBody>
      </p:sp>
    </p:spTree>
    <p:extLst>
      <p:ext uri="{BB962C8B-B14F-4D97-AF65-F5344CB8AC3E}">
        <p14:creationId xmlns:p14="http://schemas.microsoft.com/office/powerpoint/2010/main" val="28332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574</Words>
  <Application>Microsoft Office PowerPoint</Application>
  <PresentationFormat>Màn hình rộng</PresentationFormat>
  <Paragraphs>90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HP001 4 hàng</vt:lpstr>
      <vt:lpstr>iCiel Cadena</vt:lpstr>
      <vt:lpstr>Times New Roman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91</cp:revision>
  <dcterms:created xsi:type="dcterms:W3CDTF">2021-08-01T08:27:13Z</dcterms:created>
  <dcterms:modified xsi:type="dcterms:W3CDTF">2023-05-11T07:54:14Z</dcterms:modified>
</cp:coreProperties>
</file>