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60" r:id="rId4"/>
    <p:sldId id="259" r:id="rId5"/>
    <p:sldId id="261" r:id="rId6"/>
    <p:sldId id="263" r:id="rId7"/>
    <p:sldId id="262" r:id="rId8"/>
    <p:sldId id="265" r:id="rId9"/>
    <p:sldId id="266" r:id="rId10"/>
    <p:sldId id="267" r:id="rId11"/>
    <p:sldId id="268" r:id="rId12"/>
    <p:sldId id="269" r:id="rId13"/>
    <p:sldId id="270" r:id="rId14"/>
    <p:sldId id="264"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66"/>
    <a:srgbClr val="E6E6E6"/>
    <a:srgbClr val="FF9900"/>
    <a:srgbClr val="FF66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390"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E83CA-9750-4BF7-8C40-951507332503}"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E0B2-7E85-4173-B984-4B7FE579CBBB}" type="slidenum">
              <a:rPr lang="en-US" smtClean="0"/>
              <a:t>‹#›</a:t>
            </a:fld>
            <a:endParaRPr lang="en-US"/>
          </a:p>
        </p:txBody>
      </p:sp>
    </p:spTree>
    <p:extLst>
      <p:ext uri="{BB962C8B-B14F-4D97-AF65-F5344CB8AC3E}">
        <p14:creationId xmlns:p14="http://schemas.microsoft.com/office/powerpoint/2010/main" val="3076347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65438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16574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4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5799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94316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8003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5202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2208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4125A3-77AE-496B-B04C-07CB24D2E36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071898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07B3DA7-099A-5C26-0006-FF8880B4F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sp>
        <p:nvSpPr>
          <p:cNvPr id="2" name="矩形 1">
            <a:extLst>
              <a:ext uri="{FF2B5EF4-FFF2-40B4-BE49-F238E27FC236}">
                <a16:creationId xmlns:a16="http://schemas.microsoft.com/office/drawing/2014/main" id="{74547FE6-2731-ED4B-7D0F-A1139EAD1077}"/>
              </a:ext>
            </a:extLst>
          </p:cNvPr>
          <p:cNvSpPr/>
          <p:nvPr userDrawn="1"/>
        </p:nvSpPr>
        <p:spPr>
          <a:xfrm>
            <a:off x="285749" y="218941"/>
            <a:ext cx="11620500" cy="6334259"/>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思源黑体 CN Medium"/>
              <a:cs typeface="+mn-cs"/>
            </a:endParaRPr>
          </a:p>
        </p:txBody>
      </p:sp>
      <p:pic>
        <p:nvPicPr>
          <p:cNvPr id="26" name="图片 25">
            <a:extLst>
              <a:ext uri="{FF2B5EF4-FFF2-40B4-BE49-F238E27FC236}">
                <a16:creationId xmlns:a16="http://schemas.microsoft.com/office/drawing/2014/main" id="{A8DDABA2-1961-7920-64C1-A630B3A0C2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85740" flipH="1">
            <a:off x="10029452" y="85305"/>
            <a:ext cx="2207401" cy="2207401"/>
          </a:xfrm>
          <a:prstGeom prst="rect">
            <a:avLst/>
          </a:prstGeom>
        </p:spPr>
      </p:pic>
      <p:grpSp>
        <p:nvGrpSpPr>
          <p:cNvPr id="28" name="组合 27">
            <a:extLst>
              <a:ext uri="{FF2B5EF4-FFF2-40B4-BE49-F238E27FC236}">
                <a16:creationId xmlns:a16="http://schemas.microsoft.com/office/drawing/2014/main" id="{751DE79A-DBDC-AC99-BED4-0FCA29D64562}"/>
              </a:ext>
            </a:extLst>
          </p:cNvPr>
          <p:cNvGrpSpPr/>
          <p:nvPr userDrawn="1"/>
        </p:nvGrpSpPr>
        <p:grpSpPr>
          <a:xfrm>
            <a:off x="10412537" y="5056128"/>
            <a:ext cx="1980059" cy="1721382"/>
            <a:chOff x="8236467" y="3278909"/>
            <a:chExt cx="3984357" cy="3463837"/>
          </a:xfrm>
        </p:grpSpPr>
        <p:pic>
          <p:nvPicPr>
            <p:cNvPr id="29" name="图片 28">
              <a:extLst>
                <a:ext uri="{FF2B5EF4-FFF2-40B4-BE49-F238E27FC236}">
                  <a16:creationId xmlns:a16="http://schemas.microsoft.com/office/drawing/2014/main" id="{B5C14D32-6BAB-A9B9-470B-310FA60524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30" name="图片 29">
              <a:extLst>
                <a:ext uri="{FF2B5EF4-FFF2-40B4-BE49-F238E27FC236}">
                  <a16:creationId xmlns:a16="http://schemas.microsoft.com/office/drawing/2014/main" id="{4BFB4A24-C465-E647-4CD4-0A4A54FBB8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sp>
        <p:nvSpPr>
          <p:cNvPr id="8"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4379100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3" name="图片 2" descr="电脑合成图&#10;&#10;中度可信度描述已自动生成">
            <a:extLst>
              <a:ext uri="{FF2B5EF4-FFF2-40B4-BE49-F238E27FC236}">
                <a16:creationId xmlns:a16="http://schemas.microsoft.com/office/drawing/2014/main" id="{38D3B090-BD1B-188E-C7D5-348C634DC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182" y="508000"/>
            <a:ext cx="11631636" cy="5919255"/>
          </a:xfrm>
          <a:prstGeom prst="rect">
            <a:avLst/>
          </a:prstGeom>
        </p:spPr>
      </p:pic>
    </p:spTree>
    <p:extLst>
      <p:ext uri="{BB962C8B-B14F-4D97-AF65-F5344CB8AC3E}">
        <p14:creationId xmlns:p14="http://schemas.microsoft.com/office/powerpoint/2010/main" val="301118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4"/>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383183587"/>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2.jp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jp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7.png"/><Relationship Id="rId9"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1045296" y="482600"/>
            <a:ext cx="10350500" cy="6044380"/>
          </a:xfrm>
          <a:prstGeom prst="rect">
            <a:avLst/>
          </a:prstGeom>
        </p:spPr>
      </p:pic>
      <p:pic>
        <p:nvPicPr>
          <p:cNvPr id="51" name="图片 50">
            <a:extLst>
              <a:ext uri="{FF2B5EF4-FFF2-40B4-BE49-F238E27FC236}">
                <a16:creationId xmlns:a16="http://schemas.microsoft.com/office/drawing/2014/main" id="{068E6151-850B-ED2C-5D88-E1BB01669A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49322" y="266834"/>
            <a:ext cx="2882603" cy="2882603"/>
          </a:xfrm>
          <a:prstGeom prst="rect">
            <a:avLst/>
          </a:prstGeom>
        </p:spPr>
      </p:pic>
      <p:pic>
        <p:nvPicPr>
          <p:cNvPr id="54" name="图片 53">
            <a:extLst>
              <a:ext uri="{FF2B5EF4-FFF2-40B4-BE49-F238E27FC236}">
                <a16:creationId xmlns:a16="http://schemas.microsoft.com/office/drawing/2014/main" id="{9F6D768A-BF3F-D1AA-1652-D36EFC8D80D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0395" y="4074379"/>
            <a:ext cx="4059807" cy="4059807"/>
          </a:xfrm>
          <a:prstGeom prst="rect">
            <a:avLst/>
          </a:prstGeom>
        </p:spPr>
      </p:pic>
      <p:pic>
        <p:nvPicPr>
          <p:cNvPr id="21" name="图片 20">
            <a:extLst>
              <a:ext uri="{FF2B5EF4-FFF2-40B4-BE49-F238E27FC236}">
                <a16:creationId xmlns:a16="http://schemas.microsoft.com/office/drawing/2014/main" id="{7E96C052-9917-2FE7-A31E-3EC932B0F61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343340" y="2906698"/>
            <a:ext cx="3161336" cy="3161336"/>
          </a:xfrm>
          <a:prstGeom prst="rect">
            <a:avLst/>
          </a:prstGeom>
          <a:effectLst>
            <a:outerShdw blurRad="76200" dir="13500000" sy="23000" kx="1200000" algn="br" rotWithShape="0">
              <a:prstClr val="black">
                <a:alpha val="20000"/>
              </a:prstClr>
            </a:outerShdw>
          </a:effectLst>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pic>
        <p:nvPicPr>
          <p:cNvPr id="62" name="图片 61">
            <a:extLst>
              <a:ext uri="{FF2B5EF4-FFF2-40B4-BE49-F238E27FC236}">
                <a16:creationId xmlns:a16="http://schemas.microsoft.com/office/drawing/2014/main" id="{1EE7C8CB-BDA3-BE81-B6C5-2E1D69EBB696}"/>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colorTemperature colorTemp="11200"/>
                    </a14:imgEffect>
                    <a14:imgEffect>
                      <a14:brightnessContrast bright="20000"/>
                    </a14:imgEffect>
                  </a14:imgLayer>
                </a14:imgProps>
              </a:ext>
              <a:ext uri="{28A0092B-C50C-407E-A947-70E740481C1C}">
                <a14:useLocalDpi xmlns:a14="http://schemas.microsoft.com/office/drawing/2010/main" val="0"/>
              </a:ext>
            </a:extLst>
          </a:blip>
          <a:srcRect l="3274" t="5212" r="63318" b="67851"/>
          <a:stretch/>
        </p:blipFill>
        <p:spPr>
          <a:xfrm>
            <a:off x="5210711" y="5452354"/>
            <a:ext cx="1376878" cy="111016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8236467" y="3278909"/>
            <a:ext cx="3984357" cy="3463837"/>
            <a:chOff x="8236467" y="3278909"/>
            <a:chExt cx="3984357"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384052"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12" name="Picture 11"/>
          <p:cNvPicPr>
            <a:picLocks noChangeAspect="1"/>
          </p:cNvPicPr>
          <p:nvPr/>
        </p:nvPicPr>
        <p:blipFill rotWithShape="1">
          <a:blip r:embed="rId13"/>
          <a:srcRect b="53723"/>
          <a:stretch/>
        </p:blipFill>
        <p:spPr>
          <a:xfrm rot="358301">
            <a:off x="2518750" y="1366959"/>
            <a:ext cx="7754784" cy="1847969"/>
          </a:xfrm>
          <a:prstGeom prst="rect">
            <a:avLst/>
          </a:prstGeom>
        </p:spPr>
      </p:pic>
      <p:pic>
        <p:nvPicPr>
          <p:cNvPr id="13" name="Picture 12">
            <a:extLst>
              <a:ext uri="{FF2B5EF4-FFF2-40B4-BE49-F238E27FC236}">
                <a16:creationId xmlns:a16="http://schemas.microsoft.com/office/drawing/2014/main" id="{416AA52A-2568-3B14-1382-2943F1A7FFD1}"/>
              </a:ext>
            </a:extLst>
          </p:cNvPr>
          <p:cNvPicPr>
            <a:picLocks noChangeAspect="1"/>
          </p:cNvPicPr>
          <p:nvPr/>
        </p:nvPicPr>
        <p:blipFill>
          <a:blip r:embed="rId14"/>
          <a:stretch>
            <a:fillRect/>
          </a:stretch>
        </p:blipFill>
        <p:spPr>
          <a:xfrm>
            <a:off x="10716964" y="-103742"/>
            <a:ext cx="1523956" cy="1508868"/>
          </a:xfrm>
          <a:prstGeom prst="rect">
            <a:avLst/>
          </a:prstGeom>
        </p:spPr>
      </p:pic>
      <p:pic>
        <p:nvPicPr>
          <p:cNvPr id="2" name="Picture 1"/>
          <p:cNvPicPr>
            <a:picLocks noChangeAspect="1"/>
          </p:cNvPicPr>
          <p:nvPr/>
        </p:nvPicPr>
        <p:blipFill>
          <a:blip r:embed="rId15"/>
          <a:stretch>
            <a:fillRect/>
          </a:stretch>
        </p:blipFill>
        <p:spPr>
          <a:xfrm>
            <a:off x="2572436" y="2547767"/>
            <a:ext cx="7011008" cy="3438442"/>
          </a:xfrm>
          <a:prstGeom prst="rect">
            <a:avLst/>
          </a:prstGeom>
        </p:spPr>
      </p:pic>
    </p:spTree>
    <p:extLst>
      <p:ext uri="{BB962C8B-B14F-4D97-AF65-F5344CB8AC3E}">
        <p14:creationId xmlns:p14="http://schemas.microsoft.com/office/powerpoint/2010/main" val="1632130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1000"/>
                                        <p:tgtEl>
                                          <p:spTgt spid="54"/>
                                        </p:tgtEl>
                                      </p:cBhvr>
                                    </p:animEffect>
                                    <p:anim calcmode="lin" valueType="num">
                                      <p:cBhvr>
                                        <p:cTn id="13" dur="1000" fill="hold"/>
                                        <p:tgtEl>
                                          <p:spTgt spid="54"/>
                                        </p:tgtEl>
                                        <p:attrNameLst>
                                          <p:attrName>ppt_x</p:attrName>
                                        </p:attrNameLst>
                                      </p:cBhvr>
                                      <p:tavLst>
                                        <p:tav tm="0">
                                          <p:val>
                                            <p:strVal val="#ppt_x"/>
                                          </p:val>
                                        </p:tav>
                                        <p:tav tm="100000">
                                          <p:val>
                                            <p:strVal val="#ppt_x"/>
                                          </p:val>
                                        </p:tav>
                                      </p:tavLst>
                                    </p:anim>
                                    <p:anim calcmode="lin" valueType="num">
                                      <p:cBhvr>
                                        <p:cTn id="1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1000"/>
                                        <p:tgtEl>
                                          <p:spTgt spid="62"/>
                                        </p:tgtEl>
                                      </p:cBhvr>
                                    </p:animEffect>
                                    <p:anim calcmode="lin" valueType="num">
                                      <p:cBhvr>
                                        <p:cTn id="20" dur="1000" fill="hold"/>
                                        <p:tgtEl>
                                          <p:spTgt spid="62"/>
                                        </p:tgtEl>
                                        <p:attrNameLst>
                                          <p:attrName>ppt_x</p:attrName>
                                        </p:attrNameLst>
                                      </p:cBhvr>
                                      <p:tavLst>
                                        <p:tav tm="0">
                                          <p:val>
                                            <p:strVal val="#ppt_x"/>
                                          </p:val>
                                        </p:tav>
                                        <p:tav tm="100000">
                                          <p:val>
                                            <p:strVal val="#ppt_x"/>
                                          </p:val>
                                        </p:tav>
                                      </p:tavLst>
                                    </p:anim>
                                    <p:anim calcmode="lin" valueType="num">
                                      <p:cBhvr>
                                        <p:cTn id="21" dur="1000" fill="hold"/>
                                        <p:tgtEl>
                                          <p:spTgt spid="6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Effect transition="in" filter="fade">
                                      <p:cBhvr>
                                        <p:cTn id="24" dur="1000"/>
                                        <p:tgtEl>
                                          <p:spTgt spid="66"/>
                                        </p:tgtEl>
                                      </p:cBhvr>
                                    </p:animEffect>
                                    <p:anim calcmode="lin" valueType="num">
                                      <p:cBhvr>
                                        <p:cTn id="25" dur="1000" fill="hold"/>
                                        <p:tgtEl>
                                          <p:spTgt spid="66"/>
                                        </p:tgtEl>
                                        <p:attrNameLst>
                                          <p:attrName>ppt_x</p:attrName>
                                        </p:attrNameLst>
                                      </p:cBhvr>
                                      <p:tavLst>
                                        <p:tav tm="0">
                                          <p:val>
                                            <p:strVal val="#ppt_x"/>
                                          </p:val>
                                        </p:tav>
                                        <p:tav tm="100000">
                                          <p:val>
                                            <p:strVal val="#ppt_x"/>
                                          </p:val>
                                        </p:tav>
                                      </p:tavLst>
                                    </p:anim>
                                    <p:anim calcmode="lin" valueType="num">
                                      <p:cBhvr>
                                        <p:cTn id="2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12000" y="337056"/>
            <a:ext cx="10687371" cy="1530934"/>
            <a:chOff x="612000" y="337056"/>
            <a:chExt cx="10687371" cy="1530934"/>
          </a:xfrm>
        </p:grpSpPr>
        <p:sp>
          <p:nvSpPr>
            <p:cNvPr id="4" name="Rounded Rectangle 3"/>
            <p:cNvSpPr/>
            <p:nvPr/>
          </p:nvSpPr>
          <p:spPr>
            <a:xfrm>
              <a:off x="612000" y="337056"/>
              <a:ext cx="10687371" cy="153093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664647" y="424939"/>
              <a:ext cx="10634724" cy="1323439"/>
            </a:xfrm>
            <a:prstGeom prst="rect">
              <a:avLst/>
            </a:prstGeom>
            <a:noFill/>
          </p:spPr>
          <p:txBody>
            <a:bodyPr wrap="square" rtlCol="0">
              <a:spAutoFit/>
            </a:bodyPr>
            <a:lstStyle/>
            <a:p>
              <a:pPr algn="ctr"/>
              <a:r>
                <a:rPr lang="en-US" sz="4000" b="1">
                  <a:solidFill>
                    <a:srgbClr val="002060"/>
                  </a:solidFill>
                  <a:latin typeface="Cambria" panose="02040503050406030204" pitchFamily="18" charset="0"/>
                  <a:ea typeface="Cambria" panose="02040503050406030204" pitchFamily="18" charset="0"/>
                </a:rPr>
                <a:t>Em hãy lập kế hoạch hành động để đạt được mục tiêu theo gợi ý sau:</a:t>
              </a:r>
            </a:p>
          </p:txBody>
        </p:sp>
      </p:grpSp>
      <p:sp>
        <p:nvSpPr>
          <p:cNvPr id="3" name="TextBox 2"/>
          <p:cNvSpPr txBox="1"/>
          <p:nvPr/>
        </p:nvSpPr>
        <p:spPr>
          <a:xfrm>
            <a:off x="828712" y="2142309"/>
            <a:ext cx="10084526" cy="2409570"/>
          </a:xfrm>
          <a:prstGeom prst="rect">
            <a:avLst/>
          </a:prstGeom>
          <a:noFill/>
        </p:spPr>
        <p:txBody>
          <a:bodyPr wrap="square" rtlCol="0">
            <a:spAutoFit/>
          </a:bodyPr>
          <a:lstStyle/>
          <a:p>
            <a:pPr>
              <a:lnSpc>
                <a:spcPct val="130000"/>
              </a:lnSpc>
            </a:pPr>
            <a:r>
              <a:rPr lang="en-US" sz="4000" b="1" i="1">
                <a:solidFill>
                  <a:srgbClr val="002060"/>
                </a:solidFill>
                <a:latin typeface="Cambria" panose="02040503050406030204" pitchFamily="18" charset="0"/>
                <a:ea typeface="Cambria" panose="02040503050406030204" pitchFamily="18" charset="0"/>
              </a:rPr>
              <a:t>+ Kiến thức em cần bổ sung.</a:t>
            </a:r>
          </a:p>
          <a:p>
            <a:pPr>
              <a:lnSpc>
                <a:spcPct val="130000"/>
              </a:lnSpc>
            </a:pPr>
            <a:r>
              <a:rPr lang="en-US" sz="4000" b="1" i="1">
                <a:solidFill>
                  <a:srgbClr val="002060"/>
                </a:solidFill>
                <a:latin typeface="Cambria" panose="02040503050406030204" pitchFamily="18" charset="0"/>
                <a:ea typeface="Cambria" panose="02040503050406030204" pitchFamily="18" charset="0"/>
              </a:rPr>
              <a:t>+ Kĩ năng em cần rèn luyện.</a:t>
            </a:r>
          </a:p>
          <a:p>
            <a:pPr>
              <a:lnSpc>
                <a:spcPct val="130000"/>
              </a:lnSpc>
            </a:pPr>
            <a:r>
              <a:rPr lang="en-US" sz="4000" b="1" i="1">
                <a:solidFill>
                  <a:srgbClr val="002060"/>
                </a:solidFill>
                <a:latin typeface="Cambria" panose="02040503050406030204" pitchFamily="18" charset="0"/>
                <a:ea typeface="Cambria" panose="02040503050406030204" pitchFamily="18" charset="0"/>
              </a:rPr>
              <a:t>+ Thời gian và trình tự thực hiện công việc.</a:t>
            </a:r>
          </a:p>
        </p:txBody>
      </p:sp>
    </p:spTree>
    <p:extLst>
      <p:ext uri="{BB962C8B-B14F-4D97-AF65-F5344CB8AC3E}">
        <p14:creationId xmlns:p14="http://schemas.microsoft.com/office/powerpoint/2010/main" val="348250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70709" y="350119"/>
            <a:ext cx="10687371" cy="1191298"/>
            <a:chOff x="612000" y="337056"/>
            <a:chExt cx="10687371" cy="1530934"/>
          </a:xfrm>
        </p:grpSpPr>
        <p:sp>
          <p:nvSpPr>
            <p:cNvPr id="4" name="Rounded Rectangle 3"/>
            <p:cNvSpPr/>
            <p:nvPr/>
          </p:nvSpPr>
          <p:spPr>
            <a:xfrm>
              <a:off x="612000" y="337056"/>
              <a:ext cx="10687371" cy="153093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305226"/>
            </a:xfrm>
            <a:prstGeom prst="rect">
              <a:avLst/>
            </a:prstGeom>
            <a:noFill/>
          </p:spPr>
          <p:txBody>
            <a:bodyPr wrap="square" rtlCol="0">
              <a:spAutoFit/>
            </a:bodyPr>
            <a:lstStyle/>
            <a:p>
              <a:pPr algn="ctr"/>
              <a:r>
                <a:rPr lang="en-US" sz="3000" b="1">
                  <a:solidFill>
                    <a:srgbClr val="002060"/>
                  </a:solidFill>
                  <a:latin typeface="Cambria" panose="02040503050406030204" pitchFamily="18" charset="0"/>
                  <a:ea typeface="Cambria" panose="02040503050406030204" pitchFamily="18" charset="0"/>
                </a:rPr>
                <a:t>Em đưa ra những việc cần làm để đạt được mục tiêu, thời gian và địa điểm thực hiện các công việc theo mẫu sau:</a:t>
              </a:r>
            </a:p>
          </p:txBody>
        </p:sp>
      </p:grpSp>
      <p:grpSp>
        <p:nvGrpSpPr>
          <p:cNvPr id="12" name="Group 11"/>
          <p:cNvGrpSpPr/>
          <p:nvPr/>
        </p:nvGrpSpPr>
        <p:grpSpPr>
          <a:xfrm>
            <a:off x="1045029" y="1609802"/>
            <a:ext cx="9914708" cy="4830187"/>
            <a:chOff x="1045029" y="1609802"/>
            <a:chExt cx="9914708" cy="4830187"/>
          </a:xfrm>
        </p:grpSpPr>
        <p:sp>
          <p:nvSpPr>
            <p:cNvPr id="7" name="Rounded Rectangle 6"/>
            <p:cNvSpPr/>
            <p:nvPr/>
          </p:nvSpPr>
          <p:spPr>
            <a:xfrm>
              <a:off x="1045029" y="1609802"/>
              <a:ext cx="9914708" cy="4830187"/>
            </a:xfrm>
            <a:prstGeom prst="roundRect">
              <a:avLst/>
            </a:prstGeom>
            <a:solidFill>
              <a:schemeClr val="accent2">
                <a:lumMod val="20000"/>
                <a:lumOff val="80000"/>
              </a:schemeClr>
            </a:solidFill>
            <a:ln w="127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992465" y="1609802"/>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9" name="TextBox 8"/>
            <p:cNvSpPr txBox="1"/>
            <p:nvPr/>
          </p:nvSpPr>
          <p:spPr>
            <a:xfrm>
              <a:off x="1370045" y="1939797"/>
              <a:ext cx="9354562" cy="1200329"/>
            </a:xfrm>
            <a:prstGeom prst="rect">
              <a:avLst/>
            </a:prstGeom>
            <a:noFill/>
          </p:spPr>
          <p:txBody>
            <a:bodyPr wrap="square" rtlCol="0">
              <a:spAutoFit/>
            </a:bodyPr>
            <a:lstStyle/>
            <a:p>
              <a:r>
                <a:rPr lang="en-US" sz="2400">
                  <a:solidFill>
                    <a:srgbClr val="002060"/>
                  </a:solidFill>
                  <a:latin typeface="Cambria" panose="02040503050406030204" pitchFamily="18" charset="0"/>
                  <a:ea typeface="Cambria" panose="02040503050406030204" pitchFamily="18" charset="0"/>
                </a:rPr>
                <a:t>- Họ và tên:……………………………………………………………………………………….</a:t>
              </a:r>
            </a:p>
            <a:p>
              <a:r>
                <a:rPr lang="en-US" sz="2400">
                  <a:solidFill>
                    <a:srgbClr val="002060"/>
                  </a:solidFill>
                  <a:latin typeface="Cambria" panose="02040503050406030204" pitchFamily="18" charset="0"/>
                  <a:ea typeface="Cambria" panose="02040503050406030204" pitchFamily="18" charset="0"/>
                </a:rPr>
                <a:t>- Mục tiêu học tập: ……………………………………………………………………………</a:t>
              </a:r>
            </a:p>
            <a:p>
              <a:r>
                <a:rPr lang="en-US" sz="2400">
                  <a:solidFill>
                    <a:srgbClr val="002060"/>
                  </a:solidFill>
                  <a:latin typeface="Cambria" panose="02040503050406030204" pitchFamily="18" charset="0"/>
                  <a:ea typeface="Cambria" panose="02040503050406030204" pitchFamily="18" charset="0"/>
                </a:rPr>
                <a:t>- Thời gian thực hiện: ……………………………………………………………………….</a:t>
              </a:r>
            </a:p>
          </p:txBody>
        </p:sp>
      </p:grpSp>
      <p:graphicFrame>
        <p:nvGraphicFramePr>
          <p:cNvPr id="11" name="Table 10"/>
          <p:cNvGraphicFramePr>
            <a:graphicFrameLocks noGrp="1"/>
          </p:cNvGraphicFramePr>
          <p:nvPr>
            <p:extLst>
              <p:ext uri="{D42A27DB-BD31-4B8C-83A1-F6EECF244321}">
                <p14:modId xmlns:p14="http://schemas.microsoft.com/office/powerpoint/2010/main" val="2853606251"/>
              </p:ext>
            </p:extLst>
          </p:nvPr>
        </p:nvGraphicFramePr>
        <p:xfrm>
          <a:off x="1378857" y="3239442"/>
          <a:ext cx="9319623" cy="2821725"/>
        </p:xfrm>
        <a:graphic>
          <a:graphicData uri="http://schemas.openxmlformats.org/drawingml/2006/table">
            <a:tbl>
              <a:tblPr firstRow="1" bandRow="1">
                <a:tableStyleId>{D7AC3CCA-C797-4891-BE02-D94E43425B78}</a:tableStyleId>
              </a:tblPr>
              <a:tblGrid>
                <a:gridCol w="2461623">
                  <a:extLst>
                    <a:ext uri="{9D8B030D-6E8A-4147-A177-3AD203B41FA5}">
                      <a16:colId xmlns:a16="http://schemas.microsoft.com/office/drawing/2014/main" val="3541296594"/>
                    </a:ext>
                  </a:extLst>
                </a:gridCol>
                <a:gridCol w="4062549">
                  <a:extLst>
                    <a:ext uri="{9D8B030D-6E8A-4147-A177-3AD203B41FA5}">
                      <a16:colId xmlns:a16="http://schemas.microsoft.com/office/drawing/2014/main" val="177486006"/>
                    </a:ext>
                  </a:extLst>
                </a:gridCol>
                <a:gridCol w="2795451">
                  <a:extLst>
                    <a:ext uri="{9D8B030D-6E8A-4147-A177-3AD203B41FA5}">
                      <a16:colId xmlns:a16="http://schemas.microsoft.com/office/drawing/2014/main" val="3125211774"/>
                    </a:ext>
                  </a:extLst>
                </a:gridCol>
              </a:tblGrid>
              <a:tr h="940575">
                <a:tc>
                  <a:txBody>
                    <a:bodyPr/>
                    <a:lstStyle/>
                    <a:p>
                      <a:pPr algn="ctr"/>
                      <a:r>
                        <a:rPr lang="en-US" sz="2400">
                          <a:latin typeface="Cambria" panose="02040503050406030204" pitchFamily="18" charset="0"/>
                          <a:ea typeface="Cambria" panose="02040503050406030204" pitchFamily="18" charset="0"/>
                        </a:rPr>
                        <a:t>Các</a:t>
                      </a:r>
                      <a:r>
                        <a:rPr lang="en-US" sz="2400" baseline="0">
                          <a:latin typeface="Cambria" panose="02040503050406030204" pitchFamily="18" charset="0"/>
                          <a:ea typeface="Cambria" panose="02040503050406030204" pitchFamily="18" charset="0"/>
                        </a:rPr>
                        <a:t> việc cần làm</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Mô</a:t>
                      </a:r>
                      <a:r>
                        <a:rPr lang="en-US" sz="2400" baseline="0">
                          <a:latin typeface="Cambria" panose="02040503050406030204" pitchFamily="18" charset="0"/>
                          <a:ea typeface="Cambria" panose="02040503050406030204" pitchFamily="18" charset="0"/>
                        </a:rPr>
                        <a:t> tả cách thực hiện, thời gian, địa điểm, phương tiện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400">
                          <a:latin typeface="Cambria" panose="02040503050406030204" pitchFamily="18" charset="0"/>
                          <a:ea typeface="Cambria" panose="02040503050406030204" pitchFamily="18" charset="0"/>
                        </a:rPr>
                        <a:t>Sản phẩm/kế</a:t>
                      </a:r>
                      <a:r>
                        <a:rPr lang="en-US" sz="2400" baseline="0">
                          <a:latin typeface="Cambria" panose="02040503050406030204" pitchFamily="18" charset="0"/>
                          <a:ea typeface="Cambria" panose="02040503050406030204" pitchFamily="18" charset="0"/>
                        </a:rPr>
                        <a:t>t quả mong muốn</a:t>
                      </a:r>
                      <a:endParaRPr lang="en-US" sz="24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940575">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endParaRPr lang="en-US">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bl>
          </a:graphicData>
        </a:graphic>
      </p:graphicFrame>
    </p:spTree>
    <p:extLst>
      <p:ext uri="{BB962C8B-B14F-4D97-AF65-F5344CB8AC3E}">
        <p14:creationId xmlns:p14="http://schemas.microsoft.com/office/powerpoint/2010/main" val="403268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0891" y="313503"/>
            <a:ext cx="10855234" cy="6105585"/>
          </a:xfrm>
          <a:prstGeom prst="rect">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78957" y="381887"/>
            <a:ext cx="4296505" cy="461665"/>
          </a:xfrm>
          <a:prstGeom prst="rect">
            <a:avLst/>
          </a:prstGeom>
          <a:noFill/>
        </p:spPr>
        <p:txBody>
          <a:bodyPr wrap="square" rtlCol="0">
            <a:spAutoFit/>
          </a:bodyPr>
          <a:lstStyle/>
          <a:p>
            <a:pPr algn="ctr"/>
            <a:r>
              <a:rPr lang="en-US" sz="2400" b="1">
                <a:solidFill>
                  <a:srgbClr val="C00000"/>
                </a:solidFill>
                <a:latin typeface="Cambria" panose="02040503050406030204" pitchFamily="18" charset="0"/>
                <a:ea typeface="Cambria" panose="02040503050406030204" pitchFamily="18" charset="0"/>
              </a:rPr>
              <a:t>KẾ HOẠCH HÀNH ĐỘNG</a:t>
            </a:r>
          </a:p>
        </p:txBody>
      </p:sp>
      <p:sp>
        <p:nvSpPr>
          <p:cNvPr id="6" name="TextBox 5"/>
          <p:cNvSpPr txBox="1"/>
          <p:nvPr/>
        </p:nvSpPr>
        <p:spPr>
          <a:xfrm>
            <a:off x="1149928" y="714054"/>
            <a:ext cx="9354562" cy="1107996"/>
          </a:xfrm>
          <a:prstGeom prst="rect">
            <a:avLst/>
          </a:prstGeom>
          <a:noFill/>
        </p:spPr>
        <p:txBody>
          <a:bodyPr wrap="square" rtlCol="0">
            <a:spAutoFit/>
          </a:bodyPr>
          <a:lstStyle/>
          <a:p>
            <a:r>
              <a:rPr lang="en-US" sz="2200" b="1">
                <a:solidFill>
                  <a:srgbClr val="002060"/>
                </a:solidFill>
                <a:latin typeface="Cambria" panose="02040503050406030204" pitchFamily="18" charset="0"/>
                <a:ea typeface="Cambria" panose="02040503050406030204" pitchFamily="18" charset="0"/>
              </a:rPr>
              <a:t>- Họ và tên: </a:t>
            </a:r>
            <a:r>
              <a:rPr lang="en-US" sz="2200">
                <a:solidFill>
                  <a:srgbClr val="002060"/>
                </a:solidFill>
                <a:latin typeface="Cambria" panose="02040503050406030204" pitchFamily="18" charset="0"/>
                <a:ea typeface="Cambria" panose="02040503050406030204" pitchFamily="18" charset="0"/>
              </a:rPr>
              <a:t>Trần Minh Ngọc</a:t>
            </a:r>
          </a:p>
          <a:p>
            <a:r>
              <a:rPr lang="en-US" sz="2200" b="1">
                <a:solidFill>
                  <a:srgbClr val="002060"/>
                </a:solidFill>
                <a:latin typeface="Cambria" panose="02040503050406030204" pitchFamily="18" charset="0"/>
                <a:ea typeface="Cambria" panose="02040503050406030204" pitchFamily="18" charset="0"/>
              </a:rPr>
              <a:t>- Mục tiêu học tập: </a:t>
            </a:r>
            <a:r>
              <a:rPr lang="en-US" sz="2200">
                <a:solidFill>
                  <a:srgbClr val="002060"/>
                </a:solidFill>
                <a:latin typeface="Cambria" panose="02040503050406030204" pitchFamily="18" charset="0"/>
                <a:ea typeface="Cambria" panose="02040503050406030204" pitchFamily="18" charset="0"/>
              </a:rPr>
              <a:t>Học tốt môn Tiếng Việt</a:t>
            </a:r>
          </a:p>
          <a:p>
            <a:r>
              <a:rPr lang="en-US" sz="2200" b="1">
                <a:solidFill>
                  <a:srgbClr val="002060"/>
                </a:solidFill>
                <a:latin typeface="Cambria" panose="02040503050406030204" pitchFamily="18" charset="0"/>
                <a:ea typeface="Cambria" panose="02040503050406030204" pitchFamily="18" charset="0"/>
              </a:rPr>
              <a:t>- Thời gian thực hiện: </a:t>
            </a:r>
            <a:r>
              <a:rPr lang="en-US" sz="2200">
                <a:solidFill>
                  <a:srgbClr val="002060"/>
                </a:solidFill>
                <a:latin typeface="Cambria" panose="02040503050406030204" pitchFamily="18" charset="0"/>
                <a:ea typeface="Cambria" panose="02040503050406030204" pitchFamily="18" charset="0"/>
              </a:rPr>
              <a:t>3 tháng</a:t>
            </a:r>
          </a:p>
        </p:txBody>
      </p:sp>
      <p:graphicFrame>
        <p:nvGraphicFramePr>
          <p:cNvPr id="7" name="Table 6"/>
          <p:cNvGraphicFramePr>
            <a:graphicFrameLocks noGrp="1"/>
          </p:cNvGraphicFramePr>
          <p:nvPr>
            <p:extLst>
              <p:ext uri="{D42A27DB-BD31-4B8C-83A1-F6EECF244321}">
                <p14:modId xmlns:p14="http://schemas.microsoft.com/office/powerpoint/2010/main" val="778840006"/>
              </p:ext>
            </p:extLst>
          </p:nvPr>
        </p:nvGraphicFramePr>
        <p:xfrm>
          <a:off x="679396" y="1911376"/>
          <a:ext cx="10695187" cy="4489534"/>
        </p:xfrm>
        <a:graphic>
          <a:graphicData uri="http://schemas.openxmlformats.org/drawingml/2006/table">
            <a:tbl>
              <a:tblPr firstRow="1" bandRow="1">
                <a:tableStyleId>{D7AC3CCA-C797-4891-BE02-D94E43425B78}</a:tableStyleId>
              </a:tblPr>
              <a:tblGrid>
                <a:gridCol w="2330743">
                  <a:extLst>
                    <a:ext uri="{9D8B030D-6E8A-4147-A177-3AD203B41FA5}">
                      <a16:colId xmlns:a16="http://schemas.microsoft.com/office/drawing/2014/main" val="3541296594"/>
                    </a:ext>
                  </a:extLst>
                </a:gridCol>
                <a:gridCol w="4263497">
                  <a:extLst>
                    <a:ext uri="{9D8B030D-6E8A-4147-A177-3AD203B41FA5}">
                      <a16:colId xmlns:a16="http://schemas.microsoft.com/office/drawing/2014/main" val="177486006"/>
                    </a:ext>
                  </a:extLst>
                </a:gridCol>
                <a:gridCol w="4100947">
                  <a:extLst>
                    <a:ext uri="{9D8B030D-6E8A-4147-A177-3AD203B41FA5}">
                      <a16:colId xmlns:a16="http://schemas.microsoft.com/office/drawing/2014/main" val="3125211774"/>
                    </a:ext>
                  </a:extLst>
                </a:gridCol>
              </a:tblGrid>
              <a:tr h="776406">
                <a:tc>
                  <a:txBody>
                    <a:bodyPr/>
                    <a:lstStyle/>
                    <a:p>
                      <a:pPr algn="ctr"/>
                      <a:r>
                        <a:rPr lang="en-US" sz="2200">
                          <a:latin typeface="Cambria" panose="02040503050406030204" pitchFamily="18" charset="0"/>
                          <a:ea typeface="Cambria" panose="02040503050406030204" pitchFamily="18" charset="0"/>
                        </a:rPr>
                        <a:t>Các</a:t>
                      </a:r>
                      <a:r>
                        <a:rPr lang="en-US" sz="2200" baseline="0">
                          <a:latin typeface="Cambria" panose="02040503050406030204" pitchFamily="18" charset="0"/>
                          <a:ea typeface="Cambria" panose="02040503050406030204" pitchFamily="18" charset="0"/>
                        </a:rPr>
                        <a:t> việc cần làm</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Mô</a:t>
                      </a:r>
                      <a:r>
                        <a:rPr lang="en-US" sz="2200" baseline="0">
                          <a:latin typeface="Cambria" panose="02040503050406030204" pitchFamily="18" charset="0"/>
                          <a:ea typeface="Cambria" panose="02040503050406030204" pitchFamily="18" charset="0"/>
                        </a:rPr>
                        <a:t> tả cách thực hiện, thời gian, địa điểm, phương tiện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ctr"/>
                      <a:r>
                        <a:rPr lang="en-US" sz="2200">
                          <a:latin typeface="Cambria" panose="02040503050406030204" pitchFamily="18" charset="0"/>
                          <a:ea typeface="Cambria" panose="02040503050406030204" pitchFamily="18" charset="0"/>
                        </a:rPr>
                        <a:t>Sản phẩm/kế</a:t>
                      </a:r>
                      <a:r>
                        <a:rPr lang="en-US" sz="2200" baseline="0">
                          <a:latin typeface="Cambria" panose="02040503050406030204" pitchFamily="18" charset="0"/>
                          <a:ea typeface="Cambria" panose="02040503050406030204" pitchFamily="18" charset="0"/>
                        </a:rPr>
                        <a:t>t quả mong muốn</a:t>
                      </a:r>
                      <a:endParaRPr lang="en-US" sz="220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707642593"/>
                  </a:ext>
                </a:extLst>
              </a:tr>
              <a:tr h="759338">
                <a:tc>
                  <a:txBody>
                    <a:bodyPr/>
                    <a:lstStyle/>
                    <a:p>
                      <a:pPr algn="l"/>
                      <a:r>
                        <a:rPr lang="en-US" sz="2000" b="0">
                          <a:latin typeface="Cambria" panose="02040503050406030204" pitchFamily="18" charset="0"/>
                          <a:ea typeface="Cambria" panose="02040503050406030204" pitchFamily="18" charset="0"/>
                        </a:rPr>
                        <a:t>1. Đọc</a:t>
                      </a:r>
                      <a:r>
                        <a:rPr lang="en-US" sz="2000" b="0" baseline="0">
                          <a:latin typeface="Cambria" panose="02040503050406030204" pitchFamily="18" charset="0"/>
                          <a:ea typeface="Cambria" panose="02040503050406030204" pitchFamily="18" charset="0"/>
                        </a:rPr>
                        <a:t> thêm sách </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ngày</a:t>
                      </a:r>
                      <a:r>
                        <a:rPr lang="en-US" sz="2000" b="0" baseline="0">
                          <a:latin typeface="Cambria" panose="02040503050406030204" pitchFamily="18" charset="0"/>
                          <a:ea typeface="Cambria" panose="02040503050406030204" pitchFamily="18" charset="0"/>
                        </a:rPr>
                        <a:t> đọc 5 trang sách và ghi lại một câu văn hay vào sổ tay.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Có</a:t>
                      </a:r>
                      <a:r>
                        <a:rPr lang="en-US" sz="2000" b="0" baseline="0">
                          <a:latin typeface="Cambria" panose="02040503050406030204" pitchFamily="18" charset="0"/>
                          <a:ea typeface="Cambria" panose="02040503050406030204" pitchFamily="18" charset="0"/>
                        </a:rPr>
                        <a:t> sổ ghi những câu văn hay.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928953702"/>
                  </a:ext>
                </a:extLst>
              </a:tr>
              <a:tr h="681535">
                <a:tc>
                  <a:txBody>
                    <a:bodyPr/>
                    <a:lstStyle/>
                    <a:p>
                      <a:pPr algn="l"/>
                      <a:r>
                        <a:rPr lang="en-US" sz="2000" b="0">
                          <a:latin typeface="Cambria" panose="02040503050406030204" pitchFamily="18" charset="0"/>
                          <a:ea typeface="Cambria" panose="02040503050406030204" pitchFamily="18" charset="0"/>
                        </a:rPr>
                        <a:t>2. Luyện</a:t>
                      </a:r>
                      <a:r>
                        <a:rPr lang="en-US" sz="2000" b="0" baseline="0">
                          <a:latin typeface="Cambria" panose="02040503050406030204" pitchFamily="18" charset="0"/>
                          <a:ea typeface="Cambria" panose="02040503050406030204" pitchFamily="18" charset="0"/>
                        </a:rPr>
                        <a:t> tập làm văn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Viết nhật</a:t>
                      </a:r>
                      <a:r>
                        <a:rPr lang="en-US" sz="2000" b="0" baseline="0">
                          <a:latin typeface="Cambria" panose="02040503050406030204" pitchFamily="18" charset="0"/>
                          <a:ea typeface="Cambria" panose="02040503050406030204" pitchFamily="18" charset="0"/>
                        </a:rPr>
                        <a:t> kí hằng ngày.</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Kĩ</a:t>
                      </a:r>
                      <a:r>
                        <a:rPr lang="en-US" sz="2000" b="0" baseline="0">
                          <a:latin typeface="Cambria" panose="02040503050406030204" pitchFamily="18" charset="0"/>
                          <a:ea typeface="Cambria" panose="02040503050406030204" pitchFamily="18" charset="0"/>
                        </a:rPr>
                        <a:t> năng viết đoạn văn được cải thiện.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111594975"/>
                  </a:ext>
                </a:extLst>
              </a:tr>
              <a:tr h="1246910">
                <a:tc>
                  <a:txBody>
                    <a:bodyPr/>
                    <a:lstStyle/>
                    <a:p>
                      <a:pPr algn="l"/>
                      <a:r>
                        <a:rPr lang="en-US" sz="2000" b="0">
                          <a:latin typeface="Cambria" panose="02040503050406030204" pitchFamily="18" charset="0"/>
                          <a:ea typeface="Cambria" panose="02040503050406030204" pitchFamily="18" charset="0"/>
                        </a:rPr>
                        <a:t>3. Luyện</a:t>
                      </a:r>
                      <a:r>
                        <a:rPr lang="en-US" sz="2000" b="0" baseline="0">
                          <a:latin typeface="Cambria" panose="02040503050406030204" pitchFamily="18" charset="0"/>
                          <a:ea typeface="Cambria" panose="02040503050406030204" pitchFamily="18" charset="0"/>
                        </a:rPr>
                        <a:t> quan sát nhiều hơn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Mỗi tuần</a:t>
                      </a:r>
                      <a:r>
                        <a:rPr lang="en-US" sz="2000" b="0" baseline="0">
                          <a:latin typeface="Cambria" panose="02040503050406030204" pitchFamily="18" charset="0"/>
                          <a:ea typeface="Cambria" panose="02040503050406030204" pitchFamily="18" charset="0"/>
                        </a:rPr>
                        <a:t> cùng người thân đi ra ngoài thiên nhiên để tập quan sát cây cỏ, con người, ghi chép lại vào sổ nhật kí.</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Quan sát</a:t>
                      </a:r>
                      <a:r>
                        <a:rPr lang="en-US" sz="2000" b="0" baseline="0">
                          <a:latin typeface="Cambria" panose="02040503050406030204" pitchFamily="18" charset="0"/>
                          <a:ea typeface="Cambria" panose="02040503050406030204" pitchFamily="18" charset="0"/>
                        </a:rPr>
                        <a:t> nhanh, nhạy hơn, biết dùng từ để miêu tả những gì quan sát được, đặc biệt là kĩ năng so sánh.</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975484268"/>
                  </a:ext>
                </a:extLst>
              </a:tr>
              <a:tr h="834486">
                <a:tc>
                  <a:txBody>
                    <a:bodyPr/>
                    <a:lstStyle/>
                    <a:p>
                      <a:pPr algn="just"/>
                      <a:r>
                        <a:rPr lang="en-US" sz="2000" b="0">
                          <a:latin typeface="Cambria" panose="02040503050406030204" pitchFamily="18" charset="0"/>
                          <a:ea typeface="Cambria" panose="02040503050406030204" pitchFamily="18" charset="0"/>
                        </a:rPr>
                        <a:t>4.</a:t>
                      </a:r>
                      <a:r>
                        <a:rPr lang="en-US" sz="2000" b="0" baseline="0">
                          <a:latin typeface="Cambria" panose="02040503050406030204" pitchFamily="18" charset="0"/>
                          <a:ea typeface="Cambria" panose="02040503050406030204" pitchFamily="18" charset="0"/>
                        </a:rPr>
                        <a:t> Hỏi kinh nghiệm anh chị học giỏi môn Tiếng Việt</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Gặp anh Hoài</a:t>
                      </a:r>
                      <a:r>
                        <a:rPr lang="en-US" sz="2000" b="0" baseline="0">
                          <a:latin typeface="Cambria" panose="02040503050406030204" pitchFamily="18" charset="0"/>
                          <a:ea typeface="Cambria" panose="02040503050406030204" pitchFamily="18" charset="0"/>
                        </a:rPr>
                        <a:t> con bác Phương để nhờ anh hướng dẫn.</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tc>
                  <a:txBody>
                    <a:bodyPr/>
                    <a:lstStyle/>
                    <a:p>
                      <a:pPr algn="just"/>
                      <a:r>
                        <a:rPr lang="en-US" sz="2000" b="0">
                          <a:latin typeface="Cambria" panose="02040503050406030204" pitchFamily="18" charset="0"/>
                          <a:ea typeface="Cambria" panose="02040503050406030204" pitchFamily="18" charset="0"/>
                        </a:rPr>
                        <a:t>Biết thêm</a:t>
                      </a:r>
                      <a:r>
                        <a:rPr lang="en-US" sz="2000" b="0" baseline="0">
                          <a:latin typeface="Cambria" panose="02040503050406030204" pitchFamily="18" charset="0"/>
                          <a:ea typeface="Cambria" panose="02040503050406030204" pitchFamily="18" charset="0"/>
                        </a:rPr>
                        <a:t> được các phương pháp viết văn. Đạt 8 hoặc 9 điểm kiểm tra cuối kì 1.</a:t>
                      </a:r>
                      <a:endParaRPr lang="en-US" sz="2000" b="0">
                        <a:latin typeface="Cambria" panose="02040503050406030204" pitchFamily="18" charset="0"/>
                        <a:ea typeface="Cambria" panose="02040503050406030204" pitchFamily="18" charset="0"/>
                      </a:endParaRPr>
                    </a:p>
                  </a:txBody>
                  <a:tcPr anchor="ctr">
                    <a:solidFill>
                      <a:schemeClr val="accent2">
                        <a:lumMod val="20000"/>
                        <a:lumOff val="80000"/>
                      </a:schemeClr>
                    </a:solidFill>
                  </a:tcPr>
                </a:tc>
                <a:extLst>
                  <a:ext uri="{0D108BD9-81ED-4DB2-BD59-A6C34878D82A}">
                    <a16:rowId xmlns:a16="http://schemas.microsoft.com/office/drawing/2014/main" val="3023258916"/>
                  </a:ext>
                </a:extLst>
              </a:tr>
            </a:tbl>
          </a:graphicData>
        </a:graphic>
      </p:graphicFrame>
    </p:spTree>
    <p:extLst>
      <p:ext uri="{BB962C8B-B14F-4D97-AF65-F5344CB8AC3E}">
        <p14:creationId xmlns:p14="http://schemas.microsoft.com/office/powerpoint/2010/main" val="2538986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25" y="862377"/>
            <a:ext cx="5493820" cy="5601542"/>
          </a:xfrm>
          <a:prstGeom prst="rect">
            <a:avLst/>
          </a:prstGeom>
        </p:spPr>
      </p:pic>
      <p:grpSp>
        <p:nvGrpSpPr>
          <p:cNvPr id="6" name="Group 5"/>
          <p:cNvGrpSpPr/>
          <p:nvPr/>
        </p:nvGrpSpPr>
        <p:grpSpPr>
          <a:xfrm>
            <a:off x="4279899" y="-360219"/>
            <a:ext cx="8020882" cy="7093527"/>
            <a:chOff x="4279899" y="-360219"/>
            <a:chExt cx="8020882" cy="7093527"/>
          </a:xfrm>
        </p:grpSpPr>
        <p:pic>
          <p:nvPicPr>
            <p:cNvPr id="4" name="图片 5">
              <a:extLst>
                <a:ext uri="{FF2B5EF4-FFF2-40B4-BE49-F238E27FC236}">
                  <a16:creationId xmlns:a16="http://schemas.microsoft.com/office/drawing/2014/main" id="{0A379EF5-B376-0C20-4A33-8D595E63E9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9899" y="-360219"/>
              <a:ext cx="8020882" cy="7093527"/>
            </a:xfrm>
            <a:prstGeom prst="rect">
              <a:avLst/>
            </a:prstGeom>
          </p:spPr>
        </p:pic>
        <p:sp>
          <p:nvSpPr>
            <p:cNvPr id="5" name="TextBox 4"/>
            <p:cNvSpPr txBox="1"/>
            <p:nvPr/>
          </p:nvSpPr>
          <p:spPr>
            <a:xfrm>
              <a:off x="6165273" y="1773382"/>
              <a:ext cx="4765963" cy="3539430"/>
            </a:xfrm>
            <a:prstGeom prst="rect">
              <a:avLst/>
            </a:prstGeom>
            <a:noFill/>
          </p:spPr>
          <p:txBody>
            <a:bodyPr wrap="square" rtlCol="0">
              <a:spAutoFit/>
            </a:bodyPr>
            <a:lstStyle/>
            <a:p>
              <a:pPr algn="just"/>
              <a:r>
                <a:rPr lang="en-US" sz="3200" b="1">
                  <a:solidFill>
                    <a:schemeClr val="accent3">
                      <a:lumMod val="50000"/>
                    </a:schemeClr>
                  </a:solidFill>
                  <a:latin typeface="Cambria" panose="02040503050406030204" pitchFamily="18" charset="0"/>
                  <a:ea typeface="Cambria" panose="02040503050406030204" pitchFamily="18" charset="0"/>
                </a:rPr>
                <a:t>    Em hãy chia sẻ với các bạn trong nhóm kế hoạch hành động của mình, lắng nghe các bạn trong nhóm góp ý, điều chỉnh và bổ sung để hoàn thiện kế hoạch.</a:t>
              </a:r>
            </a:p>
          </p:txBody>
        </p:sp>
      </p:grpSp>
    </p:spTree>
    <p:extLst>
      <p:ext uri="{BB962C8B-B14F-4D97-AF65-F5344CB8AC3E}">
        <p14:creationId xmlns:p14="http://schemas.microsoft.com/office/powerpoint/2010/main" val="319604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08717" y="974115"/>
            <a:ext cx="3500138" cy="2366505"/>
          </a:xfrm>
          <a:prstGeom prst="rect">
            <a:avLst/>
          </a:prstGeom>
        </p:spPr>
      </p:pic>
      <p:pic>
        <p:nvPicPr>
          <p:cNvPr id="2" name="Picture 1"/>
          <p:cNvPicPr>
            <a:picLocks noChangeAspect="1"/>
          </p:cNvPicPr>
          <p:nvPr/>
        </p:nvPicPr>
        <p:blipFill>
          <a:blip r:embed="rId10"/>
          <a:stretch>
            <a:fillRect/>
          </a:stretch>
        </p:blipFill>
        <p:spPr>
          <a:xfrm>
            <a:off x="2360255" y="2305964"/>
            <a:ext cx="7638950" cy="2798307"/>
          </a:xfrm>
          <a:prstGeom prst="rect">
            <a:avLst/>
          </a:prstGeom>
        </p:spPr>
      </p:pic>
    </p:spTree>
    <p:extLst>
      <p:ext uri="{BB962C8B-B14F-4D97-AF65-F5344CB8AC3E}">
        <p14:creationId xmlns:p14="http://schemas.microsoft.com/office/powerpoint/2010/main" val="15073483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up)">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899" y="2604654"/>
            <a:ext cx="6029865" cy="4114800"/>
          </a:xfrm>
          <a:prstGeom prst="rect">
            <a:avLst/>
          </a:prstGeom>
        </p:spPr>
      </p:pic>
      <p:grpSp>
        <p:nvGrpSpPr>
          <p:cNvPr id="3" name="Group 2"/>
          <p:cNvGrpSpPr/>
          <p:nvPr/>
        </p:nvGrpSpPr>
        <p:grpSpPr>
          <a:xfrm>
            <a:off x="341899" y="378620"/>
            <a:ext cx="6456219" cy="1339344"/>
            <a:chOff x="612000" y="337056"/>
            <a:chExt cx="10687371" cy="1339344"/>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424939"/>
              <a:ext cx="10634724" cy="1015663"/>
            </a:xfrm>
            <a:prstGeom prst="rect">
              <a:avLst/>
            </a:prstGeom>
            <a:noFill/>
          </p:spPr>
          <p:txBody>
            <a:bodyPr wrap="square" rtlCol="0">
              <a:spAutoFit/>
            </a:bodyPr>
            <a:lstStyle/>
            <a:p>
              <a:pPr algn="ctr"/>
              <a:r>
                <a:rPr lang="vi-VN" sz="3000" b="1">
                  <a:latin typeface="Cambria" panose="02040503050406030204" pitchFamily="18" charset="0"/>
                  <a:ea typeface="Cambria" panose="02040503050406030204" pitchFamily="18" charset="0"/>
                </a:rPr>
                <a:t>Em hãy thảo luận xây dựng các tiêu chí đánh giá nền nếp sinh hoạt:</a:t>
              </a:r>
              <a:endParaRPr lang="en-US" sz="3000" b="1">
                <a:solidFill>
                  <a:srgbClr val="002060"/>
                </a:solidFill>
                <a:latin typeface="Cambria" panose="02040503050406030204" pitchFamily="18" charset="0"/>
                <a:ea typeface="Cambria" panose="02040503050406030204" pitchFamily="18" charset="0"/>
              </a:endParaRPr>
            </a:p>
          </p:txBody>
        </p:sp>
      </p:grpSp>
      <p:grpSp>
        <p:nvGrpSpPr>
          <p:cNvPr id="8" name="Group 7"/>
          <p:cNvGrpSpPr/>
          <p:nvPr/>
        </p:nvGrpSpPr>
        <p:grpSpPr>
          <a:xfrm>
            <a:off x="5679037" y="-119299"/>
            <a:ext cx="6977299" cy="6977299"/>
            <a:chOff x="5679037" y="-119299"/>
            <a:chExt cx="6977299" cy="6977299"/>
          </a:xfrm>
        </p:grpSpPr>
        <p:pic>
          <p:nvPicPr>
            <p:cNvPr id="6" name="图片 6">
              <a:extLst>
                <a:ext uri="{FF2B5EF4-FFF2-40B4-BE49-F238E27FC236}">
                  <a16:creationId xmlns:a16="http://schemas.microsoft.com/office/drawing/2014/main" id="{AF87D40E-7E7D-EB91-97E3-8589136646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037" y="-119299"/>
              <a:ext cx="6977299" cy="6977299"/>
            </a:xfrm>
            <a:prstGeom prst="rect">
              <a:avLst/>
            </a:prstGeom>
          </p:spPr>
        </p:pic>
        <p:sp>
          <p:nvSpPr>
            <p:cNvPr id="7" name="TextBox 6"/>
            <p:cNvSpPr txBox="1"/>
            <p:nvPr/>
          </p:nvSpPr>
          <p:spPr>
            <a:xfrm>
              <a:off x="7345813" y="1233055"/>
              <a:ext cx="3834805" cy="4524315"/>
            </a:xfrm>
            <a:prstGeom prst="rect">
              <a:avLst/>
            </a:prstGeom>
            <a:solidFill>
              <a:schemeClr val="bg1"/>
            </a:solidFill>
          </p:spPr>
          <p:txBody>
            <a:bodyPr wrap="square" rtlCol="0">
              <a:spAutoFit/>
            </a:bodyPr>
            <a:lstStyle/>
            <a:p>
              <a:pPr algn="just"/>
              <a:r>
                <a:rPr lang="en-US" sz="3200" b="1">
                  <a:solidFill>
                    <a:srgbClr val="FF6600"/>
                  </a:solidFill>
                  <a:latin typeface="Cambria" panose="02040503050406030204" pitchFamily="18" charset="0"/>
                  <a:ea typeface="Cambria" panose="02040503050406030204" pitchFamily="18" charset="0"/>
                </a:rPr>
                <a:t>+ Làm việc có kế hoạch.</a:t>
              </a:r>
            </a:p>
            <a:p>
              <a:pPr algn="just"/>
              <a:r>
                <a:rPr lang="en-US" sz="3200" b="1">
                  <a:solidFill>
                    <a:srgbClr val="FF6600"/>
                  </a:solidFill>
                  <a:latin typeface="Cambria" panose="02040503050406030204" pitchFamily="18" charset="0"/>
                  <a:ea typeface="Cambria" panose="02040503050406030204" pitchFamily="18" charset="0"/>
                </a:rPr>
                <a:t>+ Biết điều chỉnh kế hoạch hợp lí.</a:t>
              </a:r>
            </a:p>
            <a:p>
              <a:pPr algn="just"/>
              <a:r>
                <a:rPr lang="en-US" sz="3200" b="1">
                  <a:solidFill>
                    <a:srgbClr val="FF6600"/>
                  </a:solidFill>
                  <a:latin typeface="Cambria" panose="02040503050406030204" pitchFamily="18" charset="0"/>
                  <a:ea typeface="Cambria" panose="02040503050406030204" pitchFamily="18" charset="0"/>
                </a:rPr>
                <a:t>+ Kết quả thực hiện: không quên việc; hoàn thành việc đúng hạn, đạt mục tiêu đã đặt ra.</a:t>
              </a:r>
            </a:p>
          </p:txBody>
        </p:sp>
      </p:grpSp>
    </p:spTree>
    <p:extLst>
      <p:ext uri="{BB962C8B-B14F-4D97-AF65-F5344CB8AC3E}">
        <p14:creationId xmlns:p14="http://schemas.microsoft.com/office/powerpoint/2010/main" val="34378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89ECAD52-5337-7F1F-A73B-4C736FA8A5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0328" y="2773939"/>
            <a:ext cx="3934691" cy="3934691"/>
          </a:xfrm>
          <a:prstGeom prst="rect">
            <a:avLst/>
          </a:prstGeom>
        </p:spPr>
      </p:pic>
      <p:grpSp>
        <p:nvGrpSpPr>
          <p:cNvPr id="3" name="Group 2"/>
          <p:cNvGrpSpPr/>
          <p:nvPr/>
        </p:nvGrpSpPr>
        <p:grpSpPr>
          <a:xfrm>
            <a:off x="743681" y="397068"/>
            <a:ext cx="10630901" cy="1166300"/>
            <a:chOff x="612000" y="328893"/>
            <a:chExt cx="10687371" cy="1347507"/>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664647" y="328893"/>
              <a:ext cx="10634724" cy="1077219"/>
            </a:xfrm>
            <a:prstGeom prst="rect">
              <a:avLst/>
            </a:prstGeom>
            <a:noFill/>
          </p:spPr>
          <p:txBody>
            <a:bodyPr wrap="square" rtlCol="0">
              <a:spAutoFit/>
            </a:bodyPr>
            <a:lstStyle/>
            <a:p>
              <a:r>
                <a:rPr lang="en-US" sz="3200" b="1">
                  <a:latin typeface="Cambria" panose="02040503050406030204" pitchFamily="18" charset="0"/>
                  <a:ea typeface="Cambria" panose="02040503050406030204" pitchFamily="18" charset="0"/>
                </a:rPr>
                <a:t>Em hãy tự đánh giá nền nếp sinh hoạt của bản thân theo mức độ chưa đạt, đạt và tốt theo phương pháp:</a:t>
              </a:r>
            </a:p>
          </p:txBody>
        </p:sp>
      </p:grpSp>
      <p:grpSp>
        <p:nvGrpSpPr>
          <p:cNvPr id="6" name="Group 5"/>
          <p:cNvGrpSpPr/>
          <p:nvPr/>
        </p:nvGrpSpPr>
        <p:grpSpPr>
          <a:xfrm>
            <a:off x="3283527" y="1784385"/>
            <a:ext cx="8465128" cy="4491724"/>
            <a:chOff x="612000" y="337056"/>
            <a:chExt cx="10687371" cy="1339344"/>
          </a:xfrm>
        </p:grpSpPr>
        <p:sp>
          <p:nvSpPr>
            <p:cNvPr id="7" name="Rounded Rectangle 6"/>
            <p:cNvSpPr/>
            <p:nvPr/>
          </p:nvSpPr>
          <p:spPr>
            <a:xfrm>
              <a:off x="612000" y="337056"/>
              <a:ext cx="10687371" cy="1339344"/>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TextBox 7"/>
            <p:cNvSpPr txBox="1"/>
            <p:nvPr/>
          </p:nvSpPr>
          <p:spPr>
            <a:xfrm>
              <a:off x="891866" y="399121"/>
              <a:ext cx="10162622" cy="1202225"/>
            </a:xfrm>
            <a:prstGeom prst="rect">
              <a:avLst/>
            </a:prstGeom>
            <a:noFill/>
          </p:spPr>
          <p:txBody>
            <a:bodyPr wrap="square" rtlCol="0">
              <a:spAutoFit/>
            </a:bodyPr>
            <a:lstStyle/>
            <a:p>
              <a:pPr algn="just"/>
              <a:r>
                <a:rPr lang="en-US" sz="3200" b="1">
                  <a:solidFill>
                    <a:schemeClr val="accent1">
                      <a:lumMod val="50000"/>
                    </a:schemeClr>
                  </a:solidFill>
                  <a:latin typeface="Cambria" panose="02040503050406030204" pitchFamily="18" charset="0"/>
                  <a:ea typeface="Cambria" panose="02040503050406030204" pitchFamily="18" charset="0"/>
                </a:rPr>
                <a:t>+ Rà soát từng tiêu chí đã xây dựng, mỗi tiêu chí đã đạt được, đánh dấu (+).</a:t>
              </a:r>
            </a:p>
            <a:p>
              <a:pPr algn="just"/>
              <a:r>
                <a:rPr lang="en-US" sz="3200" b="1">
                  <a:solidFill>
                    <a:schemeClr val="accent1">
                      <a:lumMod val="50000"/>
                    </a:schemeClr>
                  </a:solidFill>
                  <a:latin typeface="Cambria" panose="02040503050406030204" pitchFamily="18" charset="0"/>
                  <a:ea typeface="Cambria" panose="02040503050406030204" pitchFamily="18" charset="0"/>
                </a:rPr>
                <a:t>+ Càng nhiều dấu cộng, HS càng đạt mức độ cao hơn, tùy theo số lượng tiêu chí HS tự đề ra:</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2/7 dấu cộng: chưa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4 – 6/7: dấu cộng: đạt.</a:t>
              </a:r>
            </a:p>
            <a:p>
              <a:pPr algn="just"/>
              <a:r>
                <a:rPr lang="en-US" sz="3200" b="1">
                  <a:solidFill>
                    <a:schemeClr val="accent1">
                      <a:lumMod val="50000"/>
                    </a:schemeClr>
                  </a:solidFill>
                  <a:latin typeface="Cambria" panose="02040503050406030204" pitchFamily="18" charset="0"/>
                  <a:ea typeface="Cambria" panose="02040503050406030204" pitchFamily="18" charset="0"/>
                  <a:sym typeface="Wingdings" panose="05000000000000000000" pitchFamily="2" charset="2"/>
                </a:rPr>
                <a:t></a:t>
              </a:r>
              <a:r>
                <a:rPr lang="en-US" sz="3200" b="1">
                  <a:solidFill>
                    <a:schemeClr val="accent1">
                      <a:lumMod val="50000"/>
                    </a:schemeClr>
                  </a:solidFill>
                  <a:latin typeface="Cambria" panose="02040503050406030204" pitchFamily="18" charset="0"/>
                  <a:ea typeface="Cambria" panose="02040503050406030204" pitchFamily="18" charset="0"/>
                </a:rPr>
                <a:t> 7/7 dấu cộng: tốt.</a:t>
              </a:r>
            </a:p>
          </p:txBody>
        </p:sp>
      </p:grpSp>
    </p:spTree>
    <p:extLst>
      <p:ext uri="{BB962C8B-B14F-4D97-AF65-F5344CB8AC3E}">
        <p14:creationId xmlns:p14="http://schemas.microsoft.com/office/powerpoint/2010/main" val="308425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22222"/>
          <a:stretch/>
        </p:blipFill>
        <p:spPr>
          <a:xfrm>
            <a:off x="1976735" y="2444535"/>
            <a:ext cx="7610609" cy="4039393"/>
          </a:xfrm>
          <a:prstGeom prst="rect">
            <a:avLst/>
          </a:prstGeom>
        </p:spPr>
      </p:pic>
      <p:grpSp>
        <p:nvGrpSpPr>
          <p:cNvPr id="3" name="Group 2"/>
          <p:cNvGrpSpPr/>
          <p:nvPr/>
        </p:nvGrpSpPr>
        <p:grpSpPr>
          <a:xfrm>
            <a:off x="743681" y="397067"/>
            <a:ext cx="10630901" cy="1875077"/>
            <a:chOff x="612000" y="328893"/>
            <a:chExt cx="10687371" cy="1361315"/>
          </a:xfrm>
        </p:grpSpPr>
        <p:sp>
          <p:nvSpPr>
            <p:cNvPr id="4" name="Rounded Rectangle 3"/>
            <p:cNvSpPr/>
            <p:nvPr/>
          </p:nvSpPr>
          <p:spPr>
            <a:xfrm>
              <a:off x="612000" y="337056"/>
              <a:ext cx="10687371" cy="1339344"/>
            </a:xfrm>
            <a:prstGeom prst="roundRect">
              <a:avLst/>
            </a:prstGeom>
            <a:solidFill>
              <a:schemeClr val="accent2">
                <a:lumMod val="40000"/>
                <a:lumOff val="60000"/>
              </a:schemeClr>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27913" y="328893"/>
              <a:ext cx="10376463" cy="136131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Em hãy chia sẻ kết quả tự đánh giá và lắng nghe nhận xét của các bạn trong nhóm về nền nếp sinh hoạt của mình.</a:t>
              </a:r>
            </a:p>
          </p:txBody>
        </p:sp>
      </p:grpSp>
    </p:spTree>
    <p:extLst>
      <p:ext uri="{BB962C8B-B14F-4D97-AF65-F5344CB8AC3E}">
        <p14:creationId xmlns:p14="http://schemas.microsoft.com/office/powerpoint/2010/main" val="4081020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1" name="Picture 10"/>
          <p:cNvPicPr>
            <a:picLocks noChangeAspect="1"/>
          </p:cNvPicPr>
          <p:nvPr/>
        </p:nvPicPr>
        <p:blipFill rotWithShape="1">
          <a:blip r:embed="rId9"/>
          <a:srcRect l="21069" t="10582" r="38495" b="50757"/>
          <a:stretch/>
        </p:blipFill>
        <p:spPr>
          <a:xfrm>
            <a:off x="1269197" y="1108384"/>
            <a:ext cx="2925116" cy="2152552"/>
          </a:xfrm>
          <a:prstGeom prst="rect">
            <a:avLst/>
          </a:prstGeom>
        </p:spPr>
      </p:pic>
      <p:sp>
        <p:nvSpPr>
          <p:cNvPr id="12" name="TextBox 11"/>
          <p:cNvSpPr txBox="1"/>
          <p:nvPr/>
        </p:nvSpPr>
        <p:spPr>
          <a:xfrm>
            <a:off x="1768839" y="2527157"/>
            <a:ext cx="9054059" cy="2308324"/>
          </a:xfrm>
          <a:prstGeom prst="rect">
            <a:avLst/>
          </a:prstGeom>
          <a:noFill/>
        </p:spPr>
        <p:txBody>
          <a:bodyPr wrap="square" rtlCol="0">
            <a:spAutoFit/>
          </a:bodyPr>
          <a:lstStyle/>
          <a:p>
            <a:pPr algn="just"/>
            <a:r>
              <a:rPr lang="en-US" sz="3600" b="1">
                <a:solidFill>
                  <a:schemeClr val="accent2">
                    <a:lumMod val="50000"/>
                  </a:schemeClr>
                </a:solidFill>
                <a:latin typeface="Cambria" panose="02040503050406030204" pitchFamily="18" charset="0"/>
                <a:ea typeface="Cambria" panose="02040503050406030204" pitchFamily="18" charset="0"/>
              </a:rPr>
              <a:t>       Nếp sống khoa học là sống, lao động, học tập, vui chơi có kế hoạch, đảm bảo giờ nào việc nấy, giữ được sức khỏe cho mình, chăm sóc được gia đình, người thân.</a:t>
            </a:r>
          </a:p>
        </p:txBody>
      </p:sp>
    </p:spTree>
    <p:extLst>
      <p:ext uri="{BB962C8B-B14F-4D97-AF65-F5344CB8AC3E}">
        <p14:creationId xmlns:p14="http://schemas.microsoft.com/office/powerpoint/2010/main" val="1820979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extLst>
    <p:ext uri="{E180D4A7-C9FB-4DFB-919C-405C955672EB}">
      <p14:showEvtLst xmlns:p14="http://schemas.microsoft.com/office/powerpoint/2010/main">
        <p14:playEvt time="1" objId="4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3" name="Picture 12"/>
          <p:cNvPicPr>
            <a:picLocks noChangeAspect="1"/>
          </p:cNvPicPr>
          <p:nvPr/>
        </p:nvPicPr>
        <p:blipFill rotWithShape="1">
          <a:blip r:embed="rId9"/>
          <a:srcRect l="26878" t="2658" r="25757" b="62903"/>
          <a:stretch/>
        </p:blipFill>
        <p:spPr>
          <a:xfrm>
            <a:off x="3537677" y="1334125"/>
            <a:ext cx="4392119" cy="1666421"/>
          </a:xfrm>
          <a:prstGeom prst="rect">
            <a:avLst/>
          </a:prstGeom>
        </p:spPr>
      </p:pic>
      <p:sp>
        <p:nvSpPr>
          <p:cNvPr id="14" name="Rectangle 3"/>
          <p:cNvSpPr>
            <a:spLocks noChangeArrowheads="1"/>
          </p:cNvSpPr>
          <p:nvPr/>
        </p:nvSpPr>
        <p:spPr bwMode="auto">
          <a:xfrm>
            <a:off x="1688475" y="2707047"/>
            <a:ext cx="880463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tabLst/>
            </a:pPr>
            <a:r>
              <a:rPr lang="en-US" altLang="en-US" sz="3600" b="1">
                <a:solidFill>
                  <a:srgbClr val="002060"/>
                </a:solidFill>
                <a:latin typeface="Cambria" panose="02040503050406030204" pitchFamily="18" charset="0"/>
                <a:ea typeface="Cambria" panose="02040503050406030204" pitchFamily="18" charset="0"/>
              </a:rPr>
              <a:t>- </a:t>
            </a:r>
            <a:r>
              <a:rPr lang="vi-VN" altLang="en-US" sz="3600" b="1">
                <a:solidFill>
                  <a:srgbClr val="002060"/>
                </a:solidFill>
                <a:latin typeface="Cambria" panose="02040503050406030204" pitchFamily="18" charset="0"/>
                <a:ea typeface="Cambria" panose="02040503050406030204" pitchFamily="18" charset="0"/>
              </a:rPr>
              <a:t>Tiếp </a:t>
            </a:r>
            <a:r>
              <a:rPr lang="vi-VN" altLang="en-US" sz="3600" b="1" dirty="0">
                <a:solidFill>
                  <a:srgbClr val="002060"/>
                </a:solidFill>
                <a:latin typeface="Cambria" panose="02040503050406030204" pitchFamily="18" charset="0"/>
                <a:ea typeface="Cambria" panose="02040503050406030204" pitchFamily="18" charset="0"/>
              </a:rPr>
              <a:t>tục hoàn </a:t>
            </a:r>
            <a:r>
              <a:rPr lang="vi-VN" altLang="en-US" sz="3600" b="1">
                <a:solidFill>
                  <a:srgbClr val="002060"/>
                </a:solidFill>
                <a:latin typeface="Cambria" panose="02040503050406030204" pitchFamily="18" charset="0"/>
                <a:ea typeface="Cambria" panose="02040503050406030204" pitchFamily="18" charset="0"/>
              </a:rPr>
              <a:t>thành </a:t>
            </a:r>
            <a:r>
              <a:rPr lang="en-US" altLang="en-US" sz="3600" b="1">
                <a:solidFill>
                  <a:srgbClr val="002060"/>
                </a:solidFill>
                <a:latin typeface="Cambria" panose="02040503050406030204" pitchFamily="18" charset="0"/>
                <a:ea typeface="Cambria" panose="02040503050406030204" pitchFamily="18" charset="0"/>
              </a:rPr>
              <a:t>kế hoạch hành động để đạt được mục tiêu học tập.</a:t>
            </a:r>
          </a:p>
          <a:p>
            <a:pPr lvl="0" algn="just" eaLnBrk="0" fontAlgn="base" hangingPunct="0">
              <a:spcBef>
                <a:spcPct val="0"/>
              </a:spcBef>
              <a:spcAft>
                <a:spcPct val="0"/>
              </a:spcAft>
            </a:pPr>
            <a:r>
              <a:rPr lang="vi-VN" sz="3600" b="1">
                <a:latin typeface="Cambria" panose="02040503050406030204" pitchFamily="18" charset="0"/>
                <a:ea typeface="Cambria" panose="02040503050406030204" pitchFamily="18" charset="0"/>
              </a:rPr>
              <a:t> </a:t>
            </a:r>
            <a:r>
              <a:rPr lang="en-US" sz="3600" b="1">
                <a:latin typeface="Cambria" panose="02040503050406030204" pitchFamily="18" charset="0"/>
                <a:ea typeface="Cambria" panose="02040503050406030204" pitchFamily="18" charset="0"/>
              </a:rPr>
              <a:t>- T</a:t>
            </a:r>
            <a:r>
              <a:rPr lang="vi-VN" sz="3600" b="1">
                <a:latin typeface="Cambria" panose="02040503050406030204" pitchFamily="18" charset="0"/>
                <a:ea typeface="Cambria" panose="02040503050406030204" pitchFamily="18" charset="0"/>
              </a:rPr>
              <a:t>ự giác và tích cực thực hiện các công việc đã đề ra theo trình tự.</a:t>
            </a:r>
            <a:endParaRPr kumimoji="0" lang="en-US" altLang="en-US" sz="36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40635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extLst>
    <p:ext uri="{E180D4A7-C9FB-4DFB-919C-405C955672EB}">
      <p14:showEvtLst xmlns:p14="http://schemas.microsoft.com/office/powerpoint/2010/main">
        <p14:playEvt time="1" objId="4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312810" y="148902"/>
            <a:ext cx="11693076" cy="6555086"/>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677687" y="-376877"/>
            <a:ext cx="3264910" cy="3264910"/>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509590" y="4071568"/>
            <a:ext cx="2801997" cy="2853859"/>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857" y="4457604"/>
            <a:ext cx="2666143" cy="2666143"/>
          </a:xfrm>
          <a:prstGeom prst="rect">
            <a:avLst/>
          </a:prstGeom>
        </p:spPr>
      </p:pic>
      <p:pic>
        <p:nvPicPr>
          <p:cNvPr id="9" name="Picture 8">
            <a:extLst>
              <a:ext uri="{FF2B5EF4-FFF2-40B4-BE49-F238E27FC236}">
                <a16:creationId xmlns:a16="http://schemas.microsoft.com/office/drawing/2014/main" id="{B5D2DAB1-4E2B-D3BA-EEFF-36D06A6A162B}"/>
              </a:ext>
            </a:extLst>
          </p:cNvPr>
          <p:cNvPicPr>
            <a:picLocks noChangeAspect="1"/>
          </p:cNvPicPr>
          <p:nvPr/>
        </p:nvPicPr>
        <p:blipFill>
          <a:blip r:embed="rId9"/>
          <a:stretch>
            <a:fillRect/>
          </a:stretch>
        </p:blipFill>
        <p:spPr>
          <a:xfrm>
            <a:off x="2319643" y="148902"/>
            <a:ext cx="7206214" cy="1508443"/>
          </a:xfrm>
          <a:prstGeom prst="rect">
            <a:avLst/>
          </a:prstGeom>
        </p:spPr>
      </p:pic>
      <p:sp>
        <p:nvSpPr>
          <p:cNvPr id="2" name="TextBox 1"/>
          <p:cNvSpPr txBox="1"/>
          <p:nvPr/>
        </p:nvSpPr>
        <p:spPr>
          <a:xfrm>
            <a:off x="824738" y="1145808"/>
            <a:ext cx="10788142" cy="5262979"/>
          </a:xfrm>
          <a:prstGeom prst="rect">
            <a:avLst/>
          </a:prstGeom>
          <a:noFill/>
        </p:spPr>
        <p:txBody>
          <a:bodyPr wrap="square" rtlCol="0">
            <a:spAutoFit/>
          </a:bodyPr>
          <a:lstStyle/>
          <a:p>
            <a:pPr algn="just"/>
            <a:r>
              <a:rPr lang="vi-VN" sz="2400" b="1">
                <a:latin typeface="Cambria" panose="02040503050406030204" pitchFamily="18" charset="0"/>
                <a:ea typeface="Cambria" panose="02040503050406030204" pitchFamily="18" charset="0"/>
              </a:rPr>
              <a:t>1. Kiến thức</a:t>
            </a:r>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Sau bài học này, HS sẽ:</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kế hoạch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lvl="0" algn="just"/>
            <a:r>
              <a:rPr lang="en-US" sz="2400">
                <a:latin typeface="Cambria" panose="02040503050406030204" pitchFamily="18" charset="0"/>
                <a:ea typeface="Cambria" panose="02040503050406030204" pitchFamily="18" charset="0"/>
              </a:rPr>
              <a:t>- </a:t>
            </a:r>
            <a:r>
              <a:rPr lang="vi-VN" sz="2400">
                <a:latin typeface="Cambria" panose="02040503050406030204" pitchFamily="18" charset="0"/>
                <a:ea typeface="Cambria" panose="02040503050406030204" pitchFamily="18" charset="0"/>
              </a:rPr>
              <a:t>Xây dựng tiêu chí để tự đánh giá nền nếp sinh hoạt của bản thân và các bạn.</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2. Năng lực</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chung: </a:t>
            </a:r>
            <a:r>
              <a:rPr lang="vi-VN" sz="2400" i="1">
                <a:latin typeface="Cambria" panose="02040503050406030204" pitchFamily="18" charset="0"/>
                <a:ea typeface="Cambria" panose="02040503050406030204" pitchFamily="18" charset="0"/>
              </a:rPr>
              <a:t>Năng lực giao tiếp, hợp tác:</a:t>
            </a:r>
            <a:r>
              <a:rPr lang="vi-VN" sz="2400">
                <a:latin typeface="Cambria" panose="02040503050406030204" pitchFamily="18" charset="0"/>
                <a:ea typeface="Cambria" panose="02040503050406030204" pitchFamily="18" charset="0"/>
              </a:rPr>
              <a:t> Chia sẻ được những việc làm thể hiện nền nếp trong học tập và sinh hoạt; phối hợp với bạn khi tham gia hoạt động chung.</a:t>
            </a:r>
            <a:endParaRPr lang="en-US" sz="2400">
              <a:latin typeface="Cambria" panose="02040503050406030204" pitchFamily="18" charset="0"/>
              <a:ea typeface="Cambria" panose="02040503050406030204" pitchFamily="18" charset="0"/>
            </a:endParaRPr>
          </a:p>
          <a:p>
            <a:pPr algn="just"/>
            <a:r>
              <a:rPr lang="en-US" sz="2400" b="1" i="1">
                <a:latin typeface="Cambria" panose="02040503050406030204" pitchFamily="18" charset="0"/>
                <a:ea typeface="Cambria" panose="02040503050406030204" pitchFamily="18" charset="0"/>
              </a:rPr>
              <a:t>* </a:t>
            </a:r>
            <a:r>
              <a:rPr lang="vi-VN" sz="2400" b="1" i="1">
                <a:latin typeface="Cambria" panose="02040503050406030204" pitchFamily="18" charset="0"/>
                <a:ea typeface="Cambria" panose="02040503050406030204" pitchFamily="18" charset="0"/>
              </a:rPr>
              <a:t>Năng lực riêng:</a:t>
            </a:r>
            <a:r>
              <a:rPr lang="vi-VN" sz="2400" i="1">
                <a:latin typeface="Cambria" panose="02040503050406030204" pitchFamily="18" charset="0"/>
                <a:ea typeface="Cambria" panose="02040503050406030204" pitchFamily="18" charset="0"/>
              </a:rPr>
              <a:t> Năng lực thiết kế và tổ chức hoạt động: </a:t>
            </a:r>
            <a:r>
              <a:rPr lang="vi-VN" sz="2400">
                <a:latin typeface="Cambria" panose="02040503050406030204" pitchFamily="18" charset="0"/>
                <a:ea typeface="Cambria" panose="02040503050406030204" pitchFamily="18" charset="0"/>
              </a:rPr>
              <a:t>Xây dựng bảng thực hiện nền nếp sinh hoạt ở nhà và ở trường.</a:t>
            </a:r>
            <a:endParaRPr lang="en-US" sz="2400">
              <a:latin typeface="Cambria" panose="02040503050406030204" pitchFamily="18" charset="0"/>
              <a:ea typeface="Cambria" panose="02040503050406030204" pitchFamily="18" charset="0"/>
            </a:endParaRPr>
          </a:p>
          <a:p>
            <a:pPr lvl="0" algn="just"/>
            <a:r>
              <a:rPr lang="vi-VN" sz="2400" i="1">
                <a:latin typeface="Cambria" panose="02040503050406030204" pitchFamily="18" charset="0"/>
                <a:ea typeface="Cambria" panose="02040503050406030204" pitchFamily="18" charset="0"/>
              </a:rPr>
              <a:t>Năng lực thích ứng với cuộc sống:</a:t>
            </a:r>
            <a:r>
              <a:rPr lang="vi-VN" sz="2400">
                <a:latin typeface="Cambria" panose="02040503050406030204" pitchFamily="18" charset="0"/>
                <a:ea typeface="Cambria" panose="02040503050406030204" pitchFamily="18" charset="0"/>
              </a:rPr>
              <a:t> Thực hiện được nền nếp sinh hoạt ở nhà và ở trường.</a:t>
            </a:r>
            <a:endParaRPr lang="en-US" sz="2400">
              <a:latin typeface="Cambria" panose="02040503050406030204" pitchFamily="18" charset="0"/>
              <a:ea typeface="Cambria" panose="02040503050406030204" pitchFamily="18" charset="0"/>
            </a:endParaRPr>
          </a:p>
          <a:p>
            <a:pPr algn="just"/>
            <a:r>
              <a:rPr lang="vi-VN" sz="2400" b="1">
                <a:latin typeface="Cambria" panose="02040503050406030204" pitchFamily="18" charset="0"/>
                <a:ea typeface="Cambria" panose="02040503050406030204" pitchFamily="18" charset="0"/>
              </a:rPr>
              <a:t>3. Phẩm chất</a:t>
            </a:r>
            <a:r>
              <a:rPr lang="en-US" sz="2400">
                <a:latin typeface="Cambria" panose="02040503050406030204" pitchFamily="18" charset="0"/>
                <a:ea typeface="Cambria" panose="02040503050406030204" pitchFamily="18" charset="0"/>
              </a:rPr>
              <a:t>: </a:t>
            </a:r>
            <a:r>
              <a:rPr lang="vi-VN" sz="2400" i="1">
                <a:latin typeface="Cambria" panose="02040503050406030204" pitchFamily="18" charset="0"/>
                <a:ea typeface="Cambria" panose="02040503050406030204" pitchFamily="18" charset="0"/>
              </a:rPr>
              <a:t>Trách nhiệm:</a:t>
            </a:r>
            <a:r>
              <a:rPr lang="vi-VN" sz="2400">
                <a:latin typeface="Cambria" panose="02040503050406030204" pitchFamily="18" charset="0"/>
                <a:ea typeface="Cambria" panose="02040503050406030204" pitchFamily="18" charset="0"/>
              </a:rPr>
              <a:t> Có trách nhiệm với bản thân trong việc thực hiện hành động để đạt được mục tiêu trong học tập và sinh hoạt.</a:t>
            </a:r>
            <a:endParaRPr lang="en-US" sz="2400">
              <a:latin typeface="Cambria" panose="02040503050406030204" pitchFamily="18" charset="0"/>
              <a:ea typeface="Cambria" panose="02040503050406030204" pitchFamily="18" charset="0"/>
            </a:endParaRPr>
          </a:p>
          <a:p>
            <a:pPr algn="just"/>
            <a:endParaRPr lang="en-US" sz="2400">
              <a:latin typeface="Cambria" panose="02040503050406030204" pitchFamily="18" charset="0"/>
              <a:ea typeface="Cambria" panose="020405030504060302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2"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708405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randombar(horizont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 objId="42"/>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585740" flipH="1">
            <a:off x="9066638" y="14469"/>
            <a:ext cx="3478671" cy="1705254"/>
          </a:xfrm>
          <a:prstGeom prst="rect">
            <a:avLst/>
          </a:prstGeom>
        </p:spPr>
      </p:pic>
      <p:pic>
        <p:nvPicPr>
          <p:cNvPr id="11" name="图片 3">
            <a:extLst>
              <a:ext uri="{FF2B5EF4-FFF2-40B4-BE49-F238E27FC236}">
                <a16:creationId xmlns:a16="http://schemas.microsoft.com/office/drawing/2014/main" id="{59661E9A-BB10-ADE2-16FE-57DCDFE879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1602" y="2842693"/>
            <a:ext cx="4510398" cy="4510398"/>
          </a:xfrm>
          <a:prstGeom prst="rect">
            <a:avLst/>
          </a:prstGeom>
        </p:spPr>
      </p:pic>
      <p:pic>
        <p:nvPicPr>
          <p:cNvPr id="12" name="Picture 11"/>
          <p:cNvPicPr>
            <a:picLocks noChangeAspect="1"/>
          </p:cNvPicPr>
          <p:nvPr/>
        </p:nvPicPr>
        <p:blipFill rotWithShape="1">
          <a:blip r:embed="rId7"/>
          <a:srcRect l="14469" r="14633" b="41954"/>
          <a:stretch/>
        </p:blipFill>
        <p:spPr>
          <a:xfrm>
            <a:off x="1364104" y="1362189"/>
            <a:ext cx="7901470" cy="3368361"/>
          </a:xfrm>
          <a:prstGeom prst="rect">
            <a:avLst/>
          </a:prstGeom>
        </p:spPr>
      </p:pic>
      <p:pic>
        <p:nvPicPr>
          <p:cNvPr id="15" name="图片 55">
            <a:extLst>
              <a:ext uri="{FF2B5EF4-FFF2-40B4-BE49-F238E27FC236}">
                <a16:creationId xmlns:a16="http://schemas.microsoft.com/office/drawing/2014/main" id="{FC252311-5B28-D452-D611-B7EF4258346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50980"/>
          <a:stretch/>
        </p:blipFill>
        <p:spPr>
          <a:xfrm rot="21014260">
            <a:off x="-375232" y="69769"/>
            <a:ext cx="3478671" cy="1705254"/>
          </a:xfrm>
          <a:prstGeom prst="rect">
            <a:avLst/>
          </a:prstGeom>
        </p:spPr>
      </p:pic>
    </p:spTree>
    <p:extLst>
      <p:ext uri="{BB962C8B-B14F-4D97-AF65-F5344CB8AC3E}">
        <p14:creationId xmlns:p14="http://schemas.microsoft.com/office/powerpoint/2010/main" val="3592811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4" name="Picture 3"/>
          <p:cNvPicPr>
            <a:picLocks noChangeAspect="1"/>
          </p:cNvPicPr>
          <p:nvPr/>
        </p:nvPicPr>
        <p:blipFill>
          <a:blip r:embed="rId9"/>
          <a:stretch>
            <a:fillRect/>
          </a:stretch>
        </p:blipFill>
        <p:spPr>
          <a:xfrm>
            <a:off x="1652772" y="2126394"/>
            <a:ext cx="8827773" cy="1859441"/>
          </a:xfrm>
          <a:prstGeom prst="rect">
            <a:avLst/>
          </a:prstGeom>
        </p:spPr>
      </p:pic>
      <p:sp>
        <p:nvSpPr>
          <p:cNvPr id="12" name="Title 1">
            <a:extLst>
              <a:ext uri="{FF2B5EF4-FFF2-40B4-BE49-F238E27FC236}">
                <a16:creationId xmlns:a16="http://schemas.microsoft.com/office/drawing/2014/main" id="{839CB496-B064-1976-8A73-F5C96C8179F1}"/>
              </a:ext>
            </a:extLst>
          </p:cNvPr>
          <p:cNvSpPr txBox="1">
            <a:spLocks/>
          </p:cNvSpPr>
          <p:nvPr/>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
        <p:nvSpPr>
          <p:cNvPr id="13" name="Title 1">
            <a:extLst>
              <a:ext uri="{FF2B5EF4-FFF2-40B4-BE49-F238E27FC236}">
                <a16:creationId xmlns:a16="http://schemas.microsoft.com/office/drawing/2014/main" id="{67CE625A-7EB5-37D6-AA98-E6F10E173EFB}"/>
              </a:ext>
            </a:extLst>
          </p:cNvPr>
          <p:cNvSpPr txBox="1">
            <a:spLocks/>
          </p:cNvSpPr>
          <p:nvPr/>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chemeClr val="accent1"/>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chemeClr val="accent1"/>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615258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9664" t="11755" r="18538" b="21732"/>
          <a:stretch/>
        </p:blipFill>
        <p:spPr>
          <a:xfrm rot="20953092">
            <a:off x="-51549" y="169907"/>
            <a:ext cx="3043646" cy="1164236"/>
          </a:xfrm>
          <a:prstGeom prst="rect">
            <a:avLst/>
          </a:prstGeom>
        </p:spPr>
      </p:pic>
      <p:pic>
        <p:nvPicPr>
          <p:cNvPr id="8" name="Picture 7"/>
          <p:cNvPicPr>
            <a:picLocks noChangeAspect="1"/>
          </p:cNvPicPr>
          <p:nvPr/>
        </p:nvPicPr>
        <p:blipFill>
          <a:blip r:embed="rId3"/>
          <a:stretch>
            <a:fillRect/>
          </a:stretch>
        </p:blipFill>
        <p:spPr>
          <a:xfrm>
            <a:off x="2336542" y="566862"/>
            <a:ext cx="9321592" cy="1518036"/>
          </a:xfrm>
          <a:prstGeom prst="rect">
            <a:avLst/>
          </a:prstGeom>
        </p:spPr>
      </p:pic>
      <p:grpSp>
        <p:nvGrpSpPr>
          <p:cNvPr id="11" name="Group 10"/>
          <p:cNvGrpSpPr/>
          <p:nvPr/>
        </p:nvGrpSpPr>
        <p:grpSpPr>
          <a:xfrm>
            <a:off x="640080" y="1941206"/>
            <a:ext cx="10737669" cy="4211399"/>
            <a:chOff x="640080" y="1941206"/>
            <a:chExt cx="10737669" cy="4211399"/>
          </a:xfrm>
        </p:grpSpPr>
        <p:sp>
          <p:nvSpPr>
            <p:cNvPr id="9" name="Rounded Rectangle 8"/>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57646" y="2124087"/>
              <a:ext cx="10502537" cy="3785652"/>
            </a:xfrm>
            <a:prstGeom prst="rect">
              <a:avLst/>
            </a:prstGeom>
            <a:noFill/>
          </p:spPr>
          <p:txBody>
            <a:bodyPr wrap="square" rtlCol="0">
              <a:spAutoFit/>
            </a:bodyPr>
            <a:lstStyle/>
            <a:p>
              <a:pPr algn="just"/>
              <a:r>
                <a:rPr lang="en-US" sz="3000" b="1">
                  <a:solidFill>
                    <a:schemeClr val="accent6">
                      <a:lumMod val="50000"/>
                    </a:schemeClr>
                  </a:solidFill>
                  <a:latin typeface="Cambria" panose="02040503050406030204" pitchFamily="18" charset="0"/>
                  <a:ea typeface="Cambria" panose="02040503050406030204" pitchFamily="18" charset="0"/>
                </a:rPr>
                <a:t>+ Cách chơi: </a:t>
              </a:r>
              <a:r>
                <a:rPr lang="en-US" sz="3000" b="1">
                  <a:latin typeface="Cambria" panose="02040503050406030204" pitchFamily="18" charset="0"/>
                  <a:ea typeface="Cambria" panose="02040503050406030204" pitchFamily="18" charset="0"/>
                </a:rPr>
                <a:t>Các bạn trong tổ nối đuôi nhau nhảy về đích phía trước, nhảy xung quanh dãy bàn của tổ mình đến hết một vòng thì coi như về đích. </a:t>
              </a:r>
            </a:p>
            <a:p>
              <a:pPr algn="just"/>
              <a:r>
                <a:rPr lang="en-US" sz="3000" b="1">
                  <a:solidFill>
                    <a:schemeClr val="accent6">
                      <a:lumMod val="50000"/>
                    </a:schemeClr>
                  </a:solidFill>
                  <a:latin typeface="Cambria" panose="02040503050406030204" pitchFamily="18" charset="0"/>
                  <a:ea typeface="Cambria" panose="02040503050406030204" pitchFamily="18" charset="0"/>
                </a:rPr>
                <a:t>+ Luật chơi: </a:t>
              </a:r>
              <a:r>
                <a:rPr lang="en-US" sz="3000" b="1">
                  <a:latin typeface="Cambria" panose="02040503050406030204" pitchFamily="18" charset="0"/>
                  <a:ea typeface="Cambria" panose="02040503050406030204" pitchFamily="18" charset="0"/>
                </a:rPr>
                <a:t>GV hô 1, 1, 2, 2, 1 hoặc 2, 2, 1, 1, 1,… HS ghi nhớ dãy số rồi cả tổ cùng nhảy quanh dãy bàn, đứng nhảy lò cò 1 chân mỗi khi có số 1 và nhảy 2 chân khi đọc số 2. Nếu trong tổ có người nhảy sai sẽ bị trừ 1 điểm và cả tổ phải lùi 1 bước. Tổ nào đến đích trước sẽ dành chiến thắng.</a:t>
              </a:r>
            </a:p>
          </p:txBody>
        </p:sp>
      </p:grpSp>
    </p:spTree>
    <p:extLst>
      <p:ext uri="{BB962C8B-B14F-4D97-AF65-F5344CB8AC3E}">
        <p14:creationId xmlns:p14="http://schemas.microsoft.com/office/powerpoint/2010/main" val="2058140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014260">
            <a:off x="-205060" y="-280201"/>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243791" y="322179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3" name="Picture 2"/>
          <p:cNvPicPr>
            <a:picLocks noChangeAspect="1"/>
          </p:cNvPicPr>
          <p:nvPr/>
        </p:nvPicPr>
        <p:blipFill>
          <a:blip r:embed="rId9"/>
          <a:stretch>
            <a:fillRect/>
          </a:stretch>
        </p:blipFill>
        <p:spPr>
          <a:xfrm>
            <a:off x="1437807" y="2074149"/>
            <a:ext cx="9390575" cy="1977987"/>
          </a:xfrm>
          <a:prstGeom prst="rect">
            <a:avLst/>
          </a:prstGeom>
        </p:spPr>
      </p:pic>
    </p:spTree>
    <p:extLst>
      <p:ext uri="{BB962C8B-B14F-4D97-AF65-F5344CB8AC3E}">
        <p14:creationId xmlns:p14="http://schemas.microsoft.com/office/powerpoint/2010/main" val="2747095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DD310B36-59A5-DCC5-8B75-27292A8E5A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407"/>
          <a:stretch/>
        </p:blipFill>
        <p:spPr>
          <a:xfrm>
            <a:off x="-1" y="-5108"/>
            <a:ext cx="12192001" cy="6863107"/>
          </a:xfrm>
          <a:prstGeom prst="rect">
            <a:avLst/>
          </a:prstGeom>
        </p:spPr>
      </p:pic>
      <p:pic>
        <p:nvPicPr>
          <p:cNvPr id="48" name="图片 47">
            <a:extLst>
              <a:ext uri="{FF2B5EF4-FFF2-40B4-BE49-F238E27FC236}">
                <a16:creationId xmlns:a16="http://schemas.microsoft.com/office/drawing/2014/main" id="{B830F8C0-C741-763E-9EA0-4E7515AE1A68}"/>
              </a:ext>
            </a:extLst>
          </p:cNvPr>
          <p:cNvPicPr>
            <a:picLocks noChangeAspect="1"/>
          </p:cNvPicPr>
          <p:nvPr/>
        </p:nvPicPr>
        <p:blipFill rotWithShape="1">
          <a:blip r:embed="rId4"/>
          <a:srcRect l="9484" t="11959" r="11818"/>
          <a:stretch/>
        </p:blipFill>
        <p:spPr>
          <a:xfrm>
            <a:off x="891409" y="482600"/>
            <a:ext cx="10350500" cy="6044380"/>
          </a:xfrm>
          <a:prstGeom prst="rect">
            <a:avLst/>
          </a:prstGeom>
        </p:spPr>
      </p:pic>
      <p:pic>
        <p:nvPicPr>
          <p:cNvPr id="56" name="图片 55">
            <a:extLst>
              <a:ext uri="{FF2B5EF4-FFF2-40B4-BE49-F238E27FC236}">
                <a16:creationId xmlns:a16="http://schemas.microsoft.com/office/drawing/2014/main" id="{FC252311-5B28-D452-D611-B7EF425834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85740" flipH="1">
            <a:off x="7689550" y="-142015"/>
            <a:ext cx="4619311" cy="4619311"/>
          </a:xfrm>
          <a:prstGeom prst="rect">
            <a:avLst/>
          </a:prstGeom>
        </p:spPr>
      </p:pic>
      <p:grpSp>
        <p:nvGrpSpPr>
          <p:cNvPr id="66" name="组合 65">
            <a:extLst>
              <a:ext uri="{FF2B5EF4-FFF2-40B4-BE49-F238E27FC236}">
                <a16:creationId xmlns:a16="http://schemas.microsoft.com/office/drawing/2014/main" id="{B1EAD35E-A6A9-1409-C3E1-5FAE61B5ACF3}"/>
              </a:ext>
            </a:extLst>
          </p:cNvPr>
          <p:cNvGrpSpPr/>
          <p:nvPr/>
        </p:nvGrpSpPr>
        <p:grpSpPr>
          <a:xfrm>
            <a:off x="-436921" y="3426445"/>
            <a:ext cx="3556291" cy="3463837"/>
            <a:chOff x="8075634" y="3278909"/>
            <a:chExt cx="3556291" cy="3463837"/>
          </a:xfrm>
        </p:grpSpPr>
        <p:pic>
          <p:nvPicPr>
            <p:cNvPr id="65" name="图片 64">
              <a:extLst>
                <a:ext uri="{FF2B5EF4-FFF2-40B4-BE49-F238E27FC236}">
                  <a16:creationId xmlns:a16="http://schemas.microsoft.com/office/drawing/2014/main" id="{770CB4B2-3A9C-E7EB-E8E7-36A5EE93DC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75634" y="3278909"/>
              <a:ext cx="2836772" cy="2836772"/>
            </a:xfrm>
            <a:prstGeom prst="rect">
              <a:avLst/>
            </a:prstGeom>
          </p:spPr>
        </p:pic>
        <p:pic>
          <p:nvPicPr>
            <p:cNvPr id="7" name="图片 6">
              <a:extLst>
                <a:ext uri="{FF2B5EF4-FFF2-40B4-BE49-F238E27FC236}">
                  <a16:creationId xmlns:a16="http://schemas.microsoft.com/office/drawing/2014/main" id="{67476EE9-09E3-ED15-5951-44DCF49E449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36467" y="5043319"/>
              <a:ext cx="3395458" cy="1699427"/>
            </a:xfrm>
            <a:prstGeom prst="rect">
              <a:avLst/>
            </a:prstGeom>
          </p:spPr>
        </p:pic>
      </p:grpSp>
      <p:pic>
        <p:nvPicPr>
          <p:cNvPr id="6" name="图片 5">
            <a:extLst>
              <a:ext uri="{FF2B5EF4-FFF2-40B4-BE49-F238E27FC236}">
                <a16:creationId xmlns:a16="http://schemas.microsoft.com/office/drawing/2014/main" id="{79FFEEAC-F5AF-9168-C72D-0D368C74B6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48927" y="3852681"/>
            <a:ext cx="3170827" cy="3170827"/>
          </a:xfrm>
          <a:prstGeom prst="rect">
            <a:avLst/>
          </a:prstGeom>
        </p:spPr>
      </p:pic>
      <p:pic>
        <p:nvPicPr>
          <p:cNvPr id="10" name="Picture 9"/>
          <p:cNvPicPr>
            <a:picLocks noChangeAspect="1"/>
          </p:cNvPicPr>
          <p:nvPr/>
        </p:nvPicPr>
        <p:blipFill rotWithShape="1">
          <a:blip r:embed="rId9"/>
          <a:srcRect l="14324" t="8756" r="31490" b="43689"/>
          <a:stretch/>
        </p:blipFill>
        <p:spPr>
          <a:xfrm rot="651939">
            <a:off x="1537733" y="1358268"/>
            <a:ext cx="3500138" cy="2366505"/>
          </a:xfrm>
          <a:prstGeom prst="rect">
            <a:avLst/>
          </a:prstGeom>
        </p:spPr>
      </p:pic>
      <p:pic>
        <p:nvPicPr>
          <p:cNvPr id="5" name="Picture 4"/>
          <p:cNvPicPr>
            <a:picLocks noChangeAspect="1"/>
          </p:cNvPicPr>
          <p:nvPr/>
        </p:nvPicPr>
        <p:blipFill>
          <a:blip r:embed="rId10"/>
          <a:stretch>
            <a:fillRect/>
          </a:stretch>
        </p:blipFill>
        <p:spPr>
          <a:xfrm>
            <a:off x="2247184" y="2487983"/>
            <a:ext cx="7638950" cy="3139712"/>
          </a:xfrm>
          <a:prstGeom prst="rect">
            <a:avLst/>
          </a:prstGeom>
        </p:spPr>
      </p:pic>
    </p:spTree>
    <p:extLst>
      <p:ext uri="{BB962C8B-B14F-4D97-AF65-F5344CB8AC3E}">
        <p14:creationId xmlns:p14="http://schemas.microsoft.com/office/powerpoint/2010/main" val="2271076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1000"/>
                                        <p:tgtEl>
                                          <p:spTgt spid="66"/>
                                        </p:tgtEl>
                                      </p:cBhvr>
                                    </p:animEffect>
                                    <p:anim calcmode="lin" valueType="num">
                                      <p:cBhvr>
                                        <p:cTn id="8" dur="1000" fill="hold"/>
                                        <p:tgtEl>
                                          <p:spTgt spid="66"/>
                                        </p:tgtEl>
                                        <p:attrNameLst>
                                          <p:attrName>ppt_x</p:attrName>
                                        </p:attrNameLst>
                                      </p:cBhvr>
                                      <p:tavLst>
                                        <p:tav tm="0">
                                          <p:val>
                                            <p:strVal val="#ppt_x"/>
                                          </p:val>
                                        </p:tav>
                                        <p:tav tm="100000">
                                          <p:val>
                                            <p:strVal val="#ppt_x"/>
                                          </p:val>
                                        </p:tav>
                                      </p:tavLst>
                                    </p:anim>
                                    <p:anim calcmode="lin" valueType="num">
                                      <p:cBhvr>
                                        <p:cTn id="9" dur="1000" fill="hold"/>
                                        <p:tgtEl>
                                          <p:spTgt spid="6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 objId="4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591" y="2886892"/>
            <a:ext cx="3558369" cy="3583837"/>
          </a:xfrm>
          <a:prstGeom prst="rect">
            <a:avLst/>
          </a:prstGeom>
        </p:spPr>
      </p:pic>
      <p:grpSp>
        <p:nvGrpSpPr>
          <p:cNvPr id="4" name="Group 3"/>
          <p:cNvGrpSpPr/>
          <p:nvPr/>
        </p:nvGrpSpPr>
        <p:grpSpPr>
          <a:xfrm>
            <a:off x="3720960" y="937946"/>
            <a:ext cx="7931109" cy="3897891"/>
            <a:chOff x="640080" y="1941206"/>
            <a:chExt cx="10737669" cy="4211399"/>
          </a:xfrm>
        </p:grpSpPr>
        <p:sp>
          <p:nvSpPr>
            <p:cNvPr id="5" name="Rounded Rectangle 4"/>
            <p:cNvSpPr/>
            <p:nvPr/>
          </p:nvSpPr>
          <p:spPr>
            <a:xfrm>
              <a:off x="640080" y="1941206"/>
              <a:ext cx="10737669" cy="4211399"/>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226351" cy="3691095"/>
            </a:xfrm>
            <a:prstGeom prst="rect">
              <a:avLst/>
            </a:prstGeom>
            <a:noFill/>
          </p:spPr>
          <p:txBody>
            <a:bodyPr wrap="square" rtlCol="0">
              <a:spAutoFit/>
            </a:bodyPr>
            <a:lstStyle/>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viết lên tấm bìa một mục tiêu học tập của mình với câu hỏi: </a:t>
              </a:r>
              <a:r>
                <a:rPr lang="vi-VN" sz="3600" b="1">
                  <a:solidFill>
                    <a:schemeClr val="accent3">
                      <a:lumMod val="50000"/>
                    </a:schemeClr>
                  </a:solidFill>
                  <a:latin typeface="Cambria" panose="02040503050406030204" pitchFamily="18" charset="0"/>
                  <a:ea typeface="Cambria" panose="02040503050406030204" pitchFamily="18" charset="0"/>
                </a:rPr>
                <a:t>Em muốn kết quả môn học nào tốt lên?</a:t>
              </a:r>
              <a:endParaRPr lang="en-US" sz="3600" b="1">
                <a:solidFill>
                  <a:schemeClr val="accent3">
                    <a:lumMod val="50000"/>
                  </a:schemeClr>
                </a:solidFill>
                <a:latin typeface="Cambria" panose="02040503050406030204" pitchFamily="18" charset="0"/>
                <a:ea typeface="Cambria" panose="02040503050406030204" pitchFamily="18" charset="0"/>
              </a:endParaRPr>
            </a:p>
            <a:p>
              <a:pPr algn="just"/>
              <a:r>
                <a:rPr lang="en-US" sz="3600" b="1">
                  <a:latin typeface="Cambria" panose="02040503050406030204" pitchFamily="18" charset="0"/>
                  <a:ea typeface="Cambria" panose="02040503050406030204" pitchFamily="18" charset="0"/>
                </a:rPr>
                <a:t>- </a:t>
              </a:r>
              <a:r>
                <a:rPr lang="vi-VN" sz="3600" b="1">
                  <a:latin typeface="Cambria" panose="02040503050406030204" pitchFamily="18" charset="0"/>
                  <a:ea typeface="Cambria" panose="02040503050406030204" pitchFamily="18" charset="0"/>
                </a:rPr>
                <a:t>Em hãy nêu hai mục tiêu: ngắn hạn và dài hạn đối với môn học </a:t>
              </a:r>
              <a:r>
                <a:rPr lang="en-US" sz="3600" b="1">
                  <a:latin typeface="Cambria" panose="02040503050406030204" pitchFamily="18" charset="0"/>
                  <a:ea typeface="Cambria" panose="02040503050406030204" pitchFamily="18" charset="0"/>
                </a:rPr>
                <a:t>đó.</a:t>
              </a:r>
            </a:p>
          </p:txBody>
        </p:sp>
      </p:grpSp>
    </p:spTree>
    <p:extLst>
      <p:ext uri="{BB962C8B-B14F-4D97-AF65-F5344CB8AC3E}">
        <p14:creationId xmlns:p14="http://schemas.microsoft.com/office/powerpoint/2010/main" val="15299096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385" y="3426525"/>
            <a:ext cx="3525922" cy="3051487"/>
          </a:xfrm>
          <a:prstGeom prst="rect">
            <a:avLst/>
          </a:prstGeom>
        </p:spPr>
      </p:pic>
      <p:grpSp>
        <p:nvGrpSpPr>
          <p:cNvPr id="4" name="Group 3"/>
          <p:cNvGrpSpPr/>
          <p:nvPr/>
        </p:nvGrpSpPr>
        <p:grpSpPr>
          <a:xfrm>
            <a:off x="3720960" y="940526"/>
            <a:ext cx="7931109" cy="4726424"/>
            <a:chOff x="640080" y="1943992"/>
            <a:chExt cx="10737669" cy="5106571"/>
          </a:xfrm>
        </p:grpSpPr>
        <p:sp>
          <p:nvSpPr>
            <p:cNvPr id="5" name="Rounded Rectangle 4"/>
            <p:cNvSpPr/>
            <p:nvPr/>
          </p:nvSpPr>
          <p:spPr>
            <a:xfrm>
              <a:off x="640080" y="1943992"/>
              <a:ext cx="10737669" cy="5106571"/>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877477" y="2124087"/>
              <a:ext cx="10341104" cy="4755194"/>
            </a:xfrm>
            <a:prstGeom prst="rect">
              <a:avLst/>
            </a:prstGeom>
            <a:noFill/>
          </p:spPr>
          <p:txBody>
            <a:bodyPr wrap="square" rtlCol="0">
              <a:spAutoFit/>
            </a:bodyPr>
            <a:lstStyle/>
            <a:p>
              <a:pPr algn="just"/>
              <a:r>
                <a:rPr lang="vi-VN" sz="2800" b="1">
                  <a:solidFill>
                    <a:srgbClr val="00B050"/>
                  </a:solidFill>
                  <a:latin typeface="Cambria" panose="02040503050406030204" pitchFamily="18" charset="0"/>
                  <a:ea typeface="Cambria" panose="02040503050406030204" pitchFamily="18" charset="0"/>
                </a:rPr>
                <a:t>+ Ngắn hạn: </a:t>
              </a:r>
              <a:r>
                <a:rPr lang="vi-VN" sz="2800" b="1">
                  <a:latin typeface="Cambria" panose="02040503050406030204" pitchFamily="18" charset="0"/>
                  <a:ea typeface="Cambria" panose="02040503050406030204" pitchFamily="18" charset="0"/>
                </a:rPr>
                <a:t>là những mục tiêu liên quan đến những kế hoạch và dự định của bạn trong thời gian gần đây nhất. </a:t>
              </a:r>
              <a:r>
                <a:rPr lang="vi-VN" sz="2800" b="1">
                  <a:solidFill>
                    <a:srgbClr val="002060"/>
                  </a:solidFill>
                  <a:latin typeface="Cambria" panose="02040503050406030204" pitchFamily="18" charset="0"/>
                  <a:ea typeface="Cambria" panose="02040503050406030204" pitchFamily="18" charset="0"/>
                </a:rPr>
                <a:t>Ví dụ: cải thiện điểm kiểm tra trong tháng.</a:t>
              </a:r>
              <a:endParaRPr lang="en-US" sz="2800" b="1">
                <a:solidFill>
                  <a:srgbClr val="002060"/>
                </a:solidFill>
                <a:latin typeface="Cambria" panose="02040503050406030204" pitchFamily="18" charset="0"/>
                <a:ea typeface="Cambria" panose="02040503050406030204" pitchFamily="18" charset="0"/>
              </a:endParaRPr>
            </a:p>
            <a:p>
              <a:pPr algn="just"/>
              <a:r>
                <a:rPr lang="vi-VN" sz="2800" b="1">
                  <a:solidFill>
                    <a:srgbClr val="00B050"/>
                  </a:solidFill>
                  <a:latin typeface="Cambria" panose="02040503050406030204" pitchFamily="18" charset="0"/>
                  <a:ea typeface="Cambria" panose="02040503050406030204" pitchFamily="18" charset="0"/>
                </a:rPr>
                <a:t>+ Dài hạn: </a:t>
              </a:r>
              <a:r>
                <a:rPr lang="vi-VN" sz="2800" b="1">
                  <a:latin typeface="Cambria" panose="02040503050406030204" pitchFamily="18" charset="0"/>
                  <a:ea typeface="Cambria" panose="02040503050406030204" pitchFamily="18" charset="0"/>
                </a:rPr>
                <a:t>là những mục tiêu liên quan đến những kế hoạch trong một khoảng thời gian rất dài sau này của bạn. </a:t>
              </a:r>
              <a:r>
                <a:rPr lang="vi-VN" sz="2800" b="1">
                  <a:solidFill>
                    <a:srgbClr val="002060"/>
                  </a:solidFill>
                  <a:latin typeface="Cambria" panose="02040503050406030204" pitchFamily="18" charset="0"/>
                  <a:ea typeface="Cambria" panose="02040503050406030204" pitchFamily="18" charset="0"/>
                </a:rPr>
                <a:t>Ví dụ: cải thiện điểm thi học kì và điểm tổng kết môn học, quyết tâm trang bị thêm nhiều kiến thức và kĩ năng liên quan đế môn học này.</a:t>
              </a:r>
              <a:endParaRPr lang="en-US" sz="2800" b="1">
                <a:solidFill>
                  <a:srgbClr val="00206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053469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69887"/>
            <a:ext cx="5979677" cy="5979677"/>
          </a:xfrm>
          <a:prstGeom prst="rect">
            <a:avLst/>
          </a:prstGeom>
        </p:spPr>
      </p:pic>
      <p:pic>
        <p:nvPicPr>
          <p:cNvPr id="4" name="图片 4">
            <a:extLst>
              <a:ext uri="{FF2B5EF4-FFF2-40B4-BE49-F238E27FC236}">
                <a16:creationId xmlns:a16="http://schemas.microsoft.com/office/drawing/2014/main" id="{1C3890F8-402B-F806-70D9-A14BBB01B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2857" y="683098"/>
            <a:ext cx="5979677" cy="5979677"/>
          </a:xfrm>
          <a:prstGeom prst="rect">
            <a:avLst/>
          </a:prstGeom>
        </p:spPr>
      </p:pic>
      <p:sp>
        <p:nvSpPr>
          <p:cNvPr id="5" name="TextBox 4"/>
          <p:cNvSpPr txBox="1"/>
          <p:nvPr/>
        </p:nvSpPr>
        <p:spPr>
          <a:xfrm>
            <a:off x="1239414" y="1254035"/>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ngắn hạn</a:t>
            </a:r>
          </a:p>
        </p:txBody>
      </p:sp>
      <p:sp>
        <p:nvSpPr>
          <p:cNvPr id="6" name="TextBox 5"/>
          <p:cNvSpPr txBox="1"/>
          <p:nvPr/>
        </p:nvSpPr>
        <p:spPr>
          <a:xfrm>
            <a:off x="6878216" y="1372308"/>
            <a:ext cx="3396343" cy="523220"/>
          </a:xfrm>
          <a:prstGeom prst="rect">
            <a:avLst/>
          </a:prstGeom>
          <a:noFill/>
        </p:spPr>
        <p:txBody>
          <a:bodyPr wrap="square" rtlCol="0">
            <a:spAutoFit/>
          </a:bodyPr>
          <a:lstStyle/>
          <a:p>
            <a:r>
              <a:rPr lang="en-US" sz="2800" b="1">
                <a:solidFill>
                  <a:srgbClr val="C00000"/>
                </a:solidFill>
                <a:latin typeface="Cambria" panose="02040503050406030204" pitchFamily="18" charset="0"/>
                <a:ea typeface="Cambria" panose="02040503050406030204" pitchFamily="18" charset="0"/>
              </a:rPr>
              <a:t>Mục tiêu dài hạn</a:t>
            </a:r>
          </a:p>
        </p:txBody>
      </p:sp>
      <p:cxnSp>
        <p:nvCxnSpPr>
          <p:cNvPr id="8" name="Straight Connector 7"/>
          <p:cNvCxnSpPr/>
          <p:nvPr/>
        </p:nvCxnSpPr>
        <p:spPr>
          <a:xfrm>
            <a:off x="992777" y="1777255"/>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5634" y="1895528"/>
            <a:ext cx="3695232" cy="0"/>
          </a:xfrm>
          <a:prstGeom prst="line">
            <a:avLst/>
          </a:prstGeom>
          <a:ln w="28575">
            <a:solidFill>
              <a:srgbClr val="FF99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58092" y="1972491"/>
            <a:ext cx="3786670"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Cải thiện kĩ năng viết văn kể chuyện.</a:t>
            </a:r>
          </a:p>
        </p:txBody>
      </p:sp>
      <p:sp>
        <p:nvSpPr>
          <p:cNvPr id="11" name="TextBox 10"/>
          <p:cNvSpPr txBox="1"/>
          <p:nvPr/>
        </p:nvSpPr>
        <p:spPr>
          <a:xfrm>
            <a:off x="1129160" y="3088898"/>
            <a:ext cx="3669104" cy="1587234"/>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Dành được điểm cao trong bài kiểm tra cuối học kì 1.</a:t>
            </a:r>
          </a:p>
        </p:txBody>
      </p:sp>
      <p:sp>
        <p:nvSpPr>
          <p:cNvPr id="12" name="TextBox 11"/>
          <p:cNvSpPr txBox="1"/>
          <p:nvPr/>
        </p:nvSpPr>
        <p:spPr>
          <a:xfrm>
            <a:off x="6479019" y="2054219"/>
            <a:ext cx="3669104" cy="1077218"/>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Học được 20 từ vựng một ngày. </a:t>
            </a:r>
          </a:p>
        </p:txBody>
      </p:sp>
      <p:sp>
        <p:nvSpPr>
          <p:cNvPr id="14" name="TextBox 13"/>
          <p:cNvSpPr txBox="1"/>
          <p:nvPr/>
        </p:nvSpPr>
        <p:spPr>
          <a:xfrm>
            <a:off x="6474664" y="3154213"/>
            <a:ext cx="3669104" cy="1569660"/>
          </a:xfrm>
          <a:prstGeom prst="rect">
            <a:avLst/>
          </a:prstGeom>
          <a:noFill/>
        </p:spPr>
        <p:txBody>
          <a:bodyPr wrap="square" rtlCol="0">
            <a:spAutoFit/>
          </a:bodyPr>
          <a:lstStyle/>
          <a:p>
            <a:pPr algn="just"/>
            <a:r>
              <a:rPr lang="en-US" sz="3200" b="1">
                <a:latin typeface="Cambria" panose="02040503050406030204" pitchFamily="18" charset="0"/>
                <a:ea typeface="Cambria" panose="02040503050406030204" pitchFamily="18" charset="0"/>
              </a:rPr>
              <a:t>- Đạt được thành tích cao trong kì thi cuối năm.</a:t>
            </a:r>
          </a:p>
        </p:txBody>
      </p:sp>
    </p:spTree>
    <p:extLst>
      <p:ext uri="{BB962C8B-B14F-4D97-AF65-F5344CB8AC3E}">
        <p14:creationId xmlns:p14="http://schemas.microsoft.com/office/powerpoint/2010/main" val="2919568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Office 主题">
  <a:themeElements>
    <a:clrScheme name="自定义 64">
      <a:dk1>
        <a:sysClr val="windowText" lastClr="000000"/>
      </a:dk1>
      <a:lt1>
        <a:srgbClr val="FFFFFF"/>
      </a:lt1>
      <a:dk2>
        <a:srgbClr val="2D3847"/>
      </a:dk2>
      <a:lt2>
        <a:srgbClr val="EBF0F4"/>
      </a:lt2>
      <a:accent1>
        <a:srgbClr val="377ECD"/>
      </a:accent1>
      <a:accent2>
        <a:srgbClr val="5FC8A9"/>
      </a:accent2>
      <a:accent3>
        <a:srgbClr val="377ECD"/>
      </a:accent3>
      <a:accent4>
        <a:srgbClr val="5FC8A9"/>
      </a:accent4>
      <a:accent5>
        <a:srgbClr val="377ECD"/>
      </a:accent5>
      <a:accent6>
        <a:srgbClr val="5FC8A9"/>
      </a:accent6>
      <a:hlink>
        <a:srgbClr val="0563C1"/>
      </a:hlink>
      <a:folHlink>
        <a:srgbClr val="954F72"/>
      </a:folHlink>
    </a:clrScheme>
    <a:fontScheme name="自定义 1">
      <a:majorFont>
        <a:latin typeface="思源黑体 CN Medium"/>
        <a:ea typeface="思源黑体 CN Bold"/>
        <a:cs typeface=""/>
      </a:majorFont>
      <a:minorFont>
        <a:latin typeface="思源黑体 CN Medium"/>
        <a:ea typeface="思源黑体 CN Medium"/>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1145</Words>
  <Application>Microsoft Office PowerPoint</Application>
  <PresentationFormat>Widescreen</PresentationFormat>
  <Paragraphs>79</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#9Slide07 HoneyCream</vt:lpstr>
      <vt:lpstr>Arial</vt:lpstr>
      <vt:lpstr>Calibri</vt:lpstr>
      <vt:lpstr>Cambria</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Administrator</cp:lastModifiedBy>
  <cp:revision>34</cp:revision>
  <dcterms:created xsi:type="dcterms:W3CDTF">2023-09-16T14:15:39Z</dcterms:created>
  <dcterms:modified xsi:type="dcterms:W3CDTF">2023-10-23T00:26:31Z</dcterms:modified>
</cp:coreProperties>
</file>