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300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4" r:id="rId13"/>
    <p:sldId id="316" r:id="rId14"/>
    <p:sldId id="317" r:id="rId15"/>
    <p:sldId id="311" r:id="rId16"/>
    <p:sldId id="312" r:id="rId17"/>
    <p:sldId id="313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0">
          <p15:clr>
            <a:srgbClr val="A4A3A4"/>
          </p15:clr>
        </p15:guide>
        <p15:guide id="2" pos="38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6464"/>
    <a:srgbClr val="62A5B7"/>
    <a:srgbClr val="FFEBE0"/>
    <a:srgbClr val="FFFAF7"/>
    <a:srgbClr val="FF6600"/>
    <a:srgbClr val="DEA057"/>
    <a:srgbClr val="2D6900"/>
    <a:srgbClr val="F3E5D9"/>
    <a:srgbClr val="E4C6AA"/>
    <a:srgbClr val="DBB2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>
        <p:scale>
          <a:sx n="33" d="100"/>
          <a:sy n="33" d="100"/>
        </p:scale>
        <p:origin x="1854" y="774"/>
      </p:cViewPr>
      <p:guideLst>
        <p:guide orient="horz" pos="2150"/>
        <p:guide pos="383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思源黑体 CN Medium" panose="020B0600000000000000" charset="-122"/>
                <a:ea typeface="思源黑体 CN Medium" panose="020B0600000000000000" charset="-122"/>
              </a:rPr>
              <a:t>2022/5/3</a:t>
            </a:fld>
            <a:endParaRPr lang="zh-CN" altLang="en-US"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思源黑体 CN Medium" panose="020B0600000000000000" charset="-122"/>
                <a:ea typeface="思源黑体 CN Medium" panose="020B0600000000000000" charset="-122"/>
              </a:rPr>
              <a:t>‹#›</a:t>
            </a:fld>
            <a:endParaRPr lang="zh-CN" altLang="en-US"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2022/5/3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思源黑体 CN Medium" panose="020B0600000000000000" charset="-122"/>
        <a:ea typeface="思源黑体 CN Medium" panose="020B0600000000000000" charset="-122"/>
        <a:cs typeface="思源黑体 CN Medium" panose="020B0600000000000000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Medium" panose="020B0600000000000000" charset="-122"/>
        <a:ea typeface="思源黑体 CN Medium" panose="020B0600000000000000" charset="-122"/>
        <a:cs typeface="思源黑体 CN Medium" panose="020B0600000000000000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Medium" panose="020B0600000000000000" charset="-122"/>
        <a:ea typeface="思源黑体 CN Medium" panose="020B0600000000000000" charset="-122"/>
        <a:cs typeface="思源黑体 CN Medium" panose="020B0600000000000000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Medium" panose="020B0600000000000000" charset="-122"/>
        <a:ea typeface="思源黑体 CN Medium" panose="020B0600000000000000" charset="-122"/>
        <a:cs typeface="思源黑体 CN Medium" panose="020B0600000000000000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Medium" panose="020B0600000000000000" charset="-122"/>
        <a:ea typeface="思源黑体 CN Medium" panose="020B0600000000000000" charset="-122"/>
        <a:cs typeface="思源黑体 CN Medium" panose="020B0600000000000000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2614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E0D8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5">
            <a:extLst>
              <a:ext uri="{FF2B5EF4-FFF2-40B4-BE49-F238E27FC236}">
                <a16:creationId xmlns:a16="http://schemas.microsoft.com/office/drawing/2014/main" id="{B147A426-DF46-43CE-997F-4408F536876C}"/>
              </a:ext>
            </a:extLst>
          </p:cNvPr>
          <p:cNvSpPr/>
          <p:nvPr userDrawn="1"/>
        </p:nvSpPr>
        <p:spPr>
          <a:xfrm>
            <a:off x="923290" y="969010"/>
            <a:ext cx="10345420" cy="493649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6907" h="8577">
                <a:moveTo>
                  <a:pt x="3321" y="0"/>
                </a:moveTo>
                <a:lnTo>
                  <a:pt x="15187" y="0"/>
                </a:lnTo>
                <a:lnTo>
                  <a:pt x="16551" y="685"/>
                </a:lnTo>
                <a:lnTo>
                  <a:pt x="16907" y="2112"/>
                </a:lnTo>
                <a:lnTo>
                  <a:pt x="16907" y="5298"/>
                </a:lnTo>
                <a:lnTo>
                  <a:pt x="16318" y="8577"/>
                </a:lnTo>
                <a:lnTo>
                  <a:pt x="1400" y="8577"/>
                </a:lnTo>
                <a:lnTo>
                  <a:pt x="0" y="7975"/>
                </a:lnTo>
                <a:lnTo>
                  <a:pt x="0" y="2435"/>
                </a:lnTo>
                <a:lnTo>
                  <a:pt x="670" y="444"/>
                </a:lnTo>
                <a:lnTo>
                  <a:pt x="332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8" name="任意多边形 2">
            <a:extLst>
              <a:ext uri="{FF2B5EF4-FFF2-40B4-BE49-F238E27FC236}">
                <a16:creationId xmlns:a16="http://schemas.microsoft.com/office/drawing/2014/main" id="{E3080E10-49E6-4807-8EB0-8A6680980001}"/>
              </a:ext>
            </a:extLst>
          </p:cNvPr>
          <p:cNvSpPr/>
          <p:nvPr userDrawn="1"/>
        </p:nvSpPr>
        <p:spPr>
          <a:xfrm>
            <a:off x="618490" y="675005"/>
            <a:ext cx="10955020" cy="55086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6907" h="8577">
                <a:moveTo>
                  <a:pt x="3321" y="0"/>
                </a:moveTo>
                <a:lnTo>
                  <a:pt x="15187" y="0"/>
                </a:lnTo>
                <a:lnTo>
                  <a:pt x="16551" y="685"/>
                </a:lnTo>
                <a:lnTo>
                  <a:pt x="16907" y="2112"/>
                </a:lnTo>
                <a:lnTo>
                  <a:pt x="16907" y="5298"/>
                </a:lnTo>
                <a:lnTo>
                  <a:pt x="16318" y="8577"/>
                </a:lnTo>
                <a:lnTo>
                  <a:pt x="1400" y="8577"/>
                </a:lnTo>
                <a:lnTo>
                  <a:pt x="0" y="7975"/>
                </a:lnTo>
                <a:lnTo>
                  <a:pt x="0" y="2435"/>
                </a:lnTo>
                <a:lnTo>
                  <a:pt x="670" y="444"/>
                </a:lnTo>
                <a:lnTo>
                  <a:pt x="3321" y="0"/>
                </a:lnTo>
                <a:close/>
              </a:path>
            </a:pathLst>
          </a:custGeom>
          <a:noFill/>
          <a:ln w="53975" cmpd="sng">
            <a:solidFill>
              <a:schemeClr val="bg1"/>
            </a:solidFill>
            <a:prstDash val="lgDashDot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CFF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5">
            <a:extLst>
              <a:ext uri="{FF2B5EF4-FFF2-40B4-BE49-F238E27FC236}">
                <a16:creationId xmlns:a16="http://schemas.microsoft.com/office/drawing/2014/main" id="{52E9CAC0-FAD0-49D1-8AD7-8AA349B03822}"/>
              </a:ext>
            </a:extLst>
          </p:cNvPr>
          <p:cNvSpPr/>
          <p:nvPr userDrawn="1"/>
        </p:nvSpPr>
        <p:spPr>
          <a:xfrm>
            <a:off x="923290" y="969010"/>
            <a:ext cx="10345420" cy="493649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6907" h="8577">
                <a:moveTo>
                  <a:pt x="3321" y="0"/>
                </a:moveTo>
                <a:lnTo>
                  <a:pt x="15187" y="0"/>
                </a:lnTo>
                <a:lnTo>
                  <a:pt x="16551" y="685"/>
                </a:lnTo>
                <a:lnTo>
                  <a:pt x="16907" y="2112"/>
                </a:lnTo>
                <a:lnTo>
                  <a:pt x="16907" y="5298"/>
                </a:lnTo>
                <a:lnTo>
                  <a:pt x="16318" y="8577"/>
                </a:lnTo>
                <a:lnTo>
                  <a:pt x="1400" y="8577"/>
                </a:lnTo>
                <a:lnTo>
                  <a:pt x="0" y="7975"/>
                </a:lnTo>
                <a:lnTo>
                  <a:pt x="0" y="2435"/>
                </a:lnTo>
                <a:lnTo>
                  <a:pt x="670" y="444"/>
                </a:lnTo>
                <a:lnTo>
                  <a:pt x="332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6" name="任意多边形 2">
            <a:extLst>
              <a:ext uri="{FF2B5EF4-FFF2-40B4-BE49-F238E27FC236}">
                <a16:creationId xmlns:a16="http://schemas.microsoft.com/office/drawing/2014/main" id="{193AE997-0573-4E98-9E52-845282EE2161}"/>
              </a:ext>
            </a:extLst>
          </p:cNvPr>
          <p:cNvSpPr/>
          <p:nvPr userDrawn="1"/>
        </p:nvSpPr>
        <p:spPr>
          <a:xfrm>
            <a:off x="618490" y="675005"/>
            <a:ext cx="10955020" cy="55086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6907" h="8577">
                <a:moveTo>
                  <a:pt x="3321" y="0"/>
                </a:moveTo>
                <a:lnTo>
                  <a:pt x="15187" y="0"/>
                </a:lnTo>
                <a:lnTo>
                  <a:pt x="16551" y="685"/>
                </a:lnTo>
                <a:lnTo>
                  <a:pt x="16907" y="2112"/>
                </a:lnTo>
                <a:lnTo>
                  <a:pt x="16907" y="5298"/>
                </a:lnTo>
                <a:lnTo>
                  <a:pt x="16318" y="8577"/>
                </a:lnTo>
                <a:lnTo>
                  <a:pt x="1400" y="8577"/>
                </a:lnTo>
                <a:lnTo>
                  <a:pt x="0" y="7975"/>
                </a:lnTo>
                <a:lnTo>
                  <a:pt x="0" y="2435"/>
                </a:lnTo>
                <a:lnTo>
                  <a:pt x="670" y="444"/>
                </a:lnTo>
                <a:lnTo>
                  <a:pt x="3321" y="0"/>
                </a:lnTo>
                <a:close/>
              </a:path>
            </a:pathLst>
          </a:custGeom>
          <a:noFill/>
          <a:ln w="53975" cmpd="sng">
            <a:solidFill>
              <a:schemeClr val="bg1"/>
            </a:solidFill>
            <a:prstDash val="lgDashDot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CE94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5">
            <a:extLst>
              <a:ext uri="{FF2B5EF4-FFF2-40B4-BE49-F238E27FC236}">
                <a16:creationId xmlns:a16="http://schemas.microsoft.com/office/drawing/2014/main" id="{9D826051-ACF3-416B-B48D-DC661DD5B470}"/>
              </a:ext>
            </a:extLst>
          </p:cNvPr>
          <p:cNvSpPr/>
          <p:nvPr userDrawn="1"/>
        </p:nvSpPr>
        <p:spPr>
          <a:xfrm>
            <a:off x="923290" y="969010"/>
            <a:ext cx="10345420" cy="493649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6907" h="8577">
                <a:moveTo>
                  <a:pt x="3321" y="0"/>
                </a:moveTo>
                <a:lnTo>
                  <a:pt x="15187" y="0"/>
                </a:lnTo>
                <a:lnTo>
                  <a:pt x="16551" y="685"/>
                </a:lnTo>
                <a:lnTo>
                  <a:pt x="16907" y="2112"/>
                </a:lnTo>
                <a:lnTo>
                  <a:pt x="16907" y="5298"/>
                </a:lnTo>
                <a:lnTo>
                  <a:pt x="16318" y="8577"/>
                </a:lnTo>
                <a:lnTo>
                  <a:pt x="1400" y="8577"/>
                </a:lnTo>
                <a:lnTo>
                  <a:pt x="0" y="7975"/>
                </a:lnTo>
                <a:lnTo>
                  <a:pt x="0" y="2435"/>
                </a:lnTo>
                <a:lnTo>
                  <a:pt x="670" y="444"/>
                </a:lnTo>
                <a:lnTo>
                  <a:pt x="332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429815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solidFill>
          <a:srgbClr val="DEA0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5">
            <a:extLst>
              <a:ext uri="{FF2B5EF4-FFF2-40B4-BE49-F238E27FC236}">
                <a16:creationId xmlns:a16="http://schemas.microsoft.com/office/drawing/2014/main" id="{52E9CAC0-FAD0-49D1-8AD7-8AA349B03822}"/>
              </a:ext>
            </a:extLst>
          </p:cNvPr>
          <p:cNvSpPr/>
          <p:nvPr userDrawn="1"/>
        </p:nvSpPr>
        <p:spPr>
          <a:xfrm>
            <a:off x="923290" y="969010"/>
            <a:ext cx="10345420" cy="493649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6907" h="8577">
                <a:moveTo>
                  <a:pt x="3321" y="0"/>
                </a:moveTo>
                <a:lnTo>
                  <a:pt x="15187" y="0"/>
                </a:lnTo>
                <a:lnTo>
                  <a:pt x="16551" y="685"/>
                </a:lnTo>
                <a:lnTo>
                  <a:pt x="16907" y="2112"/>
                </a:lnTo>
                <a:lnTo>
                  <a:pt x="16907" y="5298"/>
                </a:lnTo>
                <a:lnTo>
                  <a:pt x="16318" y="8577"/>
                </a:lnTo>
                <a:lnTo>
                  <a:pt x="1400" y="8577"/>
                </a:lnTo>
                <a:lnTo>
                  <a:pt x="0" y="7975"/>
                </a:lnTo>
                <a:lnTo>
                  <a:pt x="0" y="2435"/>
                </a:lnTo>
                <a:lnTo>
                  <a:pt x="670" y="444"/>
                </a:lnTo>
                <a:lnTo>
                  <a:pt x="332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6" name="任意多边形 2">
            <a:extLst>
              <a:ext uri="{FF2B5EF4-FFF2-40B4-BE49-F238E27FC236}">
                <a16:creationId xmlns:a16="http://schemas.microsoft.com/office/drawing/2014/main" id="{193AE997-0573-4E98-9E52-845282EE2161}"/>
              </a:ext>
            </a:extLst>
          </p:cNvPr>
          <p:cNvSpPr/>
          <p:nvPr userDrawn="1"/>
        </p:nvSpPr>
        <p:spPr>
          <a:xfrm>
            <a:off x="618490" y="675005"/>
            <a:ext cx="10955020" cy="55086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6907" h="8577">
                <a:moveTo>
                  <a:pt x="3321" y="0"/>
                </a:moveTo>
                <a:lnTo>
                  <a:pt x="15187" y="0"/>
                </a:lnTo>
                <a:lnTo>
                  <a:pt x="16551" y="685"/>
                </a:lnTo>
                <a:lnTo>
                  <a:pt x="16907" y="2112"/>
                </a:lnTo>
                <a:lnTo>
                  <a:pt x="16907" y="5298"/>
                </a:lnTo>
                <a:lnTo>
                  <a:pt x="16318" y="8577"/>
                </a:lnTo>
                <a:lnTo>
                  <a:pt x="1400" y="8577"/>
                </a:lnTo>
                <a:lnTo>
                  <a:pt x="0" y="7975"/>
                </a:lnTo>
                <a:lnTo>
                  <a:pt x="0" y="2435"/>
                </a:lnTo>
                <a:lnTo>
                  <a:pt x="670" y="444"/>
                </a:lnTo>
                <a:lnTo>
                  <a:pt x="3321" y="0"/>
                </a:lnTo>
                <a:close/>
              </a:path>
            </a:pathLst>
          </a:custGeom>
          <a:noFill/>
          <a:ln w="53975" cmpd="sng">
            <a:solidFill>
              <a:schemeClr val="bg1"/>
            </a:solidFill>
            <a:prstDash val="lgDashDot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93795673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bg>
      <p:bgPr>
        <a:solidFill>
          <a:srgbClr val="CE94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5">
            <a:extLst>
              <a:ext uri="{FF2B5EF4-FFF2-40B4-BE49-F238E27FC236}">
                <a16:creationId xmlns:a16="http://schemas.microsoft.com/office/drawing/2014/main" id="{52E9CAC0-FAD0-49D1-8AD7-8AA349B03822}"/>
              </a:ext>
            </a:extLst>
          </p:cNvPr>
          <p:cNvSpPr/>
          <p:nvPr userDrawn="1"/>
        </p:nvSpPr>
        <p:spPr>
          <a:xfrm>
            <a:off x="923290" y="969010"/>
            <a:ext cx="10345420" cy="493649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6907" h="8577">
                <a:moveTo>
                  <a:pt x="3321" y="0"/>
                </a:moveTo>
                <a:lnTo>
                  <a:pt x="15187" y="0"/>
                </a:lnTo>
                <a:lnTo>
                  <a:pt x="16551" y="685"/>
                </a:lnTo>
                <a:lnTo>
                  <a:pt x="16907" y="2112"/>
                </a:lnTo>
                <a:lnTo>
                  <a:pt x="16907" y="5298"/>
                </a:lnTo>
                <a:lnTo>
                  <a:pt x="16318" y="8577"/>
                </a:lnTo>
                <a:lnTo>
                  <a:pt x="1400" y="8577"/>
                </a:lnTo>
                <a:lnTo>
                  <a:pt x="0" y="7975"/>
                </a:lnTo>
                <a:lnTo>
                  <a:pt x="0" y="2435"/>
                </a:lnTo>
                <a:lnTo>
                  <a:pt x="670" y="444"/>
                </a:lnTo>
                <a:lnTo>
                  <a:pt x="332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6" name="任意多边形 2">
            <a:extLst>
              <a:ext uri="{FF2B5EF4-FFF2-40B4-BE49-F238E27FC236}">
                <a16:creationId xmlns:a16="http://schemas.microsoft.com/office/drawing/2014/main" id="{193AE997-0573-4E98-9E52-845282EE2161}"/>
              </a:ext>
            </a:extLst>
          </p:cNvPr>
          <p:cNvSpPr/>
          <p:nvPr userDrawn="1"/>
        </p:nvSpPr>
        <p:spPr>
          <a:xfrm>
            <a:off x="618490" y="675005"/>
            <a:ext cx="10955020" cy="55086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6907" h="8577">
                <a:moveTo>
                  <a:pt x="3321" y="0"/>
                </a:moveTo>
                <a:lnTo>
                  <a:pt x="15187" y="0"/>
                </a:lnTo>
                <a:lnTo>
                  <a:pt x="16551" y="685"/>
                </a:lnTo>
                <a:lnTo>
                  <a:pt x="16907" y="2112"/>
                </a:lnTo>
                <a:lnTo>
                  <a:pt x="16907" y="5298"/>
                </a:lnTo>
                <a:lnTo>
                  <a:pt x="16318" y="8577"/>
                </a:lnTo>
                <a:lnTo>
                  <a:pt x="1400" y="8577"/>
                </a:lnTo>
                <a:lnTo>
                  <a:pt x="0" y="7975"/>
                </a:lnTo>
                <a:lnTo>
                  <a:pt x="0" y="2435"/>
                </a:lnTo>
                <a:lnTo>
                  <a:pt x="670" y="444"/>
                </a:lnTo>
                <a:lnTo>
                  <a:pt x="3321" y="0"/>
                </a:lnTo>
                <a:close/>
              </a:path>
            </a:pathLst>
          </a:custGeom>
          <a:noFill/>
          <a:ln w="53975" cmpd="sng">
            <a:solidFill>
              <a:schemeClr val="bg1"/>
            </a:solidFill>
            <a:prstDash val="lgDashDot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4486301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hyperlink" Target="https://www.facebook.com/teamKTUTS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TEMPLATE"/>
          <p:cNvSpPr/>
          <p:nvPr>
            <p:custDataLst>
              <p:tags r:id="rId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pic>
        <p:nvPicPr>
          <p:cNvPr id="39" name="Picture 38" descr="A picture containing diagram&#10;&#10;Description automatically generated">
            <a:extLst>
              <a:ext uri="{FF2B5EF4-FFF2-40B4-BE49-F238E27FC236}">
                <a16:creationId xmlns:a16="http://schemas.microsoft.com/office/drawing/2014/main" id="{D910FE10-8143-4855-89EC-04185FE64C6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47798" y="14124624"/>
            <a:ext cx="1881378" cy="1625303"/>
          </a:xfrm>
          <a:prstGeom prst="rect">
            <a:avLst/>
          </a:prstGeom>
        </p:spPr>
      </p:pic>
      <p:pic>
        <p:nvPicPr>
          <p:cNvPr id="40" name="Picture 39" descr="A picture containing diagram&#10;&#10;Description automatically generated">
            <a:extLst>
              <a:ext uri="{FF2B5EF4-FFF2-40B4-BE49-F238E27FC236}">
                <a16:creationId xmlns:a16="http://schemas.microsoft.com/office/drawing/2014/main" id="{E1EBEF66-D0AD-48F7-95DA-577EABB4707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90" y="7190424"/>
            <a:ext cx="1881378" cy="1625303"/>
          </a:xfrm>
          <a:prstGeom prst="rect">
            <a:avLst/>
          </a:prstGeom>
        </p:spPr>
      </p:pic>
      <p:pic>
        <p:nvPicPr>
          <p:cNvPr id="41" name="Picture 40" descr="A picture containing diagram&#10;&#10;Description automatically generated">
            <a:extLst>
              <a:ext uri="{FF2B5EF4-FFF2-40B4-BE49-F238E27FC236}">
                <a16:creationId xmlns:a16="http://schemas.microsoft.com/office/drawing/2014/main" id="{2611623D-6550-46E8-A6F2-C253046B06A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4402" y="-18336576"/>
            <a:ext cx="1881378" cy="1625303"/>
          </a:xfrm>
          <a:prstGeom prst="rect">
            <a:avLst/>
          </a:prstGeom>
        </p:spPr>
      </p:pic>
      <p:pic>
        <p:nvPicPr>
          <p:cNvPr id="42" name="Picture 41" descr="A picture containing diagram&#10;&#10;Description automatically generated">
            <a:extLst>
              <a:ext uri="{FF2B5EF4-FFF2-40B4-BE49-F238E27FC236}">
                <a16:creationId xmlns:a16="http://schemas.microsoft.com/office/drawing/2014/main" id="{02B3D10D-3EB5-423D-B973-05560DA1405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72869" y="-18288171"/>
            <a:ext cx="1881378" cy="1625303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BBA85528-8601-44CE-95A1-EDBDF646F024}"/>
              </a:ext>
            </a:extLst>
          </p:cNvPr>
          <p:cNvSpPr txBox="1"/>
          <p:nvPr userDrawn="1"/>
        </p:nvSpPr>
        <p:spPr>
          <a:xfrm>
            <a:off x="2880780" y="7645846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44" name="Picture 43" descr="A picture containing diagram&#10;&#10;Description automatically generated">
            <a:extLst>
              <a:ext uri="{FF2B5EF4-FFF2-40B4-BE49-F238E27FC236}">
                <a16:creationId xmlns:a16="http://schemas.microsoft.com/office/drawing/2014/main" id="{D57E36DC-9A04-41D7-87C1-1D20D37901B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6802" y="14429424"/>
            <a:ext cx="1881378" cy="1625303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7B74C773-25C7-4AB8-A724-156315746661}"/>
              </a:ext>
            </a:extLst>
          </p:cNvPr>
          <p:cNvSpPr/>
          <p:nvPr userDrawn="1"/>
        </p:nvSpPr>
        <p:spPr>
          <a:xfrm>
            <a:off x="5669441" y="6477635"/>
            <a:ext cx="85311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0" cap="none" spc="0">
                <a:ln w="0"/>
                <a:solidFill>
                  <a:srgbClr val="646464"/>
                </a:solidFill>
                <a:effectLst/>
                <a:latin typeface="UTM Guanine" panose="02040603050506020204" pitchFamily="18" charset="0"/>
              </a:rPr>
              <a:t>Ktuts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8" r:id="rId3"/>
    <p:sldLayoutId id="2147483656" r:id="rId4"/>
    <p:sldLayoutId id="2147483657" r:id="rId5"/>
  </p:sldLayoutIdLst>
  <p:transition spd="slow">
    <p:random/>
  </p:transition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思源黑体 CN Medium" panose="020B0600000000000000" charset="-122"/>
          <a:ea typeface="思源黑体 CN Medium" panose="020B0600000000000000" charset="-122"/>
          <a:cs typeface="思源黑体 CN Medium" panose="020B0600000000000000" charset="-122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思源黑体 CN Medium" panose="020B0600000000000000" charset="-122"/>
          <a:ea typeface="思源黑体 CN Medium" panose="020B0600000000000000" charset="-122"/>
          <a:cs typeface="思源黑体 CN Medium" panose="020B0600000000000000" charset="-122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思源黑体 CN Medium" panose="020B0600000000000000" charset="-122"/>
          <a:ea typeface="思源黑体 CN Medium" panose="020B0600000000000000" charset="-122"/>
          <a:cs typeface="思源黑体 CN Medium" panose="020B0600000000000000" charset="-122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思源黑体 CN Medium" panose="020B0600000000000000" charset="-122"/>
          <a:ea typeface="思源黑体 CN Medium" panose="020B0600000000000000" charset="-122"/>
          <a:cs typeface="思源黑体 CN Medium" panose="020B0600000000000000" charset="-122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思源黑体 CN Medium" panose="020B0600000000000000" charset="-122"/>
          <a:ea typeface="思源黑体 CN Medium" panose="020B0600000000000000" charset="-122"/>
          <a:cs typeface="思源黑体 CN Medium" panose="020B0600000000000000" charset="-122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思源黑体 CN Medium" panose="020B0600000000000000" charset="-122"/>
          <a:ea typeface="思源黑体 CN Medium" panose="020B0600000000000000" charset="-122"/>
          <a:cs typeface="思源黑体 CN Medium" panose="020B0600000000000000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2.gif"/><Relationship Id="rId4" Type="http://schemas.openxmlformats.org/officeDocument/2006/relationships/image" Target="../media/image22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20.png"/><Relationship Id="rId4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4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4B4B1DA0-3248-42EA-A6A5-1C2AC02BB2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926" y="10620"/>
            <a:ext cx="1332000" cy="1332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FC3A7B2-CBE3-4300-80E9-485772DB90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059" y="10620"/>
            <a:ext cx="1332000" cy="1332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AA931FD1-AA0B-4EC0-81C7-6B175A261F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192" y="10620"/>
            <a:ext cx="1332000" cy="1332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DEF0F4A-A1E0-4C02-95D5-14D54089E5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325" y="10620"/>
            <a:ext cx="1332000" cy="1332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B68A32D7-BB80-43CE-987B-1FDAED9696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458" y="10620"/>
            <a:ext cx="1332000" cy="1332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C3A53680-AE70-49F5-BC47-B0901935AA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591" y="10620"/>
            <a:ext cx="1332000" cy="13320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6CB3B523-26E0-4C98-9EC5-5AE5B7F1FF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5276" y="10620"/>
            <a:ext cx="1332000" cy="1332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06F01C6B-C7D8-4052-9497-AA937EE76A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758" y="1887361"/>
            <a:ext cx="1332000" cy="13320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27ED3639-01BE-4574-A4B8-4537A6FB5D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240" y="3764102"/>
            <a:ext cx="1332000" cy="13320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D3F4A4D-DAE1-4EDE-BFD2-C940CA9CED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22" y="5640843"/>
            <a:ext cx="1332000" cy="13320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5AE70D5A-CD95-4204-AF01-A9659992D8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518" y="5640843"/>
            <a:ext cx="1332000" cy="133200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3D7E4EC2-D02D-4346-906D-DE4BC4932D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651" y="5640843"/>
            <a:ext cx="1332000" cy="13320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75FD317B-D597-4F3D-A911-671590C491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784" y="5640843"/>
            <a:ext cx="1332000" cy="13320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D1EB9CCA-EF0C-4D8F-B9D6-0AC9375D31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484" y="5678274"/>
            <a:ext cx="1332000" cy="13320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EC3D0EDD-D596-4A63-96D1-9C9ED2A5F8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50" y="5640843"/>
            <a:ext cx="1332000" cy="133200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DAEE72A1-C122-4047-B3C8-1F8C6CA24D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183" y="5640843"/>
            <a:ext cx="1332000" cy="133200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187ABF6A-2624-4FAC-8632-E015D4EC2A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210" y="1887361"/>
            <a:ext cx="1332000" cy="13320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46B2830C-2855-4C08-BD67-5CF9C10ACA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728" y="3764102"/>
            <a:ext cx="1332000" cy="1332000"/>
          </a:xfrm>
          <a:prstGeom prst="rect">
            <a:avLst/>
          </a:prstGeom>
        </p:spPr>
      </p:pic>
      <p:sp>
        <p:nvSpPr>
          <p:cNvPr id="6" name="任意多边形 5"/>
          <p:cNvSpPr/>
          <p:nvPr/>
        </p:nvSpPr>
        <p:spPr>
          <a:xfrm>
            <a:off x="923290" y="969010"/>
            <a:ext cx="10345420" cy="493649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6907" h="8577">
                <a:moveTo>
                  <a:pt x="3321" y="0"/>
                </a:moveTo>
                <a:lnTo>
                  <a:pt x="15187" y="0"/>
                </a:lnTo>
                <a:lnTo>
                  <a:pt x="16551" y="685"/>
                </a:lnTo>
                <a:lnTo>
                  <a:pt x="16907" y="2112"/>
                </a:lnTo>
                <a:lnTo>
                  <a:pt x="16907" y="5298"/>
                </a:lnTo>
                <a:lnTo>
                  <a:pt x="16318" y="8577"/>
                </a:lnTo>
                <a:lnTo>
                  <a:pt x="1400" y="8577"/>
                </a:lnTo>
                <a:lnTo>
                  <a:pt x="0" y="7975"/>
                </a:lnTo>
                <a:lnTo>
                  <a:pt x="0" y="2435"/>
                </a:lnTo>
                <a:lnTo>
                  <a:pt x="670" y="444"/>
                </a:lnTo>
                <a:lnTo>
                  <a:pt x="3321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7F7F7F"/>
              </a:solidFill>
              <a:cs typeface="思源黑体 CN Medium" panose="020B0600000000000000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05EB4F-9A2B-4B7C-B485-13C4F30880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71" y="1468941"/>
            <a:ext cx="5041402" cy="50414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D40FB9-07F3-4F1A-A5BE-F3839E7482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150" y="3965205"/>
            <a:ext cx="2023643" cy="202364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8755707-8B37-4037-B224-3509572049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240" y="861225"/>
            <a:ext cx="3328704" cy="235326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412E256-C3B1-46F6-8D2C-4ED0189D7C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813" y="551280"/>
            <a:ext cx="6797629" cy="410296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50"/>
                            </p:stCondLst>
                            <p:childTnLst>
                              <p:par>
                                <p:cTn id="5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250"/>
                            </p:stCondLst>
                            <p:childTnLst>
                              <p:par>
                                <p:cTn id="6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750"/>
                            </p:stCondLst>
                            <p:childTnLst>
                              <p:par>
                                <p:cTn id="10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250"/>
                            </p:stCondLst>
                            <p:childTnLst>
                              <p:par>
                                <p:cTn id="11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750"/>
                            </p:stCondLst>
                            <p:childTnLst>
                              <p:par>
                                <p:cTn id="12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0"/>
                            </p:stCondLst>
                            <p:childTnLst>
                              <p:par>
                                <p:cTn id="13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250"/>
                            </p:stCondLst>
                            <p:childTnLst>
                              <p:par>
                                <p:cTn id="14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B5E1AB-F71B-4686-B9D3-6CF5A5C7D6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0" y="3108073"/>
            <a:ext cx="3150407" cy="31504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6630F95-091B-4FE0-B332-16FDB4BABAF0}"/>
              </a:ext>
            </a:extLst>
          </p:cNvPr>
          <p:cNvSpPr/>
          <p:nvPr/>
        </p:nvSpPr>
        <p:spPr>
          <a:xfrm>
            <a:off x="1475631" y="1141681"/>
            <a:ext cx="924073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>
                <a:ln w="0"/>
                <a:solidFill>
                  <a:srgbClr val="646464"/>
                </a:solidFill>
                <a:latin typeface="UTM Avo" panose="02040603050506020204" pitchFamily="18" charset="0"/>
              </a:rPr>
              <a:t>	Bài 4. Một con cá cân nặng </a:t>
            </a:r>
            <a:r>
              <a:rPr lang="en-US" sz="3200" b="1">
                <a:ln w="0"/>
                <a:solidFill>
                  <a:srgbClr val="646464"/>
                </a:solidFill>
                <a:latin typeface="UTM Avo" panose="02040603050506020204" pitchFamily="18" charset="0"/>
              </a:rPr>
              <a:t>1kg 700g</a:t>
            </a:r>
            <a:r>
              <a:rPr lang="en-US" sz="3200">
                <a:ln w="0"/>
                <a:solidFill>
                  <a:srgbClr val="646464"/>
                </a:solidFill>
                <a:latin typeface="UTM Avo" panose="02040603050506020204" pitchFamily="18" charset="0"/>
              </a:rPr>
              <a:t>, một bó rau cân nặng </a:t>
            </a:r>
            <a:r>
              <a:rPr lang="en-US" sz="3200" b="1">
                <a:ln w="0"/>
                <a:solidFill>
                  <a:srgbClr val="646464"/>
                </a:solidFill>
                <a:latin typeface="UTM Avo" panose="02040603050506020204" pitchFamily="18" charset="0"/>
              </a:rPr>
              <a:t>300g</a:t>
            </a:r>
            <a:r>
              <a:rPr lang="en-US" sz="3200">
                <a:ln w="0"/>
                <a:solidFill>
                  <a:srgbClr val="646464"/>
                </a:solidFill>
                <a:latin typeface="UTM Avo" panose="02040603050506020204" pitchFamily="18" charset="0"/>
              </a:rPr>
              <a:t>. Hỏi cả cá và rau cân nặng bao nhiêu </a:t>
            </a:r>
            <a:r>
              <a:rPr lang="en-US" sz="3200" b="1">
                <a:ln w="0"/>
                <a:solidFill>
                  <a:srgbClr val="646464"/>
                </a:solidFill>
                <a:latin typeface="UTM Avo" panose="02040603050506020204" pitchFamily="18" charset="0"/>
              </a:rPr>
              <a:t>ki-lô-gam</a:t>
            </a:r>
            <a:r>
              <a:rPr lang="en-US" sz="3200">
                <a:ln w="0"/>
                <a:solidFill>
                  <a:srgbClr val="646464"/>
                </a:solidFill>
                <a:latin typeface="UTM Avo" panose="02040603050506020204" pitchFamily="18" charset="0"/>
              </a:rPr>
              <a:t>?</a:t>
            </a:r>
            <a:endParaRPr lang="en-US" sz="3200" cap="none" spc="0">
              <a:ln w="0"/>
              <a:solidFill>
                <a:srgbClr val="646464"/>
              </a:solidFill>
              <a:latin typeface="UTM Avo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9BD4F7-BBEB-4B9E-B0B1-676572FB82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353" y="4053686"/>
            <a:ext cx="2204794" cy="22047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E4C64D-D334-4738-923D-53873CDF51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31"/>
          <a:stretch/>
        </p:blipFill>
        <p:spPr>
          <a:xfrm>
            <a:off x="2472608" y="2314609"/>
            <a:ext cx="3981519" cy="210499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08FAA18-7E1E-4C4A-B026-D488FD01855B}"/>
              </a:ext>
            </a:extLst>
          </p:cNvPr>
          <p:cNvSpPr/>
          <p:nvPr/>
        </p:nvSpPr>
        <p:spPr>
          <a:xfrm>
            <a:off x="6761408" y="3429000"/>
            <a:ext cx="230323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>
                <a:ln w="0"/>
                <a:solidFill>
                  <a:srgbClr val="646464"/>
                </a:solidFill>
                <a:latin typeface="UTM Avo" panose="02040603050506020204" pitchFamily="18" charset="0"/>
              </a:rPr>
              <a:t>1</a:t>
            </a:r>
            <a:r>
              <a:rPr lang="en-US" sz="3200" b="1">
                <a:ln w="0"/>
                <a:solidFill>
                  <a:srgbClr val="2D6900"/>
                </a:solidFill>
                <a:latin typeface="UTM Avo" panose="02040603050506020204" pitchFamily="18" charset="0"/>
              </a:rPr>
              <a:t>kg</a:t>
            </a:r>
            <a:r>
              <a:rPr lang="en-US" sz="3200">
                <a:ln w="0"/>
                <a:solidFill>
                  <a:srgbClr val="2D6900"/>
                </a:solidFill>
                <a:latin typeface="UTM Avo" panose="02040603050506020204" pitchFamily="18" charset="0"/>
              </a:rPr>
              <a:t> </a:t>
            </a:r>
            <a:r>
              <a:rPr lang="en-US" sz="3200">
                <a:ln w="0"/>
                <a:solidFill>
                  <a:srgbClr val="646464"/>
                </a:solidFill>
                <a:latin typeface="UTM Avo" panose="02040603050506020204" pitchFamily="18" charset="0"/>
              </a:rPr>
              <a:t>700</a:t>
            </a:r>
            <a:r>
              <a:rPr lang="en-US" sz="3200" b="1">
                <a:ln w="0"/>
                <a:solidFill>
                  <a:srgbClr val="C00000"/>
                </a:solidFill>
                <a:latin typeface="UTM Avo" panose="02040603050506020204" pitchFamily="18" charset="0"/>
              </a:rPr>
              <a:t>g</a:t>
            </a:r>
            <a:endParaRPr lang="en-US" sz="3200" b="1" cap="none" spc="0">
              <a:ln w="0"/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0067D6-3956-4737-BD1F-8BBB4DEC60EC}"/>
              </a:ext>
            </a:extLst>
          </p:cNvPr>
          <p:cNvSpPr/>
          <p:nvPr/>
        </p:nvSpPr>
        <p:spPr>
          <a:xfrm>
            <a:off x="6761408" y="4929498"/>
            <a:ext cx="230323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>
                <a:ln w="0"/>
                <a:solidFill>
                  <a:srgbClr val="646464"/>
                </a:solidFill>
                <a:latin typeface="UTM Avo" panose="02040603050506020204" pitchFamily="18" charset="0"/>
              </a:rPr>
              <a:t>300</a:t>
            </a:r>
            <a:r>
              <a:rPr lang="en-US" sz="3200" b="1">
                <a:ln w="0"/>
                <a:solidFill>
                  <a:srgbClr val="C00000"/>
                </a:solidFill>
                <a:latin typeface="UTM Avo" panose="02040603050506020204" pitchFamily="18" charset="0"/>
              </a:rPr>
              <a:t>g</a:t>
            </a:r>
            <a:endParaRPr lang="en-US" sz="3200" b="1" cap="none" spc="0">
              <a:ln w="0"/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FC6FEF41-F6DE-4C12-A5A8-A6CE0E7E1F26}"/>
              </a:ext>
            </a:extLst>
          </p:cNvPr>
          <p:cNvSpPr/>
          <p:nvPr/>
        </p:nvSpPr>
        <p:spPr>
          <a:xfrm>
            <a:off x="8670208" y="3226602"/>
            <a:ext cx="524592" cy="2385996"/>
          </a:xfrm>
          <a:prstGeom prst="rightBrace">
            <a:avLst>
              <a:gd name="adj1" fmla="val 39805"/>
              <a:gd name="adj2" fmla="val 47871"/>
            </a:avLst>
          </a:prstGeom>
          <a:ln w="38100">
            <a:solidFill>
              <a:srgbClr val="646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06DAF9-8E38-4CB9-988E-15D1B426329B}"/>
              </a:ext>
            </a:extLst>
          </p:cNvPr>
          <p:cNvSpPr/>
          <p:nvPr/>
        </p:nvSpPr>
        <p:spPr>
          <a:xfrm>
            <a:off x="9371188" y="4074130"/>
            <a:ext cx="230323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>
                <a:ln w="0"/>
                <a:solidFill>
                  <a:srgbClr val="646464"/>
                </a:solidFill>
                <a:latin typeface="UTM Avo" panose="02040603050506020204" pitchFamily="18" charset="0"/>
              </a:rPr>
              <a:t>?</a:t>
            </a:r>
            <a:r>
              <a:rPr lang="en-US" sz="3200" b="1">
                <a:ln w="0"/>
                <a:solidFill>
                  <a:srgbClr val="2D6900"/>
                </a:solidFill>
                <a:latin typeface="UTM Avo" panose="02040603050506020204" pitchFamily="18" charset="0"/>
              </a:rPr>
              <a:t>kg</a:t>
            </a:r>
            <a:endParaRPr lang="en-US" sz="3200" b="1" cap="none" spc="0">
              <a:ln w="0"/>
              <a:solidFill>
                <a:srgbClr val="2D6900"/>
              </a:solidFill>
              <a:latin typeface="UTM Avo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4D0300B-E469-4E1A-B454-1B957DEF90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862" y="68459"/>
            <a:ext cx="874856" cy="8748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54211A-0875-40AA-93D1-A3AF47E2D0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31" y="68459"/>
            <a:ext cx="874856" cy="8748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784DC71-2E0A-4B0C-916B-4212242FE8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459"/>
            <a:ext cx="874856" cy="87485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EB74744-0C36-47ED-8D5A-E450E7EE21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998" y="5973064"/>
            <a:ext cx="874856" cy="87485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9CA4FB9-0DC0-430C-9EA7-1A9559495C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067" y="5973064"/>
            <a:ext cx="874856" cy="87485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575791F-7761-4B98-B519-13DFAAF96C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136" y="5973064"/>
            <a:ext cx="874856" cy="87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0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B5E1AB-F71B-4686-B9D3-6CF5A5C7D6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208" y="3083701"/>
            <a:ext cx="3150407" cy="31504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6630F95-091B-4FE0-B332-16FDB4BABAF0}"/>
              </a:ext>
            </a:extLst>
          </p:cNvPr>
          <p:cNvSpPr/>
          <p:nvPr/>
        </p:nvSpPr>
        <p:spPr>
          <a:xfrm>
            <a:off x="1475632" y="1014249"/>
            <a:ext cx="92407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u="sng">
                <a:ln w="0"/>
                <a:solidFill>
                  <a:srgbClr val="646464"/>
                </a:solidFill>
                <a:latin typeface="UTM Avo" panose="02040603050506020204" pitchFamily="18" charset="0"/>
              </a:rPr>
              <a:t>Bài giải:</a:t>
            </a:r>
            <a:endParaRPr lang="en-US" sz="3200" u="sng" cap="none" spc="0">
              <a:ln w="0"/>
              <a:solidFill>
                <a:srgbClr val="646464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8A2576A-8542-42F2-9F41-F24C0F442659}"/>
              </a:ext>
            </a:extLst>
          </p:cNvPr>
          <p:cNvSpPr/>
          <p:nvPr/>
        </p:nvSpPr>
        <p:spPr>
          <a:xfrm>
            <a:off x="1119451" y="1842874"/>
            <a:ext cx="9953099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>
                <a:ln w="0"/>
                <a:solidFill>
                  <a:srgbClr val="FF6600"/>
                </a:solidFill>
                <a:latin typeface="UTM Avo" panose="02040603050506020204" pitchFamily="18" charset="0"/>
              </a:rPr>
              <a:t>1kg 700g = 1700g</a:t>
            </a:r>
          </a:p>
          <a:p>
            <a:pPr algn="ctr"/>
            <a:endParaRPr lang="en-US" sz="3200">
              <a:ln w="0"/>
              <a:solidFill>
                <a:srgbClr val="FF6600"/>
              </a:solidFill>
              <a:latin typeface="UTM Avo" panose="02040603050506020204" pitchFamily="18" charset="0"/>
            </a:endParaRPr>
          </a:p>
          <a:p>
            <a:pPr algn="ctr"/>
            <a:r>
              <a:rPr lang="en-US" sz="3200">
                <a:ln w="0"/>
                <a:solidFill>
                  <a:srgbClr val="FF6600"/>
                </a:solidFill>
                <a:latin typeface="UTM Avo" panose="02040603050506020204" pitchFamily="18" charset="0"/>
              </a:rPr>
              <a:t>Cả cá và rau cân nặng là: 1700 + 300 = 2000 (g)</a:t>
            </a:r>
          </a:p>
          <a:p>
            <a:pPr algn="ctr"/>
            <a:endParaRPr lang="en-US" sz="3200">
              <a:ln w="0"/>
              <a:solidFill>
                <a:srgbClr val="FF6600"/>
              </a:solidFill>
              <a:latin typeface="UTM Avo" panose="02040603050506020204" pitchFamily="18" charset="0"/>
            </a:endParaRPr>
          </a:p>
          <a:p>
            <a:pPr algn="ctr"/>
            <a:r>
              <a:rPr lang="en-US" sz="3200">
                <a:ln w="0"/>
                <a:solidFill>
                  <a:srgbClr val="FF6600"/>
                </a:solidFill>
                <a:latin typeface="UTM Avo" panose="02040603050506020204" pitchFamily="18" charset="0"/>
              </a:rPr>
              <a:t>2000g = 2 kg</a:t>
            </a:r>
          </a:p>
          <a:p>
            <a:pPr algn="ctr"/>
            <a:endParaRPr lang="en-US" sz="3200">
              <a:ln w="0"/>
              <a:solidFill>
                <a:srgbClr val="FF6600"/>
              </a:solidFill>
              <a:latin typeface="UTM Avo" panose="02040603050506020204" pitchFamily="18" charset="0"/>
            </a:endParaRPr>
          </a:p>
          <a:p>
            <a:pPr algn="ctr"/>
            <a:r>
              <a:rPr lang="en-US" sz="3200">
                <a:ln w="0"/>
                <a:solidFill>
                  <a:srgbClr val="FF6600"/>
                </a:solidFill>
                <a:latin typeface="UTM Avo" panose="02040603050506020204" pitchFamily="18" charset="0"/>
              </a:rPr>
              <a:t>				Đáp số: 2kg</a:t>
            </a:r>
            <a:endParaRPr lang="en-US" sz="3200" cap="none" spc="0">
              <a:ln w="0"/>
              <a:solidFill>
                <a:srgbClr val="FF6600"/>
              </a:solidFill>
              <a:latin typeface="UTM Avo" panose="020406030505060202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DDED51B-6764-4E95-80E1-F9D131EE40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862" y="68459"/>
            <a:ext cx="874856" cy="87485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7C3187B-6C08-4D1C-BA11-1CE73D0FFC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31" y="68459"/>
            <a:ext cx="874856" cy="87485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D442AAF-18E2-4D06-98E3-6A6C8812E9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459"/>
            <a:ext cx="874856" cy="87485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01A7DCB-71E2-4C0A-978E-5BABD5400D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998" y="5973064"/>
            <a:ext cx="874856" cy="87485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137A4CE-FA9C-43E4-97DE-A68E20877C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067" y="5973064"/>
            <a:ext cx="874856" cy="87485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91ECAFB-8566-4F30-BB7D-DCF38BFF97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136" y="5973064"/>
            <a:ext cx="874856" cy="87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84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175A5F-FAC7-49F6-AE46-3A6A67D51B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20" y="1100035"/>
            <a:ext cx="4657930" cy="46579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59BD6FF-4CAE-409A-8823-093FFE9FD6A5}"/>
              </a:ext>
            </a:extLst>
          </p:cNvPr>
          <p:cNvSpPr/>
          <p:nvPr/>
        </p:nvSpPr>
        <p:spPr>
          <a:xfrm>
            <a:off x="5303450" y="2700635"/>
            <a:ext cx="448071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>
                <a:ln w="0"/>
                <a:solidFill>
                  <a:srgbClr val="7F7F7F"/>
                </a:solidFill>
                <a:latin typeface="UTM Amerika Sans" panose="02040603050506020204" pitchFamily="18" charset="0"/>
              </a:rPr>
              <a:t>VẬN DỤNG</a:t>
            </a:r>
            <a:endParaRPr lang="en-US" sz="6600" b="1" cap="none" spc="0">
              <a:ln w="0"/>
              <a:solidFill>
                <a:srgbClr val="7F7F7F"/>
              </a:solidFill>
              <a:latin typeface="UTM Amerika Sans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D5ECAE-4E0F-4ED1-93A7-4D7A9864DC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726" y="-91528"/>
            <a:ext cx="2383126" cy="23831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497C29-E5BF-4126-AF35-8549E3832F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874" y="4766222"/>
            <a:ext cx="2383126" cy="238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07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22000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14" presetID="1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50"/>
                                </p:stCondLst>
                                <p:childTnLst>
                                  <p:par>
                                    <p:cTn id="21" presetID="1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2200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14" presetID="1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50"/>
                                </p:stCondLst>
                                <p:childTnLst>
                                  <p:par>
                                    <p:cTn id="21" presetID="1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B5E1AB-F71B-4686-B9D3-6CF5A5C7D6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42" y="4257057"/>
            <a:ext cx="2144255" cy="214425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6630F95-091B-4FE0-B332-16FDB4BABAF0}"/>
              </a:ext>
            </a:extLst>
          </p:cNvPr>
          <p:cNvSpPr/>
          <p:nvPr/>
        </p:nvSpPr>
        <p:spPr>
          <a:xfrm>
            <a:off x="1475631" y="1141681"/>
            <a:ext cx="924073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>
                <a:ln w="0"/>
                <a:solidFill>
                  <a:srgbClr val="646464"/>
                </a:solidFill>
                <a:latin typeface="UTM Avo" panose="02040603050506020204" pitchFamily="18" charset="0"/>
              </a:rPr>
              <a:t>	Một con vịt cân nặng </a:t>
            </a:r>
            <a:r>
              <a:rPr lang="en-US" sz="3200" b="1">
                <a:ln w="0"/>
                <a:solidFill>
                  <a:srgbClr val="646464"/>
                </a:solidFill>
                <a:latin typeface="UTM Avo" panose="02040603050506020204" pitchFamily="18" charset="0"/>
              </a:rPr>
              <a:t>1400g</a:t>
            </a:r>
            <a:r>
              <a:rPr lang="en-US" sz="3200">
                <a:ln w="0"/>
                <a:solidFill>
                  <a:srgbClr val="646464"/>
                </a:solidFill>
                <a:latin typeface="UTM Avo" panose="02040603050506020204" pitchFamily="18" charset="0"/>
              </a:rPr>
              <a:t>, một củ khoai môn cân nặng </a:t>
            </a:r>
            <a:r>
              <a:rPr lang="en-US" sz="3200" b="1">
                <a:ln w="0"/>
                <a:solidFill>
                  <a:srgbClr val="646464"/>
                </a:solidFill>
                <a:latin typeface="UTM Avo" panose="02040603050506020204" pitchFamily="18" charset="0"/>
              </a:rPr>
              <a:t>400g</a:t>
            </a:r>
            <a:r>
              <a:rPr lang="en-US" sz="3200">
                <a:ln w="0"/>
                <a:solidFill>
                  <a:srgbClr val="646464"/>
                </a:solidFill>
                <a:latin typeface="UTM Avo" panose="02040603050506020204" pitchFamily="18" charset="0"/>
              </a:rPr>
              <a:t>. Hỏi con vịt nặng hơn củ khoai môn bao nhiêu </a:t>
            </a:r>
            <a:r>
              <a:rPr lang="en-US" sz="3200" b="1">
                <a:ln w="0"/>
                <a:solidFill>
                  <a:srgbClr val="646464"/>
                </a:solidFill>
                <a:latin typeface="UTM Avo" panose="02040603050506020204" pitchFamily="18" charset="0"/>
              </a:rPr>
              <a:t>ki-lô-gam</a:t>
            </a:r>
            <a:r>
              <a:rPr lang="en-US" sz="3200">
                <a:ln w="0"/>
                <a:solidFill>
                  <a:srgbClr val="646464"/>
                </a:solidFill>
                <a:latin typeface="UTM Avo" panose="02040603050506020204" pitchFamily="18" charset="0"/>
              </a:rPr>
              <a:t>?</a:t>
            </a:r>
            <a:endParaRPr lang="en-US" sz="3200" cap="none" spc="0">
              <a:ln w="0"/>
              <a:solidFill>
                <a:srgbClr val="646464"/>
              </a:solidFill>
              <a:latin typeface="UTM Avo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9BD4F7-BBEB-4B9E-B0B1-676572FB82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00" y="4366517"/>
            <a:ext cx="1599575" cy="15995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E4C64D-D334-4738-923D-53873CDF51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943" y="2553914"/>
            <a:ext cx="2104991" cy="210499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08FAA18-7E1E-4C4A-B026-D488FD01855B}"/>
              </a:ext>
            </a:extLst>
          </p:cNvPr>
          <p:cNvSpPr/>
          <p:nvPr/>
        </p:nvSpPr>
        <p:spPr>
          <a:xfrm>
            <a:off x="4558558" y="3429000"/>
            <a:ext cx="230323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>
                <a:ln w="0"/>
                <a:solidFill>
                  <a:srgbClr val="646464"/>
                </a:solidFill>
                <a:latin typeface="UTM Avo" panose="02040603050506020204" pitchFamily="18" charset="0"/>
              </a:rPr>
              <a:t>1400</a:t>
            </a:r>
            <a:r>
              <a:rPr lang="en-US" sz="3200" b="1">
                <a:ln w="0"/>
                <a:solidFill>
                  <a:srgbClr val="C00000"/>
                </a:solidFill>
                <a:latin typeface="UTM Avo" panose="02040603050506020204" pitchFamily="18" charset="0"/>
              </a:rPr>
              <a:t>g</a:t>
            </a:r>
            <a:endParaRPr lang="en-US" sz="3200" b="1" cap="none" spc="0">
              <a:ln w="0"/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0067D6-3956-4737-BD1F-8BBB4DEC60EC}"/>
              </a:ext>
            </a:extLst>
          </p:cNvPr>
          <p:cNvSpPr/>
          <p:nvPr/>
        </p:nvSpPr>
        <p:spPr>
          <a:xfrm>
            <a:off x="4558558" y="4929498"/>
            <a:ext cx="230323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>
                <a:ln w="0"/>
                <a:solidFill>
                  <a:srgbClr val="646464"/>
                </a:solidFill>
                <a:latin typeface="UTM Avo" panose="02040603050506020204" pitchFamily="18" charset="0"/>
              </a:rPr>
              <a:t>400</a:t>
            </a:r>
            <a:r>
              <a:rPr lang="en-US" sz="3200" b="1">
                <a:ln w="0"/>
                <a:solidFill>
                  <a:srgbClr val="C00000"/>
                </a:solidFill>
                <a:latin typeface="UTM Avo" panose="02040603050506020204" pitchFamily="18" charset="0"/>
              </a:rPr>
              <a:t>g</a:t>
            </a:r>
            <a:endParaRPr lang="en-US" sz="3200" b="1" cap="none" spc="0">
              <a:ln w="0"/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06DAF9-8E38-4CB9-988E-15D1B426329B}"/>
              </a:ext>
            </a:extLst>
          </p:cNvPr>
          <p:cNvSpPr/>
          <p:nvPr/>
        </p:nvSpPr>
        <p:spPr>
          <a:xfrm>
            <a:off x="9438793" y="4179485"/>
            <a:ext cx="230323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>
                <a:ln w="0"/>
                <a:solidFill>
                  <a:srgbClr val="646464"/>
                </a:solidFill>
                <a:latin typeface="UTM Avo" panose="02040603050506020204" pitchFamily="18" charset="0"/>
              </a:rPr>
              <a:t>= ?</a:t>
            </a:r>
            <a:r>
              <a:rPr lang="en-US" sz="3200" b="1">
                <a:ln w="0"/>
                <a:solidFill>
                  <a:srgbClr val="2D6900"/>
                </a:solidFill>
                <a:latin typeface="UTM Avo" panose="02040603050506020204" pitchFamily="18" charset="0"/>
              </a:rPr>
              <a:t>kg</a:t>
            </a:r>
            <a:endParaRPr lang="en-US" sz="3200" b="1" cap="none" spc="0">
              <a:ln w="0"/>
              <a:solidFill>
                <a:srgbClr val="2D6900"/>
              </a:solidFill>
              <a:latin typeface="UTM Avo" panose="0204060305050602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4F63DE-B776-4250-B2B8-5920732EBD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599" y="3963794"/>
            <a:ext cx="965704" cy="9657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7502717-5A0D-4CAD-8B62-7BE7878E19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589" y="3584616"/>
            <a:ext cx="1344882" cy="134488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56221D2-FA60-4E14-9318-24B9123CA427}"/>
              </a:ext>
            </a:extLst>
          </p:cNvPr>
          <p:cNvSpPr/>
          <p:nvPr/>
        </p:nvSpPr>
        <p:spPr>
          <a:xfrm>
            <a:off x="7877471" y="4114225"/>
            <a:ext cx="230323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cap="none" spc="0">
                <a:ln w="0"/>
                <a:solidFill>
                  <a:srgbClr val="646464"/>
                </a:solidFill>
                <a:latin typeface="UTM Avo" panose="02040603050506020204" pitchFamily="18" charset="0"/>
              </a:rPr>
              <a:t>-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4D6BED1-A3AE-4260-B1FD-BE925D6F417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619" y="36265"/>
            <a:ext cx="655027" cy="65502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EED7D0-1150-4BF5-A43A-3729FFE10C5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659" y="36265"/>
            <a:ext cx="655027" cy="65502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E33E55C-DD68-49D8-B580-4C1DB71EA76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00" y="14270"/>
            <a:ext cx="655027" cy="65502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1632766-CC06-4B4E-804D-E75C458F89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553" y="-9973"/>
            <a:ext cx="655027" cy="65502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AFD0548-57DA-4087-BBF5-258903DF255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593" y="-9973"/>
            <a:ext cx="655027" cy="65502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DCF2AD0-B8C2-4090-B067-717F8D2EF04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634" y="-31968"/>
            <a:ext cx="655027" cy="65502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9534726-6D26-4A6E-9C5B-3ABA6FE703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937" y="6270532"/>
            <a:ext cx="655027" cy="65502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E30A5B3-0227-4139-AE2C-8606EDF3789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977" y="6270532"/>
            <a:ext cx="655027" cy="65502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F373BF5-4746-4138-98F9-92F6CDEECF4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18" y="6248537"/>
            <a:ext cx="655027" cy="65502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BAFCA46-7BF1-4EA3-B7C1-ADF5CC6526B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871" y="6224294"/>
            <a:ext cx="655027" cy="65502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F737CCB-6F45-4F73-82E6-E42D70754EE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911" y="6224294"/>
            <a:ext cx="655027" cy="65502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34C996-3D64-41E7-B8F0-7184C7DCFE5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952" y="6202299"/>
            <a:ext cx="655027" cy="65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27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"/>
                            </p:stCondLst>
                            <p:childTnLst>
                              <p:par>
                                <p:cTn id="5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250"/>
                            </p:stCondLst>
                            <p:childTnLst>
                              <p:par>
                                <p:cTn id="6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750"/>
                            </p:stCondLst>
                            <p:childTnLst>
                              <p:par>
                                <p:cTn id="8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2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B5E1AB-F71B-4686-B9D3-6CF5A5C7D6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64" y="2285597"/>
            <a:ext cx="4089188" cy="408918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6630F95-091B-4FE0-B332-16FDB4BABAF0}"/>
              </a:ext>
            </a:extLst>
          </p:cNvPr>
          <p:cNvSpPr/>
          <p:nvPr/>
        </p:nvSpPr>
        <p:spPr>
          <a:xfrm>
            <a:off x="1475632" y="1014249"/>
            <a:ext cx="92407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u="sng">
                <a:ln w="0"/>
                <a:solidFill>
                  <a:srgbClr val="646464"/>
                </a:solidFill>
                <a:latin typeface="UTM Avo" panose="02040603050506020204" pitchFamily="18" charset="0"/>
              </a:rPr>
              <a:t>Bài giải:</a:t>
            </a:r>
            <a:endParaRPr lang="en-US" sz="3200" u="sng" cap="none" spc="0">
              <a:ln w="0"/>
              <a:solidFill>
                <a:srgbClr val="646464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8A2576A-8542-42F2-9F41-F24C0F442659}"/>
              </a:ext>
            </a:extLst>
          </p:cNvPr>
          <p:cNvSpPr/>
          <p:nvPr/>
        </p:nvSpPr>
        <p:spPr>
          <a:xfrm>
            <a:off x="1119451" y="1842874"/>
            <a:ext cx="9953099" cy="29424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>
                <a:ln w="0"/>
                <a:solidFill>
                  <a:srgbClr val="62A5B7"/>
                </a:solidFill>
                <a:latin typeface="UTM Avo" panose="02040603050506020204" pitchFamily="18" charset="0"/>
              </a:rPr>
              <a:t>Con vịt nặng hơn củ khoai là: </a:t>
            </a:r>
          </a:p>
          <a:p>
            <a:pPr algn="ctr">
              <a:lnSpc>
                <a:spcPct val="150000"/>
              </a:lnSpc>
            </a:pPr>
            <a:r>
              <a:rPr lang="en-US" sz="3200">
                <a:ln w="0"/>
                <a:solidFill>
                  <a:srgbClr val="62A5B7"/>
                </a:solidFill>
                <a:latin typeface="UTM Avo" panose="02040603050506020204" pitchFamily="18" charset="0"/>
              </a:rPr>
              <a:t>1400 + 400 = 1000 (g)</a:t>
            </a:r>
          </a:p>
          <a:p>
            <a:pPr algn="ctr">
              <a:lnSpc>
                <a:spcPct val="150000"/>
              </a:lnSpc>
            </a:pPr>
            <a:r>
              <a:rPr lang="en-US" sz="3200">
                <a:ln w="0"/>
                <a:solidFill>
                  <a:srgbClr val="62A5B7"/>
                </a:solidFill>
                <a:latin typeface="UTM Avo" panose="02040603050506020204" pitchFamily="18" charset="0"/>
              </a:rPr>
              <a:t>1000g = 1 kg</a:t>
            </a:r>
          </a:p>
          <a:p>
            <a:pPr algn="ctr">
              <a:lnSpc>
                <a:spcPct val="150000"/>
              </a:lnSpc>
            </a:pPr>
            <a:r>
              <a:rPr lang="en-US" sz="3200">
                <a:ln w="0"/>
                <a:solidFill>
                  <a:srgbClr val="62A5B7"/>
                </a:solidFill>
                <a:latin typeface="UTM Avo" panose="02040603050506020204" pitchFamily="18" charset="0"/>
              </a:rPr>
              <a:t>				Đáp số: 1kg</a:t>
            </a:r>
            <a:endParaRPr lang="en-US" sz="3200" cap="none" spc="0">
              <a:ln w="0"/>
              <a:solidFill>
                <a:srgbClr val="62A5B7"/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9DC6F3-16F0-4C87-B8C5-840CEE3D92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619" y="36265"/>
            <a:ext cx="655027" cy="6550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DB7E35-E395-4D48-B089-46F5C58C0B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659" y="36265"/>
            <a:ext cx="655027" cy="6550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052E9C-E982-4DAA-ADF1-2408B7E17C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00" y="14270"/>
            <a:ext cx="655027" cy="6550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ECEAFD-72BF-43F2-8C7C-A5F0F71B58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553" y="-9973"/>
            <a:ext cx="655027" cy="6550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AD5F4B-4843-44E5-B008-ECD17CDD2D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593" y="-9973"/>
            <a:ext cx="655027" cy="6550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7A6E3F-25E3-4C23-A75B-7ABBF52572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634" y="-31968"/>
            <a:ext cx="655027" cy="6550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9FFC18-EEB5-45ED-8D98-CC7EDD938B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937" y="6270532"/>
            <a:ext cx="655027" cy="6550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66AC63C-ACD7-4404-9EA8-FE9A5F5E8F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977" y="6270532"/>
            <a:ext cx="655027" cy="6550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BFB9133-8B3C-4105-9FEB-83B953A68E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18" y="6248537"/>
            <a:ext cx="655027" cy="6550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6305308-0074-4114-8568-E2D9038908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871" y="6224294"/>
            <a:ext cx="655027" cy="6550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2848CB9-0519-4504-9889-0A303D8A45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911" y="6224294"/>
            <a:ext cx="655027" cy="65502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FB9C16C-CEF4-4741-9B39-06469061AC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952" y="6202299"/>
            <a:ext cx="655027" cy="65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7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"/>
                            </p:stCondLst>
                            <p:childTnLst>
                              <p:par>
                                <p:cTn id="5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250"/>
                            </p:stCondLst>
                            <p:childTnLst>
                              <p:par>
                                <p:cTn id="6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750"/>
                            </p:stCondLst>
                            <p:childTnLst>
                              <p:par>
                                <p:cTn id="8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175A5F-FAC7-49F6-AE46-3A6A67D51B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20" y="1100035"/>
            <a:ext cx="4657930" cy="46579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59BD6FF-4CAE-409A-8823-093FFE9FD6A5}"/>
              </a:ext>
            </a:extLst>
          </p:cNvPr>
          <p:cNvSpPr/>
          <p:nvPr/>
        </p:nvSpPr>
        <p:spPr>
          <a:xfrm>
            <a:off x="5899766" y="2700635"/>
            <a:ext cx="328808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>
                <a:ln w="0"/>
                <a:solidFill>
                  <a:srgbClr val="7F7F7F"/>
                </a:solidFill>
                <a:latin typeface="UTM Amerika Sans" panose="02040603050506020204" pitchFamily="18" charset="0"/>
              </a:rPr>
              <a:t>DẶN DÒ</a:t>
            </a:r>
            <a:endParaRPr lang="en-US" sz="6600" b="1" cap="none" spc="0">
              <a:ln w="0"/>
              <a:solidFill>
                <a:srgbClr val="7F7F7F"/>
              </a:solidFill>
              <a:latin typeface="UTM Amerika Sans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C7808F-2E64-45BD-8E9F-E74B9DEB86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726" y="-91528"/>
            <a:ext cx="2383126" cy="23831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91C40B-6853-4DBC-A52F-89657250C1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874" y="4766222"/>
            <a:ext cx="2383126" cy="238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76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22000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700"/>
                                </p:stCondLst>
                                <p:childTnLst>
                                  <p:par>
                                    <p:cTn id="14" presetID="1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950"/>
                                </p:stCondLst>
                                <p:childTnLst>
                                  <p:par>
                                    <p:cTn id="21" presetID="1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2200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700"/>
                                </p:stCondLst>
                                <p:childTnLst>
                                  <p:par>
                                    <p:cTn id="14" presetID="1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950"/>
                                </p:stCondLst>
                                <p:childTnLst>
                                  <p:par>
                                    <p:cTn id="21" presetID="1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3E3BC1-24FD-4F6A-842F-36A219A42E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049" y="755899"/>
            <a:ext cx="5041402" cy="50414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549576-98D2-420B-9CB6-787CB6E634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025" y="1251199"/>
            <a:ext cx="3755250" cy="37552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29F6B51-570E-4A35-ADAC-5263372208D9}"/>
              </a:ext>
            </a:extLst>
          </p:cNvPr>
          <p:cNvSpPr/>
          <p:nvPr/>
        </p:nvSpPr>
        <p:spPr>
          <a:xfrm>
            <a:off x="2527549" y="4817099"/>
            <a:ext cx="293102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>
                <a:ln w="0"/>
                <a:solidFill>
                  <a:srgbClr val="646464"/>
                </a:solidFill>
                <a:latin typeface="UTM Avo" panose="02040603050506020204" pitchFamily="18" charset="0"/>
              </a:rPr>
              <a:t>Xem lại bài</a:t>
            </a:r>
            <a:endParaRPr lang="en-US" sz="3200" b="1" cap="none" spc="0">
              <a:ln w="0"/>
              <a:solidFill>
                <a:srgbClr val="646464"/>
              </a:solidFill>
              <a:latin typeface="UTM Avo" panose="0204060305050602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D0341C-88A2-44DF-A97E-E2A8519BA0F6}"/>
              </a:ext>
            </a:extLst>
          </p:cNvPr>
          <p:cNvSpPr/>
          <p:nvPr/>
        </p:nvSpPr>
        <p:spPr>
          <a:xfrm>
            <a:off x="7554069" y="2754996"/>
            <a:ext cx="293102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>
                <a:ln w="0"/>
                <a:solidFill>
                  <a:srgbClr val="646464"/>
                </a:solidFill>
                <a:latin typeface="UTM Avo" panose="02040603050506020204" pitchFamily="18" charset="0"/>
              </a:rPr>
              <a:t>Chuẩn </a:t>
            </a:r>
          </a:p>
          <a:p>
            <a:pPr algn="ctr"/>
            <a:r>
              <a:rPr lang="en-US" sz="3200" b="1">
                <a:ln w="0"/>
                <a:solidFill>
                  <a:srgbClr val="646464"/>
                </a:solidFill>
                <a:latin typeface="UTM Avo" panose="02040603050506020204" pitchFamily="18" charset="0"/>
              </a:rPr>
              <a:t>bị </a:t>
            </a:r>
          </a:p>
          <a:p>
            <a:pPr algn="ctr"/>
            <a:r>
              <a:rPr lang="en-US" sz="3200" b="1">
                <a:ln w="0"/>
                <a:solidFill>
                  <a:srgbClr val="646464"/>
                </a:solidFill>
                <a:latin typeface="UTM Avo" panose="02040603050506020204" pitchFamily="18" charset="0"/>
              </a:rPr>
              <a:t>bài </a:t>
            </a:r>
          </a:p>
          <a:p>
            <a:pPr algn="ctr"/>
            <a:r>
              <a:rPr lang="en-US" sz="3200" b="1">
                <a:ln w="0"/>
                <a:solidFill>
                  <a:srgbClr val="646464"/>
                </a:solidFill>
                <a:latin typeface="UTM Avo" panose="02040603050506020204" pitchFamily="18" charset="0"/>
              </a:rPr>
              <a:t>sau</a:t>
            </a:r>
            <a:endParaRPr lang="en-US" sz="3200" b="1" cap="none" spc="0">
              <a:ln w="0"/>
              <a:solidFill>
                <a:srgbClr val="646464"/>
              </a:solidFill>
              <a:latin typeface="UTM Avo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C51CD1-1803-4852-ACF4-CF9AA921E7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0976" y="-28180"/>
            <a:ext cx="2783176" cy="27831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20B330-1328-464B-B519-2BFC11E5C2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451" y="4074824"/>
            <a:ext cx="2783176" cy="278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4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4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4B4B1DA0-3248-42EA-A6A5-1C2AC02BB2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926" y="10620"/>
            <a:ext cx="1332000" cy="1332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FC3A7B2-CBE3-4300-80E9-485772DB90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059" y="10620"/>
            <a:ext cx="1332000" cy="1332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AA931FD1-AA0B-4EC0-81C7-6B175A261F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192" y="10620"/>
            <a:ext cx="1332000" cy="1332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DEF0F4A-A1E0-4C02-95D5-14D54089E5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325" y="10620"/>
            <a:ext cx="1332000" cy="1332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B68A32D7-BB80-43CE-987B-1FDAED9696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458" y="10620"/>
            <a:ext cx="1332000" cy="1332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C3A53680-AE70-49F5-BC47-B0901935AA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591" y="10620"/>
            <a:ext cx="1332000" cy="13320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6CB3B523-26E0-4C98-9EC5-5AE5B7F1FF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5276" y="10620"/>
            <a:ext cx="1332000" cy="1332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06F01C6B-C7D8-4052-9497-AA937EE76A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758" y="1887361"/>
            <a:ext cx="1332000" cy="13320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27ED3639-01BE-4574-A4B8-4537A6FB5D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240" y="3764102"/>
            <a:ext cx="1332000" cy="13320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D3F4A4D-DAE1-4EDE-BFD2-C940CA9CED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22" y="5640843"/>
            <a:ext cx="1332000" cy="13320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5AE70D5A-CD95-4204-AF01-A9659992D8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518" y="5640843"/>
            <a:ext cx="1332000" cy="133200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3D7E4EC2-D02D-4346-906D-DE4BC4932D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651" y="5640843"/>
            <a:ext cx="1332000" cy="13320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75FD317B-D597-4F3D-A911-671590C491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784" y="5640843"/>
            <a:ext cx="1332000" cy="13320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D1EB9CCA-EF0C-4D8F-B9D6-0AC9375D31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952" y="5670525"/>
            <a:ext cx="1332000" cy="13320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EC3D0EDD-D596-4A63-96D1-9C9ED2A5F8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50" y="5640843"/>
            <a:ext cx="1332000" cy="133200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DAEE72A1-C122-4047-B3C8-1F8C6CA24D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183" y="5640843"/>
            <a:ext cx="1332000" cy="133200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187ABF6A-2624-4FAC-8632-E015D4EC2A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210" y="1887361"/>
            <a:ext cx="1332000" cy="13320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46B2830C-2855-4C08-BD67-5CF9C10ACA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728" y="3764102"/>
            <a:ext cx="1332000" cy="1332000"/>
          </a:xfrm>
          <a:prstGeom prst="rect">
            <a:avLst/>
          </a:prstGeom>
        </p:spPr>
      </p:pic>
      <p:sp>
        <p:nvSpPr>
          <p:cNvPr id="6" name="任意多边形 5"/>
          <p:cNvSpPr/>
          <p:nvPr/>
        </p:nvSpPr>
        <p:spPr>
          <a:xfrm>
            <a:off x="923290" y="969010"/>
            <a:ext cx="10345420" cy="493649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6907" h="8577">
                <a:moveTo>
                  <a:pt x="3321" y="0"/>
                </a:moveTo>
                <a:lnTo>
                  <a:pt x="15187" y="0"/>
                </a:lnTo>
                <a:lnTo>
                  <a:pt x="16551" y="685"/>
                </a:lnTo>
                <a:lnTo>
                  <a:pt x="16907" y="2112"/>
                </a:lnTo>
                <a:lnTo>
                  <a:pt x="16907" y="5298"/>
                </a:lnTo>
                <a:lnTo>
                  <a:pt x="16318" y="8577"/>
                </a:lnTo>
                <a:lnTo>
                  <a:pt x="1400" y="8577"/>
                </a:lnTo>
                <a:lnTo>
                  <a:pt x="0" y="7975"/>
                </a:lnTo>
                <a:lnTo>
                  <a:pt x="0" y="2435"/>
                </a:lnTo>
                <a:lnTo>
                  <a:pt x="670" y="444"/>
                </a:lnTo>
                <a:lnTo>
                  <a:pt x="3321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7F7F7F"/>
              </a:solidFill>
              <a:cs typeface="思源黑体 CN Medium" panose="020B0600000000000000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05EB4F-9A2B-4B7C-B485-13C4F30880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71" y="1468941"/>
            <a:ext cx="5041402" cy="50414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D40FB9-07F3-4F1A-A5BE-F3839E7482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150" y="3965205"/>
            <a:ext cx="2023643" cy="202364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1B7C31E-BCF1-472C-9F91-D7CE916DA3DD}"/>
              </a:ext>
            </a:extLst>
          </p:cNvPr>
          <p:cNvSpPr/>
          <p:nvPr/>
        </p:nvSpPr>
        <p:spPr>
          <a:xfrm>
            <a:off x="6168917" y="2338797"/>
            <a:ext cx="396775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>
                <a:ln w="0"/>
                <a:solidFill>
                  <a:srgbClr val="FFEBE0"/>
                </a:solidFill>
                <a:latin typeface="UTM Amerika Sans" panose="02040603050506020204" pitchFamily="18" charset="0"/>
              </a:rPr>
              <a:t>TẠM BIỆT</a:t>
            </a:r>
            <a:endParaRPr lang="en-US" sz="6600" b="1" cap="none" spc="0">
              <a:ln w="0"/>
              <a:solidFill>
                <a:srgbClr val="FFEBE0"/>
              </a:solidFill>
              <a:latin typeface="UTM Amerika Sans" panose="020406030505060202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2E88E8D-2041-4EF1-BA83-06BC80427CBE}"/>
              </a:ext>
            </a:extLst>
          </p:cNvPr>
          <p:cNvSpPr/>
          <p:nvPr/>
        </p:nvSpPr>
        <p:spPr>
          <a:xfrm>
            <a:off x="2017512" y="1322294"/>
            <a:ext cx="194636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>
                <a:ln w="0"/>
                <a:solidFill>
                  <a:srgbClr val="FFFAF7"/>
                </a:solidFill>
                <a:latin typeface="UTM ViceroyJF" panose="02040603050506020204" pitchFamily="18" charset="0"/>
              </a:rPr>
              <a:t>Ktuts</a:t>
            </a:r>
            <a:endParaRPr lang="en-US" sz="6600" b="1" cap="none" spc="0">
              <a:ln w="0"/>
              <a:solidFill>
                <a:srgbClr val="FFFAF7"/>
              </a:solidFill>
              <a:latin typeface="UTM ViceroyJF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4211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12" presetID="1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1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6" presetID="1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3" presetID="1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40" presetID="1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7" presetID="1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2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2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2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2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54" presetID="1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2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2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2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2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1" presetID="1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25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25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25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25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68" presetID="1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2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2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2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2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8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84" presetID="1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2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2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2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2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91" presetID="1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2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2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2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2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98" presetID="1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2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2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2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2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05" presetID="1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7" dur="2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2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2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2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1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112" presetID="1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4" dur="2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2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2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7" dur="2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19" presetID="1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1" dur="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3" dur="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5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126" presetID="1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8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133" presetID="1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5" dur="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7" dur="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8" dur="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9" presetID="2" presetClass="entr" presetSubtype="2" accel="22000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4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4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3" presetID="2" presetClass="entr" presetSubtype="2" accel="22000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4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4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/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12" presetID="1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1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6" presetID="1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3" presetID="1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40" presetID="1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7" presetID="1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2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2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2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2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54" presetID="1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2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2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2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2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1" presetID="1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25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25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25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25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68" presetID="1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2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2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2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2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8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84" presetID="1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2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2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2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2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91" presetID="1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2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2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2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2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98" presetID="1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2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2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2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2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05" presetID="1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7" dur="2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2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2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2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1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112" presetID="1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4" dur="2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2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2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7" dur="2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19" presetID="1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1" dur="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3" dur="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5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126" presetID="1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8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133" presetID="1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5" dur="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7" dur="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8" dur="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9" presetID="2" presetClass="entr" presetSubtype="2" accel="2200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3" presetID="2" presetClass="entr" presetSubtype="2" accel="2200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/>
          <p:bldP spid="26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175A5F-FAC7-49F6-AE46-3A6A67D51B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20" y="1100035"/>
            <a:ext cx="4657930" cy="46579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59BD6FF-4CAE-409A-8823-093FFE9FD6A5}"/>
              </a:ext>
            </a:extLst>
          </p:cNvPr>
          <p:cNvSpPr/>
          <p:nvPr/>
        </p:nvSpPr>
        <p:spPr>
          <a:xfrm>
            <a:off x="5299441" y="2700635"/>
            <a:ext cx="44887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>
                <a:ln w="0"/>
                <a:solidFill>
                  <a:srgbClr val="7F7F7F"/>
                </a:solidFill>
                <a:latin typeface="UTM Amerika Sans" panose="02040603050506020204" pitchFamily="18" charset="0"/>
              </a:rPr>
              <a:t>KH</a:t>
            </a:r>
            <a:r>
              <a:rPr lang="en-US" sz="6600" b="1">
                <a:ln w="0"/>
                <a:solidFill>
                  <a:srgbClr val="7F7F7F"/>
                </a:solidFill>
                <a:latin typeface="UTM Amerika Sans" panose="02040603050506020204" pitchFamily="18" charset="0"/>
              </a:rPr>
              <a:t>ỞI ĐỘNG</a:t>
            </a:r>
            <a:endParaRPr lang="en-US" sz="6600" b="1" cap="none" spc="0">
              <a:ln w="0"/>
              <a:solidFill>
                <a:srgbClr val="7F7F7F"/>
              </a:solidFill>
              <a:latin typeface="UTM Amerika Sans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E66EB7-3DC0-4F1F-8A6D-A036224518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726" y="-91528"/>
            <a:ext cx="2383126" cy="23831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8151B2-6A8F-4374-AC40-9DB59FB82B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874" y="4766222"/>
            <a:ext cx="2383126" cy="238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93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22000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850"/>
                                </p:stCondLst>
                                <p:childTnLst>
                                  <p:par>
                                    <p:cTn id="14" presetID="1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1" presetID="1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2200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850"/>
                                </p:stCondLst>
                                <p:childTnLst>
                                  <p:par>
                                    <p:cTn id="14" presetID="1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1" presetID="1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4C3CE6-067C-480B-9B11-FC22516C1170}"/>
              </a:ext>
            </a:extLst>
          </p:cNvPr>
          <p:cNvSpPr/>
          <p:nvPr/>
        </p:nvSpPr>
        <p:spPr>
          <a:xfrm>
            <a:off x="1581146" y="2612642"/>
            <a:ext cx="13516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64646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tấn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B94DE1-7644-4DC2-B529-AD23E3B33CD1}"/>
              </a:ext>
            </a:extLst>
          </p:cNvPr>
          <p:cNvSpPr/>
          <p:nvPr/>
        </p:nvSpPr>
        <p:spPr>
          <a:xfrm>
            <a:off x="7173484" y="4510385"/>
            <a:ext cx="9140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tạ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DFA5BD-BB7C-440F-A30B-D60F2D23D5C0}"/>
              </a:ext>
            </a:extLst>
          </p:cNvPr>
          <p:cNvSpPr/>
          <p:nvPr/>
        </p:nvSpPr>
        <p:spPr>
          <a:xfrm>
            <a:off x="2065913" y="3830723"/>
            <a:ext cx="1467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yến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2D5DFF-E7D2-4048-825E-5F1D72694CCD}"/>
              </a:ext>
            </a:extLst>
          </p:cNvPr>
          <p:cNvSpPr/>
          <p:nvPr/>
        </p:nvSpPr>
        <p:spPr>
          <a:xfrm>
            <a:off x="4676878" y="3100826"/>
            <a:ext cx="1072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kg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9CB17F-8FB6-4742-9695-947E773B4D25}"/>
              </a:ext>
            </a:extLst>
          </p:cNvPr>
          <p:cNvSpPr/>
          <p:nvPr/>
        </p:nvSpPr>
        <p:spPr>
          <a:xfrm>
            <a:off x="9639148" y="2639161"/>
            <a:ext cx="11015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hg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F66964-D702-4865-95A6-F4C433E72D25}"/>
              </a:ext>
            </a:extLst>
          </p:cNvPr>
          <p:cNvSpPr/>
          <p:nvPr/>
        </p:nvSpPr>
        <p:spPr>
          <a:xfrm>
            <a:off x="8455929" y="3820120"/>
            <a:ext cx="16337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dag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E6D173-7C6B-487D-A08F-CF78F0B4A4AA}"/>
              </a:ext>
            </a:extLst>
          </p:cNvPr>
          <p:cNvSpPr/>
          <p:nvPr/>
        </p:nvSpPr>
        <p:spPr>
          <a:xfrm>
            <a:off x="5478268" y="4326164"/>
            <a:ext cx="6639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405C97-8334-43B8-A7F5-03190E6FDC09}"/>
              </a:ext>
            </a:extLst>
          </p:cNvPr>
          <p:cNvSpPr/>
          <p:nvPr/>
        </p:nvSpPr>
        <p:spPr>
          <a:xfrm>
            <a:off x="2316783" y="1283498"/>
            <a:ext cx="773641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>
                <a:ln w="0"/>
                <a:solidFill>
                  <a:srgbClr val="646464"/>
                </a:solidFill>
                <a:latin typeface="UTM Avo" panose="02040603050506020204" pitchFamily="18" charset="0"/>
              </a:rPr>
              <a:t>Sắp xếp các đơn vị đo khối lượng</a:t>
            </a:r>
          </a:p>
          <a:p>
            <a:pPr algn="ctr"/>
            <a:r>
              <a:rPr lang="en-US" sz="3600">
                <a:ln w="0"/>
                <a:solidFill>
                  <a:srgbClr val="646464"/>
                </a:solidFill>
                <a:latin typeface="UTM Avo" panose="02040603050506020204" pitchFamily="18" charset="0"/>
              </a:rPr>
              <a:t>theo thứ tự từ lớn đến bé</a:t>
            </a:r>
            <a:endParaRPr lang="en-US" sz="3600" cap="none" spc="0">
              <a:ln w="0"/>
              <a:solidFill>
                <a:srgbClr val="646464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6500713-9F5B-4686-8188-A1B52B236E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169"/>
            <a:ext cx="1200329" cy="12003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0DF007-10E9-46EC-9C79-1A85B2B7D9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312" y="3435309"/>
            <a:ext cx="3671152" cy="36711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7294040-E75B-422A-BAF4-AFB73AFBB4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671" y="-414"/>
            <a:ext cx="1200329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2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4C3CE6-067C-480B-9B11-FC22516C1170}"/>
              </a:ext>
            </a:extLst>
          </p:cNvPr>
          <p:cNvSpPr/>
          <p:nvPr/>
        </p:nvSpPr>
        <p:spPr>
          <a:xfrm>
            <a:off x="1283834" y="1591771"/>
            <a:ext cx="1351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tấn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B94DE1-7644-4DC2-B529-AD23E3B33CD1}"/>
              </a:ext>
            </a:extLst>
          </p:cNvPr>
          <p:cNvSpPr/>
          <p:nvPr/>
        </p:nvSpPr>
        <p:spPr>
          <a:xfrm>
            <a:off x="2957422" y="1610150"/>
            <a:ext cx="9140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tạ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DFA5BD-BB7C-440F-A30B-D60F2D23D5C0}"/>
              </a:ext>
            </a:extLst>
          </p:cNvPr>
          <p:cNvSpPr/>
          <p:nvPr/>
        </p:nvSpPr>
        <p:spPr>
          <a:xfrm>
            <a:off x="4135682" y="1628529"/>
            <a:ext cx="1467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yến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2D5DFF-E7D2-4048-825E-5F1D72694CCD}"/>
              </a:ext>
            </a:extLst>
          </p:cNvPr>
          <p:cNvSpPr/>
          <p:nvPr/>
        </p:nvSpPr>
        <p:spPr>
          <a:xfrm>
            <a:off x="5787628" y="1628529"/>
            <a:ext cx="1072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kg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9CB17F-8FB6-4742-9695-947E773B4D25}"/>
              </a:ext>
            </a:extLst>
          </p:cNvPr>
          <p:cNvSpPr/>
          <p:nvPr/>
        </p:nvSpPr>
        <p:spPr>
          <a:xfrm>
            <a:off x="7227980" y="1646908"/>
            <a:ext cx="11015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hg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F66964-D702-4865-95A6-F4C433E72D25}"/>
              </a:ext>
            </a:extLst>
          </p:cNvPr>
          <p:cNvSpPr/>
          <p:nvPr/>
        </p:nvSpPr>
        <p:spPr>
          <a:xfrm>
            <a:off x="8416658" y="1665287"/>
            <a:ext cx="16337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dag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E6D173-7C6B-487D-A08F-CF78F0B4A4AA}"/>
              </a:ext>
            </a:extLst>
          </p:cNvPr>
          <p:cNvSpPr/>
          <p:nvPr/>
        </p:nvSpPr>
        <p:spPr>
          <a:xfrm>
            <a:off x="10356345" y="1665287"/>
            <a:ext cx="6639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8CD5B4-3829-4099-9D48-A9B5CC89DEEA}"/>
              </a:ext>
            </a:extLst>
          </p:cNvPr>
          <p:cNvSpPr>
            <a:spLocks noChangeAspect="1"/>
          </p:cNvSpPr>
          <p:nvPr/>
        </p:nvSpPr>
        <p:spPr>
          <a:xfrm>
            <a:off x="4235666" y="1118537"/>
            <a:ext cx="372066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>
                <a:ln w="0"/>
                <a:solidFill>
                  <a:srgbClr val="646464"/>
                </a:solidFill>
                <a:latin typeface="UTM Avo" panose="02040603050506020204" pitchFamily="18" charset="0"/>
              </a:rPr>
              <a:t>Đố em:</a:t>
            </a:r>
            <a:endParaRPr lang="en-US" sz="6000" b="1" cap="none" spc="0">
              <a:ln w="0"/>
              <a:solidFill>
                <a:srgbClr val="646464"/>
              </a:solidFill>
              <a:latin typeface="UTM Avo" panose="0204060305050602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DED92C-C6AD-452E-B984-36B7BDE234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444" y="3785923"/>
            <a:ext cx="1532914" cy="15329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E155FB3-4D51-407F-B12E-65DF66E794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166" y="2324967"/>
            <a:ext cx="1311848" cy="131184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FDBE9EB-7F0D-49A3-8D8E-2DD6083071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269" y="2365012"/>
            <a:ext cx="1246145" cy="124614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CC0892E-FA70-40BB-B79D-E46154A359D4}"/>
              </a:ext>
            </a:extLst>
          </p:cNvPr>
          <p:cNvSpPr>
            <a:spLocks noChangeAspect="1"/>
          </p:cNvSpPr>
          <p:nvPr/>
        </p:nvSpPr>
        <p:spPr>
          <a:xfrm>
            <a:off x="3318107" y="2473060"/>
            <a:ext cx="91403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>
                <a:ln w="0"/>
                <a:solidFill>
                  <a:srgbClr val="646464"/>
                </a:solidFill>
                <a:latin typeface="UTM Avo" panose="02040603050506020204" pitchFamily="18" charset="0"/>
              </a:rPr>
              <a:t>-</a:t>
            </a:r>
            <a:endParaRPr lang="en-US" sz="6000" cap="none" spc="0">
              <a:ln w="0"/>
              <a:solidFill>
                <a:srgbClr val="646464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FE0C10-976E-48CF-B487-40730B9CE853}"/>
              </a:ext>
            </a:extLst>
          </p:cNvPr>
          <p:cNvSpPr>
            <a:spLocks noChangeAspect="1"/>
          </p:cNvSpPr>
          <p:nvPr/>
        </p:nvSpPr>
        <p:spPr>
          <a:xfrm>
            <a:off x="5304081" y="2551002"/>
            <a:ext cx="280667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>
                <a:ln w="0"/>
                <a:solidFill>
                  <a:srgbClr val="646464"/>
                </a:solidFill>
                <a:latin typeface="UTM Avo" panose="02040603050506020204" pitchFamily="18" charset="0"/>
              </a:rPr>
              <a:t>= 8kg</a:t>
            </a:r>
            <a:endParaRPr lang="en-US" sz="6000" cap="none" spc="0">
              <a:ln w="0"/>
              <a:solidFill>
                <a:srgbClr val="646464"/>
              </a:solidFill>
              <a:latin typeface="UTM Avo" panose="020406030505060202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BCDEDAF-DF6F-4376-A69A-EDD71BDECA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568" y="3854798"/>
            <a:ext cx="1311848" cy="131184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8F97D12-7BE0-4B7A-B2D3-94FC07FB794E}"/>
              </a:ext>
            </a:extLst>
          </p:cNvPr>
          <p:cNvSpPr>
            <a:spLocks noChangeAspect="1"/>
          </p:cNvSpPr>
          <p:nvPr/>
        </p:nvSpPr>
        <p:spPr>
          <a:xfrm>
            <a:off x="3398197" y="4002892"/>
            <a:ext cx="124614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>
                <a:ln w="0"/>
                <a:solidFill>
                  <a:srgbClr val="646464"/>
                </a:solidFill>
                <a:latin typeface="UTM Avo" panose="02040603050506020204" pitchFamily="18" charset="0"/>
              </a:rPr>
              <a:t>x 2</a:t>
            </a:r>
            <a:endParaRPr lang="en-US" sz="6000" cap="none" spc="0">
              <a:ln w="0"/>
              <a:solidFill>
                <a:srgbClr val="646464"/>
              </a:solidFill>
              <a:latin typeface="UTM Avo" panose="020406030505060202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7191330-8C2A-4633-9163-B8B8A5327496}"/>
              </a:ext>
            </a:extLst>
          </p:cNvPr>
          <p:cNvSpPr>
            <a:spLocks noChangeAspect="1"/>
          </p:cNvSpPr>
          <p:nvPr/>
        </p:nvSpPr>
        <p:spPr>
          <a:xfrm>
            <a:off x="3775123" y="4002891"/>
            <a:ext cx="280667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>
                <a:ln w="0"/>
                <a:solidFill>
                  <a:srgbClr val="646464"/>
                </a:solidFill>
                <a:latin typeface="UTM Avo" panose="02040603050506020204" pitchFamily="18" charset="0"/>
              </a:rPr>
              <a:t>=</a:t>
            </a:r>
            <a:endParaRPr lang="en-US" sz="6000" cap="none" spc="0">
              <a:ln w="0"/>
              <a:solidFill>
                <a:srgbClr val="646464"/>
              </a:solidFill>
              <a:latin typeface="UTM Avo" panose="02040603050506020204" pitchFamily="18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16E1461-0877-477E-8A39-7DB031CA1CAB}"/>
              </a:ext>
            </a:extLst>
          </p:cNvPr>
          <p:cNvSpPr/>
          <p:nvPr/>
        </p:nvSpPr>
        <p:spPr>
          <a:xfrm>
            <a:off x="7619660" y="2686917"/>
            <a:ext cx="4143465" cy="3968920"/>
          </a:xfrm>
          <a:prstGeom prst="ellipse">
            <a:avLst/>
          </a:prstGeom>
          <a:solidFill>
            <a:srgbClr val="646464"/>
          </a:solidFill>
          <a:ln w="38100">
            <a:solidFill>
              <a:schemeClr val="bg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A90DA9B-FEC3-4440-9771-AA395347DD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335" y="2878257"/>
            <a:ext cx="1095481" cy="109548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E1B6CC8-2827-45C8-9FD3-CD44DAAA053A}"/>
              </a:ext>
            </a:extLst>
          </p:cNvPr>
          <p:cNvSpPr>
            <a:spLocks noChangeAspect="1"/>
          </p:cNvSpPr>
          <p:nvPr/>
        </p:nvSpPr>
        <p:spPr>
          <a:xfrm>
            <a:off x="9016586" y="3746532"/>
            <a:ext cx="200575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>
                <a:ln w="0"/>
                <a:solidFill>
                  <a:schemeClr val="bg1"/>
                </a:solidFill>
                <a:latin typeface="UTM Avo" panose="02040603050506020204" pitchFamily="18" charset="0"/>
              </a:rPr>
              <a:t>20kg</a:t>
            </a:r>
            <a:endParaRPr lang="en-US" sz="3200" cap="none" spc="0">
              <a:ln w="0"/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40380A1-CA15-4F11-8E1A-3EF3FD9258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574" y="4331307"/>
            <a:ext cx="1311848" cy="131184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F880B98-67B3-4B25-A4A4-1A3F37BA07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199" y="4367862"/>
            <a:ext cx="1246145" cy="1246145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CD694F1-F780-4FCC-A465-103A6C748449}"/>
              </a:ext>
            </a:extLst>
          </p:cNvPr>
          <p:cNvSpPr>
            <a:spLocks noChangeAspect="1"/>
          </p:cNvSpPr>
          <p:nvPr/>
        </p:nvSpPr>
        <p:spPr>
          <a:xfrm>
            <a:off x="7894494" y="5334260"/>
            <a:ext cx="200575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>
                <a:ln w="0"/>
                <a:solidFill>
                  <a:schemeClr val="bg1"/>
                </a:solidFill>
                <a:latin typeface="UTM Avo" panose="02040603050506020204" pitchFamily="18" charset="0"/>
              </a:rPr>
              <a:t>?kg</a:t>
            </a:r>
            <a:endParaRPr lang="en-US" sz="3200" cap="none" spc="0">
              <a:ln w="0"/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B480F67-C108-4D94-BBF1-2A3C91127BF7}"/>
              </a:ext>
            </a:extLst>
          </p:cNvPr>
          <p:cNvSpPr>
            <a:spLocks noChangeAspect="1"/>
          </p:cNvSpPr>
          <p:nvPr/>
        </p:nvSpPr>
        <p:spPr>
          <a:xfrm>
            <a:off x="9494884" y="5440250"/>
            <a:ext cx="200575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>
                <a:ln w="0"/>
                <a:solidFill>
                  <a:schemeClr val="bg1"/>
                </a:solidFill>
                <a:latin typeface="UTM Avo" panose="02040603050506020204" pitchFamily="18" charset="0"/>
              </a:rPr>
              <a:t>?kg</a:t>
            </a:r>
            <a:endParaRPr lang="en-US" sz="3200" cap="none" spc="0">
              <a:ln w="0"/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3910633-AC66-4B4B-8A33-5CFFD5553AA8}"/>
              </a:ext>
            </a:extLst>
          </p:cNvPr>
          <p:cNvSpPr>
            <a:spLocks noChangeAspect="1"/>
          </p:cNvSpPr>
          <p:nvPr/>
        </p:nvSpPr>
        <p:spPr>
          <a:xfrm>
            <a:off x="8105990" y="5371533"/>
            <a:ext cx="1713300" cy="584775"/>
          </a:xfrm>
          <a:prstGeom prst="rect">
            <a:avLst/>
          </a:prstGeom>
          <a:solidFill>
            <a:srgbClr val="646464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>
                <a:ln w="0"/>
                <a:solidFill>
                  <a:schemeClr val="accent4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10kg</a:t>
            </a:r>
            <a:endParaRPr lang="en-US" sz="3200" b="1" cap="none" spc="0">
              <a:ln w="0"/>
              <a:solidFill>
                <a:schemeClr val="accent4">
                  <a:lumMod val="20000"/>
                  <a:lumOff val="8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30B79EE-5B18-4226-A29D-D0E90827557C}"/>
              </a:ext>
            </a:extLst>
          </p:cNvPr>
          <p:cNvSpPr>
            <a:spLocks noChangeAspect="1"/>
          </p:cNvSpPr>
          <p:nvPr/>
        </p:nvSpPr>
        <p:spPr>
          <a:xfrm>
            <a:off x="9900252" y="5481781"/>
            <a:ext cx="1387992" cy="584775"/>
          </a:xfrm>
          <a:prstGeom prst="rect">
            <a:avLst/>
          </a:prstGeom>
          <a:solidFill>
            <a:srgbClr val="646464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>
                <a:ln w="0"/>
                <a:solidFill>
                  <a:schemeClr val="accent4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2kg</a:t>
            </a:r>
            <a:endParaRPr lang="en-US" sz="3200" b="1" cap="none" spc="0">
              <a:ln w="0"/>
              <a:solidFill>
                <a:schemeClr val="accent4">
                  <a:lumMod val="20000"/>
                  <a:lumOff val="8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2D653C6-60C9-49D6-923E-FB4CD003DF2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169"/>
            <a:ext cx="1200329" cy="120032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4F0D6C9-3C86-4354-B92B-EA6D3A90917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3439" y="3746532"/>
            <a:ext cx="3671152" cy="36711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EB7D7C6-8B3E-4E97-A8E8-112D00B1FD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671" y="-414"/>
            <a:ext cx="1200329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0774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10" grpId="0"/>
      <p:bldP spid="17" grpId="0"/>
      <p:bldP spid="18" grpId="0"/>
      <p:bldP spid="20" grpId="0"/>
      <p:bldP spid="21" grpId="0"/>
      <p:bldP spid="26" grpId="0" animBg="1"/>
      <p:bldP spid="23" grpId="0"/>
      <p:bldP spid="27" grpId="0"/>
      <p:bldP spid="28" grpId="0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175A5F-FAC7-49F6-AE46-3A6A67D51B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20" y="1100035"/>
            <a:ext cx="4657930" cy="46579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59BD6FF-4CAE-409A-8823-093FFE9FD6A5}"/>
              </a:ext>
            </a:extLst>
          </p:cNvPr>
          <p:cNvSpPr/>
          <p:nvPr/>
        </p:nvSpPr>
        <p:spPr>
          <a:xfrm>
            <a:off x="5155395" y="2700635"/>
            <a:ext cx="477682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>
                <a:ln w="0"/>
                <a:solidFill>
                  <a:srgbClr val="7F7F7F"/>
                </a:solidFill>
                <a:latin typeface="UTM Amerika Sans" panose="02040603050506020204" pitchFamily="18" charset="0"/>
              </a:rPr>
              <a:t>LUYỆN TẬP</a:t>
            </a:r>
            <a:endParaRPr lang="en-US" sz="6600" b="1" cap="none" spc="0">
              <a:ln w="0"/>
              <a:solidFill>
                <a:srgbClr val="7F7F7F"/>
              </a:solidFill>
              <a:latin typeface="UTM Amerika Sans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8F5CD5-3EAD-4A6F-BFC8-10F93669E5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726" y="-91528"/>
            <a:ext cx="2383126" cy="23831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036A42-30EA-46CF-809D-37888915F2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874" y="4766222"/>
            <a:ext cx="2383126" cy="238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00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22000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850"/>
                                </p:stCondLst>
                                <p:childTnLst>
                                  <p:par>
                                    <p:cTn id="14" presetID="1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1" presetID="1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2200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850"/>
                                </p:stCondLst>
                                <p:childTnLst>
                                  <p:par>
                                    <p:cTn id="14" presetID="1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1" presetID="1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0CDF37-184F-4A67-B9A1-604CCDE72B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799" y="2764064"/>
            <a:ext cx="4387601" cy="43876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80B3057-08DF-4BBC-A3B3-22659063596A}"/>
              </a:ext>
            </a:extLst>
          </p:cNvPr>
          <p:cNvSpPr/>
          <p:nvPr/>
        </p:nvSpPr>
        <p:spPr>
          <a:xfrm>
            <a:off x="10353981" y="4634698"/>
            <a:ext cx="13676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>
                <a:ln w="0"/>
                <a:solidFill>
                  <a:srgbClr val="646464"/>
                </a:solidFill>
                <a:latin typeface="UTM Avo" panose="02040603050506020204" pitchFamily="18" charset="0"/>
              </a:rPr>
              <a:t>Bài 1</a:t>
            </a:r>
            <a:endParaRPr lang="en-US" sz="3600" b="1" cap="none" spc="0">
              <a:ln w="0"/>
              <a:solidFill>
                <a:srgbClr val="646464"/>
              </a:solidFill>
              <a:latin typeface="UTM Avo" panose="0204060305050602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FAB19F-13E4-4892-A704-B85ED1725F9F}"/>
              </a:ext>
            </a:extLst>
          </p:cNvPr>
          <p:cNvSpPr/>
          <p:nvPr/>
        </p:nvSpPr>
        <p:spPr>
          <a:xfrm>
            <a:off x="2336221" y="1283498"/>
            <a:ext cx="75195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>
                <a:ln w="0"/>
                <a:solidFill>
                  <a:srgbClr val="646464"/>
                </a:solidFill>
                <a:latin typeface="UTM Avo" panose="02040603050506020204" pitchFamily="18" charset="0"/>
              </a:rPr>
              <a:t>Viết số thích hợp vào chỗ chấm:</a:t>
            </a:r>
            <a:endParaRPr lang="en-US" sz="3600" cap="none" spc="0">
              <a:ln w="0"/>
              <a:solidFill>
                <a:srgbClr val="646464"/>
              </a:solidFill>
              <a:latin typeface="UTM Avo" panose="0204060305050602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F85984-95A3-4D81-AA02-102D5BAB5071}"/>
              </a:ext>
            </a:extLst>
          </p:cNvPr>
          <p:cNvSpPr/>
          <p:nvPr/>
        </p:nvSpPr>
        <p:spPr>
          <a:xfrm>
            <a:off x="1385038" y="2187874"/>
            <a:ext cx="3685625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>
                <a:ln w="0"/>
                <a:solidFill>
                  <a:srgbClr val="646464"/>
                </a:solidFill>
                <a:latin typeface="UTM Avo" panose="02040603050506020204" pitchFamily="18" charset="0"/>
              </a:rPr>
              <a:t>1 yến =  ... kg</a:t>
            </a:r>
          </a:p>
          <a:p>
            <a:pPr algn="ctr"/>
            <a:endParaRPr lang="en-US" sz="3600">
              <a:ln w="0"/>
              <a:solidFill>
                <a:srgbClr val="646464"/>
              </a:solidFill>
              <a:latin typeface="UTM Avo" panose="02040603050506020204" pitchFamily="18" charset="0"/>
            </a:endParaRPr>
          </a:p>
          <a:p>
            <a:pPr algn="ctr"/>
            <a:r>
              <a:rPr lang="en-US" sz="3600">
                <a:ln w="0"/>
                <a:solidFill>
                  <a:srgbClr val="646464"/>
                </a:solidFill>
                <a:latin typeface="UTM Avo" panose="02040603050506020204" pitchFamily="18" charset="0"/>
              </a:rPr>
              <a:t>1 tạ =     ...   kg</a:t>
            </a:r>
          </a:p>
          <a:p>
            <a:pPr algn="ctr"/>
            <a:endParaRPr lang="en-US" sz="3600">
              <a:ln w="0"/>
              <a:solidFill>
                <a:srgbClr val="646464"/>
              </a:solidFill>
              <a:latin typeface="UTM Avo" panose="02040603050506020204" pitchFamily="18" charset="0"/>
            </a:endParaRPr>
          </a:p>
          <a:p>
            <a:pPr algn="ctr"/>
            <a:r>
              <a:rPr lang="en-US" sz="3600">
                <a:ln w="0"/>
                <a:solidFill>
                  <a:srgbClr val="646464"/>
                </a:solidFill>
                <a:latin typeface="UTM Avo" panose="02040603050506020204" pitchFamily="18" charset="0"/>
              </a:rPr>
              <a:t>1 tấn =       ... kg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A1D200-68E4-4602-BD9C-0C9BA39BD3DE}"/>
              </a:ext>
            </a:extLst>
          </p:cNvPr>
          <p:cNvSpPr/>
          <p:nvPr/>
        </p:nvSpPr>
        <p:spPr>
          <a:xfrm>
            <a:off x="5919492" y="2239890"/>
            <a:ext cx="3842720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>
                <a:ln w="0"/>
                <a:solidFill>
                  <a:srgbClr val="646464"/>
                </a:solidFill>
                <a:latin typeface="UTM Avo" panose="02040603050506020204" pitchFamily="18" charset="0"/>
              </a:rPr>
              <a:t>1 tạ =     ... yến</a:t>
            </a:r>
          </a:p>
          <a:p>
            <a:pPr algn="ctr"/>
            <a:endParaRPr lang="en-US" sz="3600">
              <a:ln w="0"/>
              <a:solidFill>
                <a:srgbClr val="646464"/>
              </a:solidFill>
              <a:latin typeface="UTM Avo" panose="02040603050506020204" pitchFamily="18" charset="0"/>
            </a:endParaRPr>
          </a:p>
          <a:p>
            <a:pPr algn="ctr"/>
            <a:r>
              <a:rPr lang="en-US" sz="3600">
                <a:ln w="0"/>
                <a:solidFill>
                  <a:srgbClr val="646464"/>
                </a:solidFill>
                <a:latin typeface="UTM Avo" panose="02040603050506020204" pitchFamily="18" charset="0"/>
              </a:rPr>
              <a:t>1 tấn =     ... tạ</a:t>
            </a:r>
          </a:p>
          <a:p>
            <a:pPr algn="ctr"/>
            <a:endParaRPr lang="en-US" sz="3600">
              <a:ln w="0"/>
              <a:solidFill>
                <a:srgbClr val="646464"/>
              </a:solidFill>
              <a:latin typeface="UTM Avo" panose="02040603050506020204" pitchFamily="18" charset="0"/>
            </a:endParaRPr>
          </a:p>
          <a:p>
            <a:pPr algn="ctr"/>
            <a:r>
              <a:rPr lang="en-US" sz="3600">
                <a:ln w="0"/>
                <a:solidFill>
                  <a:srgbClr val="646464"/>
                </a:solidFill>
                <a:latin typeface="UTM Avo" panose="02040603050506020204" pitchFamily="18" charset="0"/>
              </a:rPr>
              <a:t>1 tấn =      ... yến</a:t>
            </a:r>
            <a:endParaRPr lang="en-US" sz="3600" cap="none" spc="0">
              <a:ln w="0"/>
              <a:solidFill>
                <a:srgbClr val="646464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9DD096-9ED0-42FA-A76E-34978E760D93}"/>
              </a:ext>
            </a:extLst>
          </p:cNvPr>
          <p:cNvSpPr/>
          <p:nvPr/>
        </p:nvSpPr>
        <p:spPr>
          <a:xfrm>
            <a:off x="3388806" y="2204048"/>
            <a:ext cx="755336" cy="646331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>
                <a:ln w="0"/>
                <a:solidFill>
                  <a:srgbClr val="FFA047"/>
                </a:solidFill>
                <a:latin typeface="UTM Avo" panose="02040603050506020204" pitchFamily="18" charset="0"/>
              </a:rPr>
              <a:t>10</a:t>
            </a:r>
            <a:endParaRPr lang="en-US" sz="3600" b="1" cap="none" spc="0">
              <a:ln w="0"/>
              <a:solidFill>
                <a:srgbClr val="FFA047"/>
              </a:solidFill>
              <a:latin typeface="UTM Avo" panose="020406030505060202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48CF6EF-05EC-424D-AEEC-5C91520331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11" y="2091580"/>
            <a:ext cx="817763" cy="81776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107AEEB-03FE-46AB-B19B-37EA122DF29D}"/>
              </a:ext>
            </a:extLst>
          </p:cNvPr>
          <p:cNvSpPr/>
          <p:nvPr/>
        </p:nvSpPr>
        <p:spPr>
          <a:xfrm>
            <a:off x="3209635" y="3303956"/>
            <a:ext cx="1040671" cy="646331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>
                <a:ln w="0"/>
                <a:solidFill>
                  <a:srgbClr val="FFA047"/>
                </a:solidFill>
                <a:latin typeface="UTM Avo" panose="02040603050506020204" pitchFamily="18" charset="0"/>
              </a:rPr>
              <a:t>100</a:t>
            </a:r>
            <a:endParaRPr lang="en-US" sz="3600" b="1" cap="none" spc="0">
              <a:ln w="0"/>
              <a:solidFill>
                <a:srgbClr val="FFA047"/>
              </a:solidFill>
              <a:latin typeface="UTM Avo" panose="020406030505060202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D16C879-D943-4239-BB85-E495678AE6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37" y="3189859"/>
            <a:ext cx="817763" cy="81776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547A068-8A39-4495-8F55-476487440F74}"/>
              </a:ext>
            </a:extLst>
          </p:cNvPr>
          <p:cNvSpPr/>
          <p:nvPr/>
        </p:nvSpPr>
        <p:spPr>
          <a:xfrm>
            <a:off x="3103473" y="4391723"/>
            <a:ext cx="1326004" cy="646331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>
                <a:ln w="0"/>
                <a:solidFill>
                  <a:srgbClr val="FFA047"/>
                </a:solidFill>
                <a:latin typeface="UTM Avo" panose="02040603050506020204" pitchFamily="18" charset="0"/>
              </a:rPr>
              <a:t>1000</a:t>
            </a:r>
            <a:endParaRPr lang="en-US" sz="3600" b="1" cap="none" spc="0">
              <a:ln w="0"/>
              <a:solidFill>
                <a:srgbClr val="FFA047"/>
              </a:solidFill>
              <a:latin typeface="UTM Avo" panose="020406030505060202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DC779FD-9FC3-4EAC-8AED-63B343BFF4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41" y="4277626"/>
            <a:ext cx="817763" cy="81776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D41D076-2975-46C6-8927-D164AD5E31FD}"/>
              </a:ext>
            </a:extLst>
          </p:cNvPr>
          <p:cNvSpPr/>
          <p:nvPr/>
        </p:nvSpPr>
        <p:spPr>
          <a:xfrm>
            <a:off x="7707512" y="2223270"/>
            <a:ext cx="755336" cy="646331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>
                <a:ln w="0"/>
                <a:solidFill>
                  <a:srgbClr val="FFA047"/>
                </a:solidFill>
                <a:latin typeface="UTM Avo" panose="02040603050506020204" pitchFamily="18" charset="0"/>
              </a:rPr>
              <a:t>10</a:t>
            </a:r>
            <a:endParaRPr lang="en-US" sz="3600" b="1" cap="none" spc="0">
              <a:ln w="0"/>
              <a:solidFill>
                <a:srgbClr val="FFA047"/>
              </a:solidFill>
              <a:latin typeface="UTM Avo" panose="020406030505060202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59A8AFA-34D9-4BCC-A4B2-AA7399DD71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962" y="2091580"/>
            <a:ext cx="817763" cy="81776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3E46B68-7EBD-4783-8560-C8DC4AB7FB8B}"/>
              </a:ext>
            </a:extLst>
          </p:cNvPr>
          <p:cNvSpPr/>
          <p:nvPr/>
        </p:nvSpPr>
        <p:spPr>
          <a:xfrm>
            <a:off x="8085180" y="3350772"/>
            <a:ext cx="755336" cy="646331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>
                <a:ln w="0"/>
                <a:solidFill>
                  <a:srgbClr val="FFA047"/>
                </a:solidFill>
                <a:latin typeface="UTM Avo" panose="02040603050506020204" pitchFamily="18" charset="0"/>
              </a:rPr>
              <a:t>10</a:t>
            </a:r>
            <a:endParaRPr lang="en-US" sz="3600" b="1" cap="none" spc="0">
              <a:ln w="0"/>
              <a:solidFill>
                <a:srgbClr val="FFA047"/>
              </a:solidFill>
              <a:latin typeface="UTM Avo" panose="020406030505060202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4CCE782-B9CB-4937-AA08-FF61166D68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559" y="3202784"/>
            <a:ext cx="817763" cy="817763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7EDF266-C0BB-462E-BAFC-9CB898B35A5A}"/>
              </a:ext>
            </a:extLst>
          </p:cNvPr>
          <p:cNvSpPr/>
          <p:nvPr/>
        </p:nvSpPr>
        <p:spPr>
          <a:xfrm>
            <a:off x="7699250" y="4465604"/>
            <a:ext cx="1040671" cy="646331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>
                <a:ln w="0"/>
                <a:solidFill>
                  <a:srgbClr val="FFA047"/>
                </a:solidFill>
                <a:latin typeface="UTM Avo" panose="02040603050506020204" pitchFamily="18" charset="0"/>
              </a:rPr>
              <a:t>100</a:t>
            </a:r>
            <a:endParaRPr lang="en-US" sz="3600" b="1" cap="none" spc="0">
              <a:ln w="0"/>
              <a:solidFill>
                <a:srgbClr val="FFA047"/>
              </a:solidFill>
              <a:latin typeface="UTM Avo" panose="020406030505060202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B4D69D6-5F8F-4836-84E6-527411F9C6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237" y="4294172"/>
            <a:ext cx="817763" cy="81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08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5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5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6" grpId="0"/>
      <p:bldP spid="7" grpId="0"/>
      <p:bldP spid="8" grpId="0"/>
      <p:bldP spid="12" grpId="0" animBg="1"/>
      <p:bldP spid="15" grpId="0" animBg="1"/>
      <p:bldP spid="17" grpId="0" animBg="1"/>
      <p:bldP spid="19" grpId="0" animBg="1"/>
      <p:bldP spid="21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0CDF37-184F-4A67-B9A1-604CCDE72B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999" y="2598964"/>
            <a:ext cx="4387601" cy="43876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80B3057-08DF-4BBC-A3B3-22659063596A}"/>
              </a:ext>
            </a:extLst>
          </p:cNvPr>
          <p:cNvSpPr/>
          <p:nvPr/>
        </p:nvSpPr>
        <p:spPr>
          <a:xfrm>
            <a:off x="10810771" y="5234354"/>
            <a:ext cx="88357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>
                <a:ln w="0"/>
                <a:solidFill>
                  <a:srgbClr val="646464"/>
                </a:solidFill>
                <a:latin typeface="UTM Avo" panose="02040603050506020204" pitchFamily="18" charset="0"/>
              </a:rPr>
              <a:t>Bài </a:t>
            </a:r>
          </a:p>
          <a:p>
            <a:pPr algn="ctr"/>
            <a:r>
              <a:rPr lang="en-US" sz="2800" b="1">
                <a:ln w="0"/>
                <a:solidFill>
                  <a:srgbClr val="646464"/>
                </a:solidFill>
                <a:latin typeface="UTM Avo" panose="02040603050506020204" pitchFamily="18" charset="0"/>
              </a:rPr>
              <a:t>2</a:t>
            </a:r>
            <a:endParaRPr lang="en-US" sz="2800" b="1" cap="none" spc="0">
              <a:ln w="0"/>
              <a:solidFill>
                <a:srgbClr val="646464"/>
              </a:solidFill>
              <a:latin typeface="UTM Avo" panose="0204060305050602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FAB19F-13E4-4892-A704-B85ED1725F9F}"/>
              </a:ext>
            </a:extLst>
          </p:cNvPr>
          <p:cNvSpPr/>
          <p:nvPr/>
        </p:nvSpPr>
        <p:spPr>
          <a:xfrm>
            <a:off x="2336221" y="1482793"/>
            <a:ext cx="75195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>
                <a:ln w="0"/>
                <a:solidFill>
                  <a:srgbClr val="646464"/>
                </a:solidFill>
                <a:latin typeface="UTM Avo" panose="02040603050506020204" pitchFamily="18" charset="0"/>
              </a:rPr>
              <a:t>Viết số thích hợp vào chỗ chấm:</a:t>
            </a:r>
            <a:endParaRPr lang="en-US" sz="3600" cap="none" spc="0">
              <a:ln w="0"/>
              <a:solidFill>
                <a:srgbClr val="646464"/>
              </a:solidFill>
              <a:latin typeface="UTM Avo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5F85984-95A3-4D81-AA02-102D5BAB5071}"/>
                  </a:ext>
                </a:extLst>
              </p:cNvPr>
              <p:cNvSpPr/>
              <p:nvPr/>
            </p:nvSpPr>
            <p:spPr>
              <a:xfrm>
                <a:off x="1597594" y="2331193"/>
                <a:ext cx="2254143" cy="246157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000">
                    <a:ln w="0"/>
                    <a:solidFill>
                      <a:srgbClr val="646464"/>
                    </a:solidFill>
                    <a:latin typeface="UTM Avo" panose="02040603050506020204" pitchFamily="18" charset="0"/>
                  </a:rPr>
                  <a:t>a) 10 yến = ... kg</a:t>
                </a:r>
              </a:p>
              <a:p>
                <a:pPr algn="ctr"/>
                <a:endParaRPr lang="en-US" sz="2000">
                  <a:ln w="0"/>
                  <a:solidFill>
                    <a:srgbClr val="646464"/>
                  </a:solidFill>
                  <a:latin typeface="UTM Avo" panose="02040603050506020204" pitchFamily="18" charset="0"/>
                </a:endParaRPr>
              </a:p>
              <a:p>
                <a:pPr algn="ctr"/>
                <a:r>
                  <a:rPr lang="en-US" sz="2000">
                    <a:ln w="0"/>
                    <a:solidFill>
                      <a:srgbClr val="646464"/>
                    </a:solidFill>
                    <a:latin typeface="UTM Avo" panose="02040603050506020204" pitchFamily="18" charset="0"/>
                  </a:rPr>
                  <a:t>50 kg = ... yến</a:t>
                </a:r>
              </a:p>
              <a:p>
                <a:pPr algn="ctr"/>
                <a:endParaRPr lang="en-US" sz="2000">
                  <a:ln w="0"/>
                  <a:solidFill>
                    <a:srgbClr val="646464"/>
                  </a:solidFill>
                  <a:latin typeface="UTM Avo" panose="0204060305050602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n w="0"/>
                            <a:solidFill>
                              <a:srgbClr val="64646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0" i="0" smtClean="0">
                            <a:ln w="0"/>
                            <a:solidFill>
                              <a:srgbClr val="646464"/>
                            </a:solidFill>
                            <a:latin typeface="UTM Avo" panose="0204060305050602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0" i="0" smtClean="0">
                            <a:ln w="0"/>
                            <a:solidFill>
                              <a:srgbClr val="646464"/>
                            </a:solidFill>
                            <a:latin typeface="UTM Avo" panose="0204060305050602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>
                    <a:ln w="0"/>
                    <a:solidFill>
                      <a:srgbClr val="646464"/>
                    </a:solidFill>
                    <a:latin typeface="UTM Avo" panose="02040603050506020204" pitchFamily="18" charset="0"/>
                  </a:rPr>
                  <a:t> yến = ... kg</a:t>
                </a:r>
              </a:p>
              <a:p>
                <a:pPr algn="ctr"/>
                <a:endParaRPr lang="en-US" sz="2000">
                  <a:ln w="0"/>
                  <a:solidFill>
                    <a:srgbClr val="646464"/>
                  </a:solidFill>
                  <a:latin typeface="UTM Avo" panose="02040603050506020204" pitchFamily="18" charset="0"/>
                </a:endParaRPr>
              </a:p>
              <a:p>
                <a:pPr algn="ctr"/>
                <a:r>
                  <a:rPr lang="en-US" sz="2000">
                    <a:ln w="0"/>
                    <a:solidFill>
                      <a:srgbClr val="646464"/>
                    </a:solidFill>
                    <a:latin typeface="UTM Avo" panose="02040603050506020204" pitchFamily="18" charset="0"/>
                  </a:rPr>
                  <a:t>1 yến 8kg = ... kg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5F85984-95A3-4D81-AA02-102D5BAB50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594" y="2331193"/>
                <a:ext cx="2254143" cy="2461571"/>
              </a:xfrm>
              <a:prstGeom prst="rect">
                <a:avLst/>
              </a:prstGeom>
              <a:blipFill>
                <a:blip r:embed="rId4"/>
                <a:stretch>
                  <a:fillRect l="-2162" t="-1238" r="-2432" b="-3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B36D17E1-EF13-42D1-A9B5-EF683EE0F446}"/>
              </a:ext>
            </a:extLst>
          </p:cNvPr>
          <p:cNvSpPr/>
          <p:nvPr/>
        </p:nvSpPr>
        <p:spPr>
          <a:xfrm>
            <a:off x="4645660" y="2331193"/>
            <a:ext cx="2196435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>
                <a:ln w="0"/>
                <a:solidFill>
                  <a:srgbClr val="646464"/>
                </a:solidFill>
                <a:latin typeface="UTM Avo" panose="02040603050506020204" pitchFamily="18" charset="0"/>
              </a:rPr>
              <a:t>b) 5 tạ = ... yến</a:t>
            </a:r>
          </a:p>
          <a:p>
            <a:pPr algn="ctr"/>
            <a:endParaRPr lang="en-US" sz="2000">
              <a:ln w="0"/>
              <a:solidFill>
                <a:srgbClr val="646464"/>
              </a:solidFill>
              <a:latin typeface="UTM Avo" panose="02040603050506020204" pitchFamily="18" charset="0"/>
            </a:endParaRPr>
          </a:p>
          <a:p>
            <a:pPr algn="ctr"/>
            <a:r>
              <a:rPr lang="en-US" sz="2000">
                <a:ln w="0"/>
                <a:solidFill>
                  <a:srgbClr val="646464"/>
                </a:solidFill>
                <a:latin typeface="UTM Avo" panose="02040603050506020204" pitchFamily="18" charset="0"/>
              </a:rPr>
              <a:t>30 yến = ... tạ</a:t>
            </a:r>
          </a:p>
          <a:p>
            <a:pPr algn="ctr"/>
            <a:endParaRPr lang="en-US" sz="2000">
              <a:ln w="0"/>
              <a:solidFill>
                <a:srgbClr val="646464"/>
              </a:solidFill>
              <a:latin typeface="UTM Avo" panose="02040603050506020204" pitchFamily="18" charset="0"/>
            </a:endParaRPr>
          </a:p>
          <a:p>
            <a:pPr algn="ctr"/>
            <a:r>
              <a:rPr lang="en-US" sz="2000">
                <a:ln w="0"/>
                <a:solidFill>
                  <a:srgbClr val="646464"/>
                </a:solidFill>
                <a:latin typeface="UTM Avo" panose="02040603050506020204" pitchFamily="18" charset="0"/>
              </a:rPr>
              <a:t>1500kg = ... tạ</a:t>
            </a:r>
          </a:p>
          <a:p>
            <a:pPr algn="ctr"/>
            <a:endParaRPr lang="en-US" sz="2000">
              <a:ln w="0"/>
              <a:solidFill>
                <a:srgbClr val="646464"/>
              </a:solidFill>
              <a:latin typeface="UTM Avo" panose="02040603050506020204" pitchFamily="18" charset="0"/>
            </a:endParaRPr>
          </a:p>
          <a:p>
            <a:pPr algn="ctr"/>
            <a:r>
              <a:rPr lang="en-US" sz="2000">
                <a:ln w="0"/>
                <a:solidFill>
                  <a:srgbClr val="646464"/>
                </a:solidFill>
                <a:latin typeface="UTM Avo" panose="02040603050506020204" pitchFamily="18" charset="0"/>
              </a:rPr>
              <a:t>7 tạ 20kg = ... kg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E2BC3B5-5364-45DD-962B-4FFBF4BBD285}"/>
              </a:ext>
            </a:extLst>
          </p:cNvPr>
          <p:cNvSpPr/>
          <p:nvPr/>
        </p:nvSpPr>
        <p:spPr>
          <a:xfrm>
            <a:off x="7696900" y="2305615"/>
            <a:ext cx="2353529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>
                <a:ln w="0"/>
                <a:solidFill>
                  <a:srgbClr val="646464"/>
                </a:solidFill>
                <a:latin typeface="UTM Avo" panose="02040603050506020204" pitchFamily="18" charset="0"/>
              </a:rPr>
              <a:t>c) 32 tấn = ... tạ</a:t>
            </a:r>
          </a:p>
          <a:p>
            <a:pPr algn="ctr"/>
            <a:endParaRPr lang="en-US" sz="2000">
              <a:ln w="0"/>
              <a:solidFill>
                <a:srgbClr val="646464"/>
              </a:solidFill>
              <a:latin typeface="UTM Avo" panose="02040603050506020204" pitchFamily="18" charset="0"/>
            </a:endParaRPr>
          </a:p>
          <a:p>
            <a:pPr algn="ctr"/>
            <a:r>
              <a:rPr lang="en-US" sz="2000">
                <a:ln w="0"/>
                <a:solidFill>
                  <a:srgbClr val="646464"/>
                </a:solidFill>
                <a:latin typeface="UTM Avo" panose="02040603050506020204" pitchFamily="18" charset="0"/>
              </a:rPr>
              <a:t>230 tạ = ... tấn</a:t>
            </a:r>
          </a:p>
          <a:p>
            <a:pPr algn="ctr"/>
            <a:endParaRPr lang="en-US" sz="2000">
              <a:ln w="0"/>
              <a:solidFill>
                <a:srgbClr val="646464"/>
              </a:solidFill>
              <a:latin typeface="UTM Avo" panose="02040603050506020204" pitchFamily="18" charset="0"/>
            </a:endParaRPr>
          </a:p>
          <a:p>
            <a:pPr algn="ctr"/>
            <a:r>
              <a:rPr lang="en-US" sz="2000">
                <a:ln w="0"/>
                <a:solidFill>
                  <a:srgbClr val="646464"/>
                </a:solidFill>
                <a:latin typeface="UTM Avo" panose="02040603050506020204" pitchFamily="18" charset="0"/>
              </a:rPr>
              <a:t>4000kg = ... tấn</a:t>
            </a:r>
          </a:p>
          <a:p>
            <a:pPr algn="ctr"/>
            <a:endParaRPr lang="en-US" sz="2000">
              <a:ln w="0"/>
              <a:solidFill>
                <a:srgbClr val="646464"/>
              </a:solidFill>
              <a:latin typeface="UTM Avo" panose="02040603050506020204" pitchFamily="18" charset="0"/>
            </a:endParaRPr>
          </a:p>
          <a:p>
            <a:pPr algn="ctr"/>
            <a:r>
              <a:rPr lang="en-US" sz="2000">
                <a:ln w="0"/>
                <a:solidFill>
                  <a:srgbClr val="646464"/>
                </a:solidFill>
                <a:latin typeface="UTM Avo" panose="02040603050506020204" pitchFamily="18" charset="0"/>
              </a:rPr>
              <a:t>3 tấn 25kg = ... kg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6F745E3-B6E7-4AE2-A6FB-E43B0EBD63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594" y="172047"/>
            <a:ext cx="855406" cy="85540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48DD60B-112E-4EDB-B8E7-DE386BFD6E6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6188" y="3710735"/>
            <a:ext cx="3328944" cy="332894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47B4E74-311C-4276-A27A-1D1F2471CBB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017" y="-414"/>
            <a:ext cx="1200329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9526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75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75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50"/>
                            </p:stCondLst>
                            <p:childTnLst>
                              <p:par>
                                <p:cTn id="4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0CDF37-184F-4A67-B9A1-604CCDE72B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999" y="2598964"/>
            <a:ext cx="4387601" cy="43876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80B3057-08DF-4BBC-A3B3-22659063596A}"/>
              </a:ext>
            </a:extLst>
          </p:cNvPr>
          <p:cNvSpPr/>
          <p:nvPr/>
        </p:nvSpPr>
        <p:spPr>
          <a:xfrm>
            <a:off x="10810771" y="5234354"/>
            <a:ext cx="88357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>
                <a:ln w="0"/>
                <a:solidFill>
                  <a:srgbClr val="646464"/>
                </a:solidFill>
                <a:latin typeface="UTM Avo" panose="02040603050506020204" pitchFamily="18" charset="0"/>
              </a:rPr>
              <a:t>Bài </a:t>
            </a:r>
          </a:p>
          <a:p>
            <a:pPr algn="ctr"/>
            <a:r>
              <a:rPr lang="en-US" sz="2800" b="1">
                <a:ln w="0"/>
                <a:solidFill>
                  <a:srgbClr val="646464"/>
                </a:solidFill>
                <a:latin typeface="UTM Avo" panose="02040603050506020204" pitchFamily="18" charset="0"/>
              </a:rPr>
              <a:t>2</a:t>
            </a:r>
            <a:endParaRPr lang="en-US" sz="2800" b="1" cap="none" spc="0">
              <a:ln w="0"/>
              <a:solidFill>
                <a:srgbClr val="646464"/>
              </a:solidFill>
              <a:latin typeface="UTM Avo" panose="0204060305050602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FAB19F-13E4-4892-A704-B85ED1725F9F}"/>
              </a:ext>
            </a:extLst>
          </p:cNvPr>
          <p:cNvSpPr/>
          <p:nvPr/>
        </p:nvSpPr>
        <p:spPr>
          <a:xfrm>
            <a:off x="2336221" y="1482793"/>
            <a:ext cx="75195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>
                <a:ln w="0"/>
                <a:solidFill>
                  <a:srgbClr val="646464"/>
                </a:solidFill>
                <a:latin typeface="UTM Avo" panose="02040603050506020204" pitchFamily="18" charset="0"/>
              </a:rPr>
              <a:t>Viết số thích hợp vào chỗ chấm:</a:t>
            </a:r>
            <a:endParaRPr lang="en-US" sz="3600" cap="none" spc="0">
              <a:ln w="0"/>
              <a:solidFill>
                <a:srgbClr val="646464"/>
              </a:solidFill>
              <a:latin typeface="UTM Avo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5F85984-95A3-4D81-AA02-102D5BAB5071}"/>
                  </a:ext>
                </a:extLst>
              </p:cNvPr>
              <p:cNvSpPr/>
              <p:nvPr/>
            </p:nvSpPr>
            <p:spPr>
              <a:xfrm>
                <a:off x="1988035" y="2302269"/>
                <a:ext cx="3339377" cy="3409138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800">
                    <a:ln w="0"/>
                    <a:solidFill>
                      <a:srgbClr val="646464"/>
                    </a:solidFill>
                    <a:latin typeface="UTM Avo" panose="02040603050506020204" pitchFamily="18" charset="0"/>
                  </a:rPr>
                  <a:t>a) 10 yến =    ... kg</a:t>
                </a:r>
              </a:p>
              <a:p>
                <a:pPr algn="ctr"/>
                <a:endParaRPr lang="en-US" sz="2800">
                  <a:ln w="0"/>
                  <a:solidFill>
                    <a:srgbClr val="646464"/>
                  </a:solidFill>
                  <a:latin typeface="UTM Avo" panose="02040603050506020204" pitchFamily="18" charset="0"/>
                </a:endParaRPr>
              </a:p>
              <a:p>
                <a:pPr algn="ctr"/>
                <a:r>
                  <a:rPr lang="en-US" sz="2800">
                    <a:ln w="0"/>
                    <a:solidFill>
                      <a:srgbClr val="646464"/>
                    </a:solidFill>
                    <a:latin typeface="UTM Avo" panose="02040603050506020204" pitchFamily="18" charset="0"/>
                  </a:rPr>
                  <a:t>50 kg =  ... yến</a:t>
                </a:r>
              </a:p>
              <a:p>
                <a:pPr algn="ctr"/>
                <a:endParaRPr lang="en-US" sz="2800">
                  <a:ln w="0"/>
                  <a:solidFill>
                    <a:srgbClr val="646464"/>
                  </a:solidFill>
                  <a:latin typeface="UTM Avo" panose="0204060305050602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n w="0"/>
                            <a:solidFill>
                              <a:srgbClr val="64646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ln w="0"/>
                            <a:solidFill>
                              <a:srgbClr val="646464"/>
                            </a:solidFill>
                            <a:latin typeface="UTM Avo" panose="0204060305050602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ln w="0"/>
                            <a:solidFill>
                              <a:srgbClr val="646464"/>
                            </a:solidFill>
                            <a:latin typeface="UTM Avo" panose="0204060305050602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>
                    <a:ln w="0"/>
                    <a:solidFill>
                      <a:srgbClr val="646464"/>
                    </a:solidFill>
                    <a:latin typeface="UTM Avo" panose="02040603050506020204" pitchFamily="18" charset="0"/>
                  </a:rPr>
                  <a:t> yến = ... kg</a:t>
                </a:r>
              </a:p>
              <a:p>
                <a:pPr algn="ctr"/>
                <a:endParaRPr lang="en-US" sz="2800">
                  <a:ln w="0"/>
                  <a:solidFill>
                    <a:srgbClr val="646464"/>
                  </a:solidFill>
                  <a:latin typeface="UTM Avo" panose="02040603050506020204" pitchFamily="18" charset="0"/>
                </a:endParaRPr>
              </a:p>
              <a:p>
                <a:pPr algn="ctr"/>
                <a:r>
                  <a:rPr lang="en-US" sz="2800">
                    <a:ln w="0"/>
                    <a:solidFill>
                      <a:srgbClr val="646464"/>
                    </a:solidFill>
                    <a:latin typeface="UTM Avo" panose="02040603050506020204" pitchFamily="18" charset="0"/>
                  </a:rPr>
                  <a:t>1 yến 8kg =   ... kg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5F85984-95A3-4D81-AA02-102D5BAB50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035" y="2302269"/>
                <a:ext cx="3339377" cy="3409138"/>
              </a:xfrm>
              <a:prstGeom prst="rect">
                <a:avLst/>
              </a:prstGeom>
              <a:blipFill>
                <a:blip r:embed="rId4"/>
                <a:stretch>
                  <a:fillRect l="-3102" t="-1789" r="-3285" b="-4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8F02747A-9B73-4B28-8DA5-399E8E99A297}"/>
              </a:ext>
            </a:extLst>
          </p:cNvPr>
          <p:cNvSpPr/>
          <p:nvPr/>
        </p:nvSpPr>
        <p:spPr>
          <a:xfrm>
            <a:off x="6598564" y="2302269"/>
            <a:ext cx="3477962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>
                <a:ln w="0"/>
                <a:solidFill>
                  <a:srgbClr val="646464"/>
                </a:solidFill>
                <a:latin typeface="UTM Avo" panose="02040603050506020204" pitchFamily="18" charset="0"/>
              </a:rPr>
              <a:t>b) 5 tạ =   ... yến</a:t>
            </a:r>
          </a:p>
          <a:p>
            <a:pPr algn="ctr"/>
            <a:endParaRPr lang="en-US" sz="2800">
              <a:ln w="0"/>
              <a:solidFill>
                <a:srgbClr val="646464"/>
              </a:solidFill>
              <a:latin typeface="UTM Avo" panose="02040603050506020204" pitchFamily="18" charset="0"/>
            </a:endParaRPr>
          </a:p>
          <a:p>
            <a:pPr algn="ctr"/>
            <a:r>
              <a:rPr lang="en-US" sz="2800">
                <a:ln w="0"/>
                <a:solidFill>
                  <a:srgbClr val="646464"/>
                </a:solidFill>
                <a:latin typeface="UTM Avo" panose="02040603050506020204" pitchFamily="18" charset="0"/>
              </a:rPr>
              <a:t>30 yến = ... tạ</a:t>
            </a:r>
          </a:p>
          <a:p>
            <a:pPr algn="ctr"/>
            <a:endParaRPr lang="en-US" sz="2800">
              <a:ln w="0"/>
              <a:solidFill>
                <a:srgbClr val="646464"/>
              </a:solidFill>
              <a:latin typeface="UTM Avo" panose="02040603050506020204" pitchFamily="18" charset="0"/>
            </a:endParaRPr>
          </a:p>
          <a:p>
            <a:pPr algn="ctr"/>
            <a:r>
              <a:rPr lang="en-US" sz="2800">
                <a:ln w="0"/>
                <a:solidFill>
                  <a:srgbClr val="646464"/>
                </a:solidFill>
                <a:latin typeface="UTM Avo" panose="02040603050506020204" pitchFamily="18" charset="0"/>
              </a:rPr>
              <a:t>1500kg =   ... tạ</a:t>
            </a:r>
          </a:p>
          <a:p>
            <a:pPr algn="ctr"/>
            <a:endParaRPr lang="en-US" sz="2800">
              <a:ln w="0"/>
              <a:solidFill>
                <a:srgbClr val="646464"/>
              </a:solidFill>
              <a:latin typeface="UTM Avo" panose="02040603050506020204" pitchFamily="18" charset="0"/>
            </a:endParaRPr>
          </a:p>
          <a:p>
            <a:pPr algn="ctr"/>
            <a:r>
              <a:rPr lang="en-US" sz="2800">
                <a:ln w="0"/>
                <a:solidFill>
                  <a:srgbClr val="646464"/>
                </a:solidFill>
                <a:latin typeface="UTM Avo" panose="02040603050506020204" pitchFamily="18" charset="0"/>
              </a:rPr>
              <a:t>7 tạ 20kg =     ... kg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528ED0-59D1-4687-89E7-1778C13670FD}"/>
              </a:ext>
            </a:extLst>
          </p:cNvPr>
          <p:cNvSpPr/>
          <p:nvPr/>
        </p:nvSpPr>
        <p:spPr>
          <a:xfrm>
            <a:off x="12649900" y="1305401"/>
            <a:ext cx="2353529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>
                <a:ln w="0"/>
                <a:solidFill>
                  <a:srgbClr val="646464"/>
                </a:solidFill>
                <a:latin typeface="UTM Avo" panose="02040603050506020204" pitchFamily="18" charset="0"/>
              </a:rPr>
              <a:t>c) 32 tấn = ... tạ</a:t>
            </a:r>
          </a:p>
          <a:p>
            <a:pPr algn="ctr"/>
            <a:endParaRPr lang="en-US" sz="2000">
              <a:ln w="0"/>
              <a:solidFill>
                <a:srgbClr val="646464"/>
              </a:solidFill>
              <a:latin typeface="UTM Avo" panose="02040603050506020204" pitchFamily="18" charset="0"/>
            </a:endParaRPr>
          </a:p>
          <a:p>
            <a:pPr algn="ctr"/>
            <a:r>
              <a:rPr lang="en-US" sz="2000">
                <a:ln w="0"/>
                <a:solidFill>
                  <a:srgbClr val="646464"/>
                </a:solidFill>
                <a:latin typeface="UTM Avo" panose="02040603050506020204" pitchFamily="18" charset="0"/>
              </a:rPr>
              <a:t>230 tạ = ... tấn</a:t>
            </a:r>
          </a:p>
          <a:p>
            <a:pPr algn="ctr"/>
            <a:endParaRPr lang="en-US" sz="2000">
              <a:ln w="0"/>
              <a:solidFill>
                <a:srgbClr val="646464"/>
              </a:solidFill>
              <a:latin typeface="UTM Avo" panose="02040603050506020204" pitchFamily="18" charset="0"/>
            </a:endParaRPr>
          </a:p>
          <a:p>
            <a:pPr algn="ctr"/>
            <a:r>
              <a:rPr lang="en-US" sz="2000">
                <a:ln w="0"/>
                <a:solidFill>
                  <a:srgbClr val="646464"/>
                </a:solidFill>
                <a:latin typeface="UTM Avo" panose="02040603050506020204" pitchFamily="18" charset="0"/>
              </a:rPr>
              <a:t>4000kg = ... tấn</a:t>
            </a:r>
          </a:p>
          <a:p>
            <a:pPr algn="ctr"/>
            <a:endParaRPr lang="en-US" sz="2000">
              <a:ln w="0"/>
              <a:solidFill>
                <a:srgbClr val="646464"/>
              </a:solidFill>
              <a:latin typeface="UTM Avo" panose="02040603050506020204" pitchFamily="18" charset="0"/>
            </a:endParaRPr>
          </a:p>
          <a:p>
            <a:pPr algn="ctr"/>
            <a:r>
              <a:rPr lang="en-US" sz="2000">
                <a:ln w="0"/>
                <a:solidFill>
                  <a:srgbClr val="646464"/>
                </a:solidFill>
                <a:latin typeface="UTM Avo" panose="02040603050506020204" pitchFamily="18" charset="0"/>
              </a:rPr>
              <a:t>3 tấn 25kg = ... kg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BF4C24-38E3-4F87-AABA-9848AD1B4DE1}"/>
              </a:ext>
            </a:extLst>
          </p:cNvPr>
          <p:cNvSpPr/>
          <p:nvPr/>
        </p:nvSpPr>
        <p:spPr>
          <a:xfrm>
            <a:off x="4193113" y="2302269"/>
            <a:ext cx="627095" cy="52322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>
                <a:ln w="0"/>
                <a:solidFill>
                  <a:srgbClr val="F3071D"/>
                </a:solidFill>
                <a:latin typeface="UTM Avo" panose="02040603050506020204" pitchFamily="18" charset="0"/>
              </a:rPr>
              <a:t>10</a:t>
            </a:r>
            <a:endParaRPr lang="en-US" sz="2800" b="1" cap="none" spc="0">
              <a:ln w="0"/>
              <a:solidFill>
                <a:srgbClr val="F3071D"/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6E36DE-C609-4BA9-B3C8-3223B3DAF0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786" y="3429000"/>
            <a:ext cx="1290456" cy="129045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3E217E3-DFC3-45D9-AB46-28059B5AD014}"/>
              </a:ext>
            </a:extLst>
          </p:cNvPr>
          <p:cNvSpPr/>
          <p:nvPr/>
        </p:nvSpPr>
        <p:spPr>
          <a:xfrm>
            <a:off x="3822250" y="3167390"/>
            <a:ext cx="405880" cy="52322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>
                <a:ln w="0"/>
                <a:solidFill>
                  <a:srgbClr val="F3071D"/>
                </a:solidFill>
                <a:latin typeface="UTM Avo" panose="02040603050506020204" pitchFamily="18" charset="0"/>
              </a:rPr>
              <a:t>5</a:t>
            </a:r>
            <a:endParaRPr lang="en-US" sz="2800" b="1" cap="none" spc="0">
              <a:ln w="0"/>
              <a:solidFill>
                <a:srgbClr val="F3071D"/>
              </a:solidFill>
              <a:latin typeface="UTM Avo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Oval 11">
                <a:extLst>
                  <a:ext uri="{FF2B5EF4-FFF2-40B4-BE49-F238E27FC236}">
                    <a16:creationId xmlns:a16="http://schemas.microsoft.com/office/drawing/2014/main" id="{A20BBB18-032D-40AE-951F-8F4AACCC9354}"/>
                  </a:ext>
                </a:extLst>
              </p:cNvPr>
              <p:cNvSpPr/>
              <p:nvPr/>
            </p:nvSpPr>
            <p:spPr>
              <a:xfrm>
                <a:off x="46797" y="2605053"/>
                <a:ext cx="2233915" cy="1957321"/>
              </a:xfrm>
              <a:prstGeom prst="wedgeEllipseCallout">
                <a:avLst>
                  <a:gd name="adj1" fmla="val 55229"/>
                  <a:gd name="adj2" fmla="val 41736"/>
                </a:avLst>
              </a:prstGeom>
              <a:solidFill>
                <a:srgbClr val="F3E5D9"/>
              </a:solidFill>
              <a:ln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ln w="0"/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1">
                            <a:ln w="0"/>
                            <a:solidFill>
                              <a:srgbClr val="C00000"/>
                            </a:solidFill>
                            <a:latin typeface="UTM Avo" panose="0204060305050602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1">
                            <a:ln w="0"/>
                            <a:solidFill>
                              <a:srgbClr val="C00000"/>
                            </a:solidFill>
                            <a:latin typeface="UTM Avo" panose="0204060305050602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b="1">
                    <a:ln w="0"/>
                    <a:solidFill>
                      <a:srgbClr val="C00000"/>
                    </a:solidFill>
                    <a:latin typeface="UTM Avo" panose="02040603050506020204" pitchFamily="18" charset="0"/>
                  </a:rPr>
                  <a:t> yến </a:t>
                </a:r>
              </a:p>
              <a:p>
                <a:pPr algn="ctr"/>
                <a:r>
                  <a:rPr lang="en-US" sz="2000" b="1">
                    <a:ln w="0"/>
                    <a:solidFill>
                      <a:srgbClr val="C00000"/>
                    </a:solidFill>
                    <a:latin typeface="UTM Avo" panose="02040603050506020204" pitchFamily="18" charset="0"/>
                  </a:rPr>
                  <a:t>= 10kg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ln w="0"/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1">
                            <a:ln w="0"/>
                            <a:solidFill>
                              <a:srgbClr val="C00000"/>
                            </a:solidFill>
                            <a:latin typeface="UTM Avo" panose="0204060305050602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1">
                            <a:ln w="0"/>
                            <a:solidFill>
                              <a:srgbClr val="C00000"/>
                            </a:solidFill>
                            <a:latin typeface="UTM Avo" panose="0204060305050602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000" b="1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Speech Bubble: Oval 11">
                <a:extLst>
                  <a:ext uri="{FF2B5EF4-FFF2-40B4-BE49-F238E27FC236}">
                    <a16:creationId xmlns:a16="http://schemas.microsoft.com/office/drawing/2014/main" id="{A20BBB18-032D-40AE-951F-8F4AACCC93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97" y="2605053"/>
                <a:ext cx="2233915" cy="1957321"/>
              </a:xfrm>
              <a:prstGeom prst="wedgeEllipseCallout">
                <a:avLst>
                  <a:gd name="adj1" fmla="val 55229"/>
                  <a:gd name="adj2" fmla="val 41736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38958E6E-F1C7-4840-8EDD-A003210363D2}"/>
              </a:ext>
            </a:extLst>
          </p:cNvPr>
          <p:cNvSpPr/>
          <p:nvPr/>
        </p:nvSpPr>
        <p:spPr>
          <a:xfrm>
            <a:off x="3882689" y="4177788"/>
            <a:ext cx="405880" cy="52322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>
                <a:ln w="0"/>
                <a:solidFill>
                  <a:srgbClr val="F3071D"/>
                </a:solidFill>
                <a:latin typeface="UTM Avo" panose="02040603050506020204" pitchFamily="18" charset="0"/>
              </a:rPr>
              <a:t>5</a:t>
            </a:r>
            <a:endParaRPr lang="en-US" sz="2800" b="1" cap="none" spc="0">
              <a:ln w="0"/>
              <a:solidFill>
                <a:srgbClr val="F3071D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745767C-D081-4F27-B58D-07D5D22492B9}"/>
              </a:ext>
            </a:extLst>
          </p:cNvPr>
          <p:cNvSpPr/>
          <p:nvPr/>
        </p:nvSpPr>
        <p:spPr>
          <a:xfrm>
            <a:off x="4150640" y="5188186"/>
            <a:ext cx="627095" cy="52322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>
                <a:ln w="0"/>
                <a:solidFill>
                  <a:srgbClr val="F3071D"/>
                </a:solidFill>
                <a:latin typeface="UTM Avo" panose="02040603050506020204" pitchFamily="18" charset="0"/>
              </a:rPr>
              <a:t>18</a:t>
            </a:r>
            <a:endParaRPr lang="en-US" sz="2800" b="1" cap="none" spc="0">
              <a:ln w="0"/>
              <a:solidFill>
                <a:srgbClr val="F3071D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86C542B-7AD4-4641-B549-D8303D925AB2}"/>
              </a:ext>
            </a:extLst>
          </p:cNvPr>
          <p:cNvSpPr/>
          <p:nvPr/>
        </p:nvSpPr>
        <p:spPr>
          <a:xfrm>
            <a:off x="8421507" y="2302269"/>
            <a:ext cx="627095" cy="52322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>
                <a:ln w="0"/>
                <a:solidFill>
                  <a:srgbClr val="F3071D"/>
                </a:solidFill>
                <a:latin typeface="UTM Avo" panose="02040603050506020204" pitchFamily="18" charset="0"/>
              </a:rPr>
              <a:t>50</a:t>
            </a:r>
            <a:endParaRPr lang="en-US" sz="2800" b="1" cap="none" spc="0">
              <a:ln w="0"/>
              <a:solidFill>
                <a:srgbClr val="F3071D"/>
              </a:solidFill>
              <a:latin typeface="UTM Avo" panose="020406030505060202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F062E1-04C4-4CB9-9532-F01C3023D8AE}"/>
              </a:ext>
            </a:extLst>
          </p:cNvPr>
          <p:cNvSpPr/>
          <p:nvPr/>
        </p:nvSpPr>
        <p:spPr>
          <a:xfrm>
            <a:off x="8725770" y="3139109"/>
            <a:ext cx="405880" cy="52322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>
                <a:ln w="0"/>
                <a:solidFill>
                  <a:srgbClr val="F3071D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13B3885-7F97-40CD-AFDA-4F76D70C51D7}"/>
              </a:ext>
            </a:extLst>
          </p:cNvPr>
          <p:cNvSpPr/>
          <p:nvPr/>
        </p:nvSpPr>
        <p:spPr>
          <a:xfrm>
            <a:off x="8615162" y="4032512"/>
            <a:ext cx="627095" cy="52322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>
                <a:ln w="0"/>
                <a:solidFill>
                  <a:srgbClr val="F3071D"/>
                </a:solidFill>
                <a:latin typeface="UTM Avo" panose="02040603050506020204" pitchFamily="18" charset="0"/>
              </a:rPr>
              <a:t>15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21EDAFA-DC09-4122-BE1C-8ED03293E0DE}"/>
              </a:ext>
            </a:extLst>
          </p:cNvPr>
          <p:cNvSpPr/>
          <p:nvPr/>
        </p:nvSpPr>
        <p:spPr>
          <a:xfrm>
            <a:off x="8655830" y="4887592"/>
            <a:ext cx="848310" cy="52322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>
                <a:ln w="0"/>
                <a:solidFill>
                  <a:srgbClr val="F3071D"/>
                </a:solidFill>
                <a:latin typeface="UTM Avo" panose="02040603050506020204" pitchFamily="18" charset="0"/>
              </a:rPr>
              <a:t>720</a:t>
            </a:r>
          </a:p>
        </p:txBody>
      </p:sp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A6896DBB-A9F1-42C4-B560-562A02C3D207}"/>
              </a:ext>
            </a:extLst>
          </p:cNvPr>
          <p:cNvSpPr/>
          <p:nvPr/>
        </p:nvSpPr>
        <p:spPr>
          <a:xfrm>
            <a:off x="5314" y="5047782"/>
            <a:ext cx="2233915" cy="1957321"/>
          </a:xfrm>
          <a:prstGeom prst="wedgeEllipseCallout">
            <a:avLst>
              <a:gd name="adj1" fmla="val 61831"/>
              <a:gd name="adj2" fmla="val -17037"/>
            </a:avLst>
          </a:prstGeom>
          <a:solidFill>
            <a:srgbClr val="F3E5D9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b="1">
                <a:ln w="0"/>
                <a:solidFill>
                  <a:srgbClr val="C00000"/>
                </a:solidFill>
                <a:latin typeface="UTM Avo" panose="02040603050506020204" pitchFamily="18" charset="0"/>
              </a:rPr>
              <a:t>1 yến 8kg = 10kg + 8kg</a:t>
            </a:r>
            <a:endParaRPr lang="en-US" b="1">
              <a:solidFill>
                <a:srgbClr val="C0000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A946F57-FD7E-4C2C-B6B0-ED520A559A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65" y="138597"/>
            <a:ext cx="855406" cy="85540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58A36BE-E84C-4B2A-95B5-14A6C0FB9B1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017" y="-414"/>
            <a:ext cx="1200329" cy="120032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0374D24-3948-4B6D-92FB-A7BD950DCB9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946" y="5561487"/>
            <a:ext cx="1448704" cy="144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918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2" grpId="0" animBg="1"/>
      <p:bldP spid="12" grpId="1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0CDF37-184F-4A67-B9A1-604CCDE72B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999" y="2598964"/>
            <a:ext cx="4387601" cy="43876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80B3057-08DF-4BBC-A3B3-22659063596A}"/>
              </a:ext>
            </a:extLst>
          </p:cNvPr>
          <p:cNvSpPr/>
          <p:nvPr/>
        </p:nvSpPr>
        <p:spPr>
          <a:xfrm>
            <a:off x="10810771" y="5234354"/>
            <a:ext cx="88357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>
                <a:ln w="0"/>
                <a:solidFill>
                  <a:srgbClr val="646464"/>
                </a:solidFill>
                <a:latin typeface="UTM Avo" panose="02040603050506020204" pitchFamily="18" charset="0"/>
              </a:rPr>
              <a:t>Bài </a:t>
            </a:r>
          </a:p>
          <a:p>
            <a:pPr algn="ctr"/>
            <a:r>
              <a:rPr lang="en-US" sz="2800" b="1">
                <a:ln w="0"/>
                <a:solidFill>
                  <a:srgbClr val="646464"/>
                </a:solidFill>
                <a:latin typeface="UTM Avo" panose="02040603050506020204" pitchFamily="18" charset="0"/>
              </a:rPr>
              <a:t>2</a:t>
            </a:r>
            <a:endParaRPr lang="en-US" sz="2800" b="1" cap="none" spc="0">
              <a:ln w="0"/>
              <a:solidFill>
                <a:srgbClr val="646464"/>
              </a:solidFill>
              <a:latin typeface="UTM Avo" panose="0204060305050602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FAB19F-13E4-4892-A704-B85ED1725F9F}"/>
              </a:ext>
            </a:extLst>
          </p:cNvPr>
          <p:cNvSpPr/>
          <p:nvPr/>
        </p:nvSpPr>
        <p:spPr>
          <a:xfrm>
            <a:off x="2336221" y="1482793"/>
            <a:ext cx="75195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>
                <a:ln w="0"/>
                <a:solidFill>
                  <a:srgbClr val="646464"/>
                </a:solidFill>
                <a:latin typeface="UTM Avo" panose="02040603050506020204" pitchFamily="18" charset="0"/>
              </a:rPr>
              <a:t>Viết số thích hợp vào chỗ chấm:</a:t>
            </a:r>
            <a:endParaRPr lang="en-US" sz="3600" cap="none" spc="0">
              <a:ln w="0"/>
              <a:solidFill>
                <a:srgbClr val="646464"/>
              </a:solidFill>
              <a:latin typeface="UTM Avo" panose="0204060305050602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F85984-95A3-4D81-AA02-102D5BAB5071}"/>
              </a:ext>
            </a:extLst>
          </p:cNvPr>
          <p:cNvSpPr/>
          <p:nvPr/>
        </p:nvSpPr>
        <p:spPr>
          <a:xfrm>
            <a:off x="3455444" y="2273513"/>
            <a:ext cx="4118435" cy="31085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>
                <a:ln w="0"/>
                <a:solidFill>
                  <a:srgbClr val="646464"/>
                </a:solidFill>
                <a:latin typeface="UTM Avo" panose="02040603050506020204" pitchFamily="18" charset="0"/>
              </a:rPr>
              <a:t>c) 32 tấn =        ... tạ</a:t>
            </a:r>
          </a:p>
          <a:p>
            <a:pPr algn="ctr"/>
            <a:endParaRPr lang="en-US" sz="2800">
              <a:ln w="0"/>
              <a:solidFill>
                <a:srgbClr val="646464"/>
              </a:solidFill>
              <a:latin typeface="UTM Avo" panose="02040603050506020204" pitchFamily="18" charset="0"/>
            </a:endParaRPr>
          </a:p>
          <a:p>
            <a:pPr algn="ctr"/>
            <a:r>
              <a:rPr lang="en-US" sz="2800">
                <a:ln w="0"/>
                <a:solidFill>
                  <a:srgbClr val="646464"/>
                </a:solidFill>
                <a:latin typeface="UTM Avo" panose="02040603050506020204" pitchFamily="18" charset="0"/>
              </a:rPr>
              <a:t>230 tạ =    ... tấn</a:t>
            </a:r>
          </a:p>
          <a:p>
            <a:pPr algn="ctr"/>
            <a:endParaRPr lang="en-US" sz="2800">
              <a:ln w="0"/>
              <a:solidFill>
                <a:srgbClr val="646464"/>
              </a:solidFill>
              <a:latin typeface="UTM Avo" panose="02040603050506020204" pitchFamily="18" charset="0"/>
            </a:endParaRPr>
          </a:p>
          <a:p>
            <a:pPr algn="ctr"/>
            <a:r>
              <a:rPr lang="en-US" sz="2800">
                <a:ln w="0"/>
                <a:solidFill>
                  <a:srgbClr val="646464"/>
                </a:solidFill>
                <a:latin typeface="UTM Avo" panose="02040603050506020204" pitchFamily="18" charset="0"/>
              </a:rPr>
              <a:t>4000kg = ... tấn</a:t>
            </a:r>
          </a:p>
          <a:p>
            <a:pPr algn="ctr"/>
            <a:endParaRPr lang="en-US" sz="2800">
              <a:ln w="0"/>
              <a:solidFill>
                <a:srgbClr val="646464"/>
              </a:solidFill>
              <a:latin typeface="UTM Avo" panose="02040603050506020204" pitchFamily="18" charset="0"/>
            </a:endParaRPr>
          </a:p>
          <a:p>
            <a:pPr algn="ctr"/>
            <a:r>
              <a:rPr lang="en-US" sz="2800">
                <a:ln w="0"/>
                <a:solidFill>
                  <a:srgbClr val="646464"/>
                </a:solidFill>
                <a:latin typeface="UTM Avo" panose="02040603050506020204" pitchFamily="18" charset="0"/>
              </a:rPr>
              <a:t>3 tấn 25kg =          ... kg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BF4C24-38E3-4F87-AABA-9848AD1B4DE1}"/>
              </a:ext>
            </a:extLst>
          </p:cNvPr>
          <p:cNvSpPr/>
          <p:nvPr/>
        </p:nvSpPr>
        <p:spPr>
          <a:xfrm>
            <a:off x="5939442" y="2273513"/>
            <a:ext cx="848310" cy="52322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>
                <a:ln w="0"/>
                <a:solidFill>
                  <a:srgbClr val="F3071D"/>
                </a:solidFill>
                <a:latin typeface="UTM Avo" panose="02040603050506020204" pitchFamily="18" charset="0"/>
              </a:rPr>
              <a:t>320</a:t>
            </a:r>
            <a:endParaRPr lang="en-US" sz="2800" b="1" cap="none" spc="0">
              <a:ln w="0"/>
              <a:solidFill>
                <a:srgbClr val="F3071D"/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6E36DE-C609-4BA9-B3C8-3223B3DAF0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348" y="2250209"/>
            <a:ext cx="2770055" cy="277005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3E217E3-DFC3-45D9-AB46-28059B5AD014}"/>
              </a:ext>
            </a:extLst>
          </p:cNvPr>
          <p:cNvSpPr/>
          <p:nvPr/>
        </p:nvSpPr>
        <p:spPr>
          <a:xfrm>
            <a:off x="5568579" y="3138634"/>
            <a:ext cx="627095" cy="52322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>
                <a:ln w="0"/>
                <a:solidFill>
                  <a:srgbClr val="F3071D"/>
                </a:solidFill>
                <a:latin typeface="UTM Avo" panose="02040603050506020204" pitchFamily="18" charset="0"/>
              </a:rPr>
              <a:t>23</a:t>
            </a:r>
            <a:endParaRPr lang="en-US" sz="2800" b="1" cap="none" spc="0">
              <a:ln w="0"/>
              <a:solidFill>
                <a:srgbClr val="F3071D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8958E6E-F1C7-4840-8EDD-A003210363D2}"/>
              </a:ext>
            </a:extLst>
          </p:cNvPr>
          <p:cNvSpPr/>
          <p:nvPr/>
        </p:nvSpPr>
        <p:spPr>
          <a:xfrm>
            <a:off x="5739624" y="4003755"/>
            <a:ext cx="456049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>
                <a:ln w="0"/>
                <a:solidFill>
                  <a:srgbClr val="F3071D"/>
                </a:solidFill>
                <a:latin typeface="UTM Avo" panose="02040603050506020204" pitchFamily="18" charset="0"/>
              </a:rPr>
              <a:t>4</a:t>
            </a:r>
            <a:endParaRPr lang="en-US" sz="2800" b="1" cap="none" spc="0">
              <a:ln w="0"/>
              <a:solidFill>
                <a:srgbClr val="F3071D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745767C-D081-4F27-B58D-07D5D22492B9}"/>
              </a:ext>
            </a:extLst>
          </p:cNvPr>
          <p:cNvSpPr/>
          <p:nvPr/>
        </p:nvSpPr>
        <p:spPr>
          <a:xfrm>
            <a:off x="5683813" y="4850620"/>
            <a:ext cx="1283299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>
                <a:ln w="0"/>
                <a:solidFill>
                  <a:srgbClr val="F3071D"/>
                </a:solidFill>
                <a:latin typeface="UTM Avo" panose="02040603050506020204" pitchFamily="18" charset="0"/>
              </a:rPr>
              <a:t>3025</a:t>
            </a:r>
            <a:endParaRPr lang="en-US" sz="2800" b="1" cap="none" spc="0">
              <a:ln w="0"/>
              <a:solidFill>
                <a:srgbClr val="F3071D"/>
              </a:solidFill>
              <a:latin typeface="UTM Avo" panose="02040603050506020204" pitchFamily="18" charset="0"/>
            </a:endParaRPr>
          </a:p>
        </p:txBody>
      </p:sp>
      <p:sp>
        <p:nvSpPr>
          <p:cNvPr id="23" name="Speech Bubble: Oval 22">
            <a:extLst>
              <a:ext uri="{FF2B5EF4-FFF2-40B4-BE49-F238E27FC236}">
                <a16:creationId xmlns:a16="http://schemas.microsoft.com/office/drawing/2014/main" id="{43C8A1DC-385A-4BDE-9BFB-017FC2FB87C0}"/>
              </a:ext>
            </a:extLst>
          </p:cNvPr>
          <p:cNvSpPr/>
          <p:nvPr/>
        </p:nvSpPr>
        <p:spPr>
          <a:xfrm>
            <a:off x="1161139" y="3289009"/>
            <a:ext cx="2233915" cy="1957321"/>
          </a:xfrm>
          <a:prstGeom prst="wedgeEllipseCallout">
            <a:avLst>
              <a:gd name="adj1" fmla="val 55229"/>
              <a:gd name="adj2" fmla="val 41736"/>
            </a:avLst>
          </a:prstGeom>
          <a:solidFill>
            <a:srgbClr val="F3E5D9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b="1">
                <a:ln w="0"/>
                <a:solidFill>
                  <a:srgbClr val="C00000"/>
                </a:solidFill>
                <a:latin typeface="UTM Avo" panose="02040603050506020204" pitchFamily="18" charset="0"/>
              </a:rPr>
              <a:t>3 tấn 25kg = 3000kg + 25kg</a:t>
            </a:r>
            <a:endParaRPr lang="en-US" sz="2000" b="1">
              <a:solidFill>
                <a:srgbClr val="C00000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50ACBA6-D8FC-4552-8F43-56BA5BFDA1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65" y="138597"/>
            <a:ext cx="855406" cy="85540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59BD776-BFB0-47BD-B00A-BCD454EB14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017" y="-414"/>
            <a:ext cx="1200329" cy="120032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EB95D39-59D0-4AE7-A93F-6A7A814444D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674" y="5405360"/>
            <a:ext cx="1716920" cy="171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9966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6" grpId="0" animBg="1"/>
      <p:bldP spid="17" grpId="0" animBg="1"/>
      <p:bldP spid="23" grpId="0" animBg="1"/>
      <p:bldP spid="2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思源黑体 CN Medium"/>
        <a:ea typeface="思源黑体 CN Medium"/>
        <a:cs typeface=""/>
      </a:majorFont>
      <a:minorFont>
        <a:latin typeface="思源黑体 CN Medium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思源黑体 CN Medium"/>
        <a:font script="Hebr" typeface="思源黑体 CN Medium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思源黑体 CN Medium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黑体 CN Medium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思源黑体 CN Medium"/>
        <a:font script="Hebr" typeface="思源黑体 CN Medium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思源黑体 CN Medium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142</TotalTime>
  <Words>390</Words>
  <Application>Microsoft Office PowerPoint</Application>
  <PresentationFormat>Widescreen</PresentationFormat>
  <Paragraphs>153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微软雅黑</vt:lpstr>
      <vt:lpstr>Arial</vt:lpstr>
      <vt:lpstr>Cambria Math</vt:lpstr>
      <vt:lpstr>Times New Roman</vt:lpstr>
      <vt:lpstr>UTM Amerika Sans</vt:lpstr>
      <vt:lpstr>UTM Avo</vt:lpstr>
      <vt:lpstr>UTM Guanine</vt:lpstr>
      <vt:lpstr>UTM ViceroyJF</vt:lpstr>
      <vt:lpstr>思源黑体 CN Medium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KTUTS; Admin</dc:creator>
  <cp:keywords>Thy Tho</cp:keywords>
  <cp:lastModifiedBy>KTUTS</cp:lastModifiedBy>
  <cp:revision>89</cp:revision>
  <dcterms:created xsi:type="dcterms:W3CDTF">2019-06-19T02:08:00Z</dcterms:created>
  <dcterms:modified xsi:type="dcterms:W3CDTF">2022-05-03T11:15:32Z</dcterms:modified>
  <cp:version>C03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