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88" r:id="rId2"/>
    <p:sldId id="295" r:id="rId3"/>
    <p:sldId id="305" r:id="rId4"/>
    <p:sldId id="260" r:id="rId5"/>
    <p:sldId id="296" r:id="rId6"/>
    <p:sldId id="300" r:id="rId7"/>
    <p:sldId id="307" r:id="rId8"/>
    <p:sldId id="304" r:id="rId9"/>
    <p:sldId id="308" r:id="rId10"/>
    <p:sldId id="309" r:id="rId11"/>
    <p:sldId id="310"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0000FF"/>
    <a:srgbClr val="000099"/>
    <a:srgbClr val="990099"/>
    <a:srgbClr val="00FF00"/>
    <a:srgbClr val="66FF33"/>
    <a:srgbClr val="FF33CC"/>
    <a:srgbClr val="0033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11" autoAdjust="0"/>
  </p:normalViewPr>
  <p:slideViewPr>
    <p:cSldViewPr>
      <p:cViewPr varScale="1">
        <p:scale>
          <a:sx n="66" d="100"/>
          <a:sy n="66" d="100"/>
        </p:scale>
        <p:origin x="79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AABAD-EB3F-4ED5-9139-8DB3FC88312E}" type="datetimeFigureOut">
              <a:rPr lang="en-US" smtClean="0"/>
              <a:pPr/>
              <a:t>6/3/2023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F407A-097F-43DD-93D9-0086B7F1836F}" type="slidenum">
              <a:rPr lang="en-US" smtClean="0"/>
              <a:pPr/>
              <a:t>‹#›</a:t>
            </a:fld>
            <a:endParaRPr lang="en-US"/>
          </a:p>
        </p:txBody>
      </p:sp>
    </p:spTree>
    <p:extLst>
      <p:ext uri="{BB962C8B-B14F-4D97-AF65-F5344CB8AC3E}">
        <p14:creationId xmlns:p14="http://schemas.microsoft.com/office/powerpoint/2010/main" val="368863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A0D89-71BF-4746-81EC-41F2FFE46F6C}" type="datetimeFigureOut">
              <a:rPr lang="en-US" smtClean="0"/>
              <a:pPr/>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A0D89-71BF-4746-81EC-41F2FFE46F6C}" type="datetimeFigureOut">
              <a:rPr lang="en-US" smtClean="0"/>
              <a:pPr/>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A0D89-71BF-4746-81EC-41F2FFE46F6C}" type="datetimeFigureOut">
              <a:rPr lang="en-US" smtClean="0"/>
              <a:pPr/>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A0D89-71BF-4746-81EC-41F2FFE46F6C}" type="datetimeFigureOut">
              <a:rPr lang="en-US" smtClean="0"/>
              <a:pPr/>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A0D89-71BF-4746-81EC-41F2FFE46F6C}" type="datetimeFigureOut">
              <a:rPr lang="en-US" smtClean="0"/>
              <a:pPr/>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2A0D89-71BF-4746-81EC-41F2FFE46F6C}" type="datetimeFigureOut">
              <a:rPr lang="en-US" smtClean="0"/>
              <a:pPr/>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A0D89-71BF-4746-81EC-41F2FFE46F6C}" type="datetimeFigureOut">
              <a:rPr lang="en-US" smtClean="0"/>
              <a:pPr/>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A0D89-71BF-4746-81EC-41F2FFE46F6C}" type="datetimeFigureOut">
              <a:rPr lang="en-US" smtClean="0"/>
              <a:pPr/>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A0D89-71BF-4746-81EC-41F2FFE46F6C}" type="datetimeFigureOut">
              <a:rPr lang="en-US" smtClean="0"/>
              <a:pPr/>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A0D89-71BF-4746-81EC-41F2FFE46F6C}" type="datetimeFigureOut">
              <a:rPr lang="en-US" smtClean="0"/>
              <a:pPr/>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A0D89-71BF-4746-81EC-41F2FFE46F6C}" type="datetimeFigureOut">
              <a:rPr lang="en-US" smtClean="0"/>
              <a:pPr/>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E461-7F11-464A-A2D7-10C8D241EA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A0D89-71BF-4746-81EC-41F2FFE46F6C}" type="datetimeFigureOut">
              <a:rPr lang="en-US" smtClean="0"/>
              <a:pPr/>
              <a:t>6/3/2023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1E461-7F11-464A-A2D7-10C8D241EA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hình nền động\HsTvkqy.jpg"/>
          <p:cNvPicPr>
            <a:picLocks noChangeAspect="1" noChangeArrowheads="1"/>
          </p:cNvPicPr>
          <p:nvPr/>
        </p:nvPicPr>
        <p:blipFill>
          <a:blip r:embed="rId2"/>
          <a:srcRect/>
          <a:stretch>
            <a:fillRect/>
          </a:stretch>
        </p:blipFill>
        <p:spPr bwMode="auto">
          <a:xfrm>
            <a:off x="0" y="-25400"/>
            <a:ext cx="12192000" cy="6858000"/>
          </a:xfrm>
          <a:prstGeom prst="rect">
            <a:avLst/>
          </a:prstGeom>
          <a:noFill/>
        </p:spPr>
      </p:pic>
      <p:sp>
        <p:nvSpPr>
          <p:cNvPr id="7" name="Rectangle 6"/>
          <p:cNvSpPr/>
          <p:nvPr/>
        </p:nvSpPr>
        <p:spPr>
          <a:xfrm>
            <a:off x="5368395" y="557718"/>
            <a:ext cx="1947393"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lang="en-US" sz="4000" b="1" u="sng"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Tuần 16</a:t>
            </a:r>
          </a:p>
        </p:txBody>
      </p:sp>
      <p:sp>
        <p:nvSpPr>
          <p:cNvPr id="9" name="Rectangle 8"/>
          <p:cNvSpPr/>
          <p:nvPr/>
        </p:nvSpPr>
        <p:spPr>
          <a:xfrm>
            <a:off x="2753049" y="1591299"/>
            <a:ext cx="6466835" cy="101566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base">
              <a:spcBef>
                <a:spcPct val="0"/>
              </a:spcBef>
              <a:spcAft>
                <a:spcPct val="0"/>
              </a:spcAft>
            </a:pPr>
            <a:r>
              <a:rPr lang="en-US" sz="6000" b="1" spc="50" dirty="0">
                <a:ln w="11430">
                  <a:solidFill>
                    <a:sysClr val="windowText" lastClr="000000"/>
                  </a:solidFill>
                </a:ln>
                <a:blipFill>
                  <a:blip r:embed="rId3"/>
                  <a:tile tx="0" ty="0" sx="100000" sy="100000" flip="none" algn="tl"/>
                </a:blip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Môn: </a:t>
            </a:r>
            <a:r>
              <a:rPr lang="en-US" sz="6000" b="1" spc="50" dirty="0" err="1">
                <a:ln w="1143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ĐẠO</a:t>
            </a:r>
            <a:r>
              <a:rPr lang="en-US" sz="6000" b="1" spc="50" dirty="0">
                <a:ln w="1143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 </a:t>
            </a:r>
            <a:r>
              <a:rPr lang="en-US" sz="6000" b="1" spc="50" dirty="0" err="1">
                <a:ln w="1143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ĐỨC</a:t>
            </a:r>
            <a:r>
              <a:rPr lang="en-US" sz="6000" b="1" spc="50" dirty="0">
                <a:ln w="1143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 4</a:t>
            </a:r>
          </a:p>
        </p:txBody>
      </p:sp>
      <p:sp>
        <p:nvSpPr>
          <p:cNvPr id="8" name="Rectangle 7"/>
          <p:cNvSpPr/>
          <p:nvPr/>
        </p:nvSpPr>
        <p:spPr>
          <a:xfrm>
            <a:off x="2895600" y="2716703"/>
            <a:ext cx="6553199" cy="1323439"/>
          </a:xfrm>
          <a:prstGeom prst="rect">
            <a:avLst/>
          </a:prstGeom>
        </p:spPr>
        <p:txBody>
          <a:bodyPr wrap="square">
            <a:spAutoFit/>
          </a:bodyPr>
          <a:lstStyle/>
          <a:p>
            <a:pPr lvl="0" algn="ctr" fontAlgn="base">
              <a:spcBef>
                <a:spcPct val="0"/>
              </a:spcBef>
              <a:spcAft>
                <a:spcPct val="0"/>
              </a:spcAft>
            </a:pPr>
            <a:r>
              <a:rPr lang="en-US" sz="8000" b="1" spc="50" dirty="0">
                <a:ln w="11430">
                  <a:solidFill>
                    <a:schemeClr val="tx1"/>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Yêu lao động</a:t>
            </a:r>
          </a:p>
        </p:txBody>
      </p:sp>
      <p:sp>
        <p:nvSpPr>
          <p:cNvPr id="11" name="Rectangle 10"/>
          <p:cNvSpPr/>
          <p:nvPr/>
        </p:nvSpPr>
        <p:spPr>
          <a:xfrm>
            <a:off x="5088208" y="3954959"/>
            <a:ext cx="1922193" cy="769441"/>
          </a:xfrm>
          <a:prstGeom prst="rect">
            <a:avLst/>
          </a:prstGeom>
        </p:spPr>
        <p:txBody>
          <a:bodyPr wrap="none">
            <a:spAutoFit/>
          </a:bodyPr>
          <a:lstStyle/>
          <a:p>
            <a:pPr lvl="0" algn="ctr" fontAlgn="base">
              <a:spcBef>
                <a:spcPct val="0"/>
              </a:spcBef>
              <a:spcAft>
                <a:spcPct val="0"/>
              </a:spcAft>
            </a:pPr>
            <a:r>
              <a:rPr lang="en-US" sz="4400" b="1" i="1" spc="50" dirty="0">
                <a:ln w="11430">
                  <a:solidFill>
                    <a:schemeClr val="tx1"/>
                  </a:solidFill>
                </a:ln>
                <a:solidFill>
                  <a:srgbClr val="00FF00"/>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(Tiết 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329495"/>
            <a:ext cx="6477000" cy="584775"/>
          </a:xfrm>
          <a:prstGeom prst="rect">
            <a:avLst/>
          </a:prstGeom>
        </p:spPr>
        <p:txBody>
          <a:bodyPr wrap="square">
            <a:spAutoFit/>
          </a:bodyPr>
          <a:lstStyle/>
          <a:p>
            <a:r>
              <a:rPr lang="en-US" sz="3200" b="1" u="sng" dirty="0">
                <a:ln>
                  <a:solidFill>
                    <a:sysClr val="windowText" lastClr="000000"/>
                  </a:solidFill>
                </a:ln>
                <a:solidFill>
                  <a:srgbClr val="33CC33"/>
                </a:solidFill>
                <a:latin typeface="Times New Roman" pitchFamily="18" charset="0"/>
                <a:cs typeface="Times New Roman" pitchFamily="18" charset="0"/>
              </a:rPr>
              <a:t>HOẠT ĐỘNG 3</a:t>
            </a:r>
            <a:r>
              <a:rPr lang="en-US" sz="3200" b="1" dirty="0">
                <a:ln>
                  <a:solidFill>
                    <a:sysClr val="windowText" lastClr="000000"/>
                  </a:solidFill>
                </a:ln>
                <a:solidFill>
                  <a:srgbClr val="33CC33"/>
                </a:solidFill>
                <a:latin typeface="Times New Roman" pitchFamily="18" charset="0"/>
                <a:cs typeface="Times New Roman" pitchFamily="18" charset="0"/>
              </a:rPr>
              <a:t> : </a:t>
            </a:r>
            <a:r>
              <a:rPr lang="en-US" sz="3200" b="1" dirty="0">
                <a:ln>
                  <a:solidFill>
                    <a:sysClr val="windowText" lastClr="000000"/>
                  </a:solidFill>
                </a:ln>
                <a:solidFill>
                  <a:srgbClr val="FF0000"/>
                </a:solidFill>
                <a:latin typeface="Times New Roman" pitchFamily="18" charset="0"/>
                <a:cs typeface="Times New Roman" pitchFamily="18" charset="0"/>
              </a:rPr>
              <a:t>Xử lý tình huống</a:t>
            </a:r>
            <a:endParaRPr lang="en-US" sz="3200" b="1" dirty="0">
              <a:ln>
                <a:solidFill>
                  <a:sysClr val="windowText" lastClr="000000"/>
                </a:solidFill>
              </a:ln>
              <a:solidFill>
                <a:srgbClr val="FF0000"/>
              </a:solidFill>
              <a:latin typeface="Times New Roman" pitchFamily="18" charset="0"/>
              <a:cs typeface="Times New Roman" pitchFamily="18" charset="0"/>
            </a:endParaRPr>
          </a:p>
        </p:txBody>
      </p:sp>
      <p:sp>
        <p:nvSpPr>
          <p:cNvPr id="5" name="Rectangle 4"/>
          <p:cNvSpPr/>
          <p:nvPr/>
        </p:nvSpPr>
        <p:spPr>
          <a:xfrm>
            <a:off x="1905000" y="914400"/>
            <a:ext cx="8153400" cy="1569660"/>
          </a:xfrm>
          <a:prstGeom prst="rect">
            <a:avLst/>
          </a:prstGeom>
        </p:spPr>
        <p:txBody>
          <a:bodyPr wrap="square">
            <a:spAutoFit/>
          </a:bodyPr>
          <a:lstStyle/>
          <a:p>
            <a:r>
              <a:rPr lang="vi-VN" sz="2400" dirty="0">
                <a:solidFill>
                  <a:srgbClr val="333333"/>
                </a:solidFill>
                <a:latin typeface="Times New Roman" panose="02020603050405020304" pitchFamily="18" charset="0"/>
                <a:cs typeface="Times New Roman" panose="02020603050405020304" pitchFamily="18" charset="0"/>
              </a:rPr>
              <a:t>a) Sáng nay, cả lớp đi lao động trồng cây xung quanh trường. Hồng đến rủ Nhàn cùng đi. Trời lạnh, Nhàn ngại không muốn chui ra khỏi chăn ấm nên nhờ Hồng xin phép hộ với lí do là bị ốm. Theo em, Hồng nên làm gì trong tình huống đó </a:t>
            </a:r>
            <a:r>
              <a:rPr lang="vi-VN" sz="2400" dirty="0">
                <a:solidFill>
                  <a:srgbClr val="333333"/>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787237" y="4488871"/>
            <a:ext cx="8388927" cy="1200329"/>
          </a:xfrm>
          <a:prstGeom prst="rect">
            <a:avLst/>
          </a:prstGeom>
        </p:spPr>
        <p:txBody>
          <a:bodyPr wrap="square">
            <a:spAutoFit/>
          </a:bodyPr>
          <a:lstStyle/>
          <a:p>
            <a:r>
              <a:rPr lang="vi-VN" sz="2400" dirty="0">
                <a:solidFill>
                  <a:srgbClr val="333333"/>
                </a:solidFill>
                <a:latin typeface="Times New Roman" panose="02020603050405020304" pitchFamily="18" charset="0"/>
                <a:cs typeface="Times New Roman" panose="02020603050405020304" pitchFamily="18" charset="0"/>
              </a:rPr>
              <a:t>b) Chiều nay, Lương đang nhổ cỏ ngoài vườn thì Toàn sang rủ đi đá bóng. Thấy Lương ngần ngại, Toàn bảo: “Để đấy mai nhổ cũng được có sao đâu!” Theo em, Lương sẽ ứng xử như thế nào?</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752601" y="2466110"/>
            <a:ext cx="8381999" cy="1938992"/>
          </a:xfrm>
          <a:prstGeom prst="rect">
            <a:avLst/>
          </a:prstGeom>
        </p:spPr>
        <p:txBody>
          <a:bodyPr wrap="square">
            <a:spAutoFit/>
          </a:bodyPr>
          <a:lstStyle/>
          <a:p>
            <a:r>
              <a:rPr lang="vi-VN" sz="2400" dirty="0">
                <a:solidFill>
                  <a:srgbClr val="CC0099"/>
                </a:solidFill>
                <a:latin typeface="Times New Roman" panose="02020603050405020304" pitchFamily="18" charset="0"/>
                <a:cs typeface="Times New Roman" panose="02020603050405020304" pitchFamily="18" charset="0"/>
              </a:rPr>
              <a:t> </a:t>
            </a:r>
            <a:r>
              <a:rPr lang="en-US" sz="2400" dirty="0">
                <a:solidFill>
                  <a:srgbClr val="CC0099"/>
                </a:solidFill>
                <a:latin typeface="Times New Roman" panose="02020603050405020304" pitchFamily="18" charset="0"/>
                <a:cs typeface="Times New Roman" panose="02020603050405020304" pitchFamily="18" charset="0"/>
              </a:rPr>
              <a:t>- </a:t>
            </a:r>
            <a:r>
              <a:rPr lang="vi-VN" sz="2400" dirty="0">
                <a:solidFill>
                  <a:srgbClr val="CC0099"/>
                </a:solidFill>
                <a:latin typeface="Times New Roman" panose="02020603050405020304" pitchFamily="18" charset="0"/>
                <a:cs typeface="Times New Roman" panose="02020603050405020304" pitchFamily="18" charset="0"/>
              </a:rPr>
              <a:t>Hồng </a:t>
            </a:r>
            <a:r>
              <a:rPr lang="vi-VN" sz="2400" dirty="0">
                <a:solidFill>
                  <a:srgbClr val="CC0099"/>
                </a:solidFill>
                <a:latin typeface="Times New Roman" panose="02020603050405020304" pitchFamily="18" charset="0"/>
                <a:cs typeface="Times New Roman" panose="02020603050405020304" pitchFamily="18" charset="0"/>
              </a:rPr>
              <a:t>nên khuyên bạn không được lười biếng, càng không thể nói dối thầy cô, khuyên bạn cùng đi lao động với mình</a:t>
            </a:r>
            <a:r>
              <a:rPr lang="vi-VN" sz="2400" dirty="0">
                <a:solidFill>
                  <a:srgbClr val="CC0099"/>
                </a:solidFill>
                <a:latin typeface="Times New Roman" panose="02020603050405020304" pitchFamily="18" charset="0"/>
                <a:cs typeface="Times New Roman" panose="02020603050405020304" pitchFamily="18" charset="0"/>
              </a:rPr>
              <a:t>.</a:t>
            </a:r>
            <a:r>
              <a:rPr lang="vi-VN" dirty="0"/>
              <a:t> </a:t>
            </a:r>
            <a:r>
              <a:rPr lang="en-US" sz="2400" dirty="0">
                <a:solidFill>
                  <a:srgbClr val="CC0099"/>
                </a:solidFill>
                <a:latin typeface="Times New Roman" panose="02020603050405020304" pitchFamily="18" charset="0"/>
                <a:cs typeface="Times New Roman" panose="02020603050405020304" pitchFamily="18" charset="0"/>
              </a:rPr>
              <a:t>Lao động sẽ </a:t>
            </a:r>
            <a:r>
              <a:rPr lang="vi-VN" sz="2400" dirty="0">
                <a:solidFill>
                  <a:srgbClr val="CC0099"/>
                </a:solidFill>
                <a:latin typeface="Times New Roman" panose="02020603050405020304" pitchFamily="18" charset="0"/>
                <a:cs typeface="Times New Roman" panose="02020603050405020304" pitchFamily="18" charset="0"/>
              </a:rPr>
              <a:t>giúp </a:t>
            </a:r>
            <a:r>
              <a:rPr lang="en-US" sz="2400" dirty="0">
                <a:solidFill>
                  <a:srgbClr val="CC0099"/>
                </a:solidFill>
                <a:latin typeface="Times New Roman" panose="02020603050405020304" pitchFamily="18" charset="0"/>
                <a:cs typeface="Times New Roman" panose="02020603050405020304" pitchFamily="18" charset="0"/>
              </a:rPr>
              <a:t>Nhàn</a:t>
            </a:r>
            <a:r>
              <a:rPr lang="vi-VN" sz="2400" dirty="0">
                <a:solidFill>
                  <a:srgbClr val="CC0099"/>
                </a:solidFill>
                <a:latin typeface="Times New Roman" panose="02020603050405020304" pitchFamily="18" charset="0"/>
                <a:cs typeface="Times New Roman" panose="02020603050405020304" pitchFamily="18" charset="0"/>
              </a:rPr>
              <a:t> </a:t>
            </a:r>
            <a:r>
              <a:rPr lang="vi-VN" sz="2400" dirty="0">
                <a:solidFill>
                  <a:srgbClr val="CC0099"/>
                </a:solidFill>
                <a:latin typeface="Times New Roman" panose="02020603050405020304" pitchFamily="18" charset="0"/>
                <a:cs typeface="Times New Roman" panose="02020603050405020304" pitchFamily="18" charset="0"/>
              </a:rPr>
              <a:t>khỏe mạnh hơn, lại được vui đùa cùng với các </a:t>
            </a:r>
            <a:r>
              <a:rPr lang="vi-VN" sz="2400" dirty="0">
                <a:solidFill>
                  <a:srgbClr val="CC0099"/>
                </a:solidFill>
                <a:latin typeface="Times New Roman" panose="02020603050405020304" pitchFamily="18" charset="0"/>
                <a:cs typeface="Times New Roman" panose="02020603050405020304" pitchFamily="18" charset="0"/>
              </a:rPr>
              <a:t>bạn, </a:t>
            </a:r>
            <a:r>
              <a:rPr lang="vi-VN" sz="2400" dirty="0">
                <a:solidFill>
                  <a:srgbClr val="CC0099"/>
                </a:solidFill>
                <a:latin typeface="Times New Roman" panose="02020603050405020304" pitchFamily="18" charset="0"/>
                <a:cs typeface="Times New Roman" panose="02020603050405020304" pitchFamily="18" charset="0"/>
              </a:rPr>
              <a:t>đảm bảo đó sẽ là buổi lao động rất vui nếu Nhàn không đi sẽ thật sự đáng tiếc.... </a:t>
            </a:r>
            <a:endParaRPr lang="en-US" sz="2400" dirty="0">
              <a:solidFill>
                <a:srgbClr val="CC0099"/>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28800" y="5722204"/>
            <a:ext cx="8458200" cy="830997"/>
          </a:xfrm>
          <a:prstGeom prst="rect">
            <a:avLst/>
          </a:prstGeom>
        </p:spPr>
        <p:txBody>
          <a:bodyPr wrap="square">
            <a:spAutoFit/>
          </a:bodyPr>
          <a:lstStyle/>
          <a:p>
            <a:r>
              <a:rPr lang="en-US" sz="2400" dirty="0">
                <a:solidFill>
                  <a:srgbClr val="CC0099"/>
                </a:solidFill>
                <a:latin typeface="Times New Roman" panose="02020603050405020304" pitchFamily="18" charset="0"/>
                <a:cs typeface="Times New Roman" panose="02020603050405020304" pitchFamily="18" charset="0"/>
              </a:rPr>
              <a:t>- </a:t>
            </a:r>
            <a:r>
              <a:rPr lang="vi-VN" sz="2400" dirty="0">
                <a:solidFill>
                  <a:srgbClr val="CC0099"/>
                </a:solidFill>
                <a:latin typeface="Times New Roman" panose="02020603050405020304" pitchFamily="18" charset="0"/>
                <a:cs typeface="Times New Roman" panose="02020603050405020304" pitchFamily="18" charset="0"/>
              </a:rPr>
              <a:t>Lương </a:t>
            </a:r>
            <a:r>
              <a:rPr lang="vi-VN" sz="2400" dirty="0">
                <a:solidFill>
                  <a:srgbClr val="CC0099"/>
                </a:solidFill>
                <a:latin typeface="Times New Roman" panose="02020603050405020304" pitchFamily="18" charset="0"/>
                <a:cs typeface="Times New Roman" panose="02020603050405020304" pitchFamily="18" charset="0"/>
              </a:rPr>
              <a:t>nên làm xong công việc của mình rồi mới cùng bạn đi chơi bóng vì việc hôm nay chớ để ngày mai.</a:t>
            </a:r>
            <a:endParaRPr lang="en-US" sz="2400" dirty="0">
              <a:solidFill>
                <a:srgbClr val="CC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1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8619" y="-6927"/>
            <a:ext cx="9153236" cy="6864927"/>
          </a:xfrm>
          <a:prstGeom prst="rect">
            <a:avLst/>
          </a:prstGeom>
        </p:spPr>
      </p:pic>
    </p:spTree>
    <p:extLst>
      <p:ext uri="{BB962C8B-B14F-4D97-AF65-F5344CB8AC3E}">
        <p14:creationId xmlns:p14="http://schemas.microsoft.com/office/powerpoint/2010/main" val="3929678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2819400" y="2221350"/>
            <a:ext cx="7467600" cy="175432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3600" b="1" dirty="0">
                <a:latin typeface="Times New Roman" pitchFamily="18" charset="0"/>
                <a:cs typeface="Times New Roman" pitchFamily="18" charset="0"/>
              </a:rPr>
              <a:t>-</a:t>
            </a:r>
            <a:r>
              <a:rPr lang="nl-NL" sz="3600" b="1" dirty="0">
                <a:latin typeface="Times New Roman" pitchFamily="18" charset="0"/>
                <a:cs typeface="Times New Roman" pitchFamily="18" charset="0"/>
              </a:rPr>
              <a:t> Về nhà, ôn bài biết ơn thầy cô giáo.</a:t>
            </a:r>
            <a:endParaRPr lang="en-US" sz="3600" b="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 Học thuộc phần </a:t>
            </a:r>
            <a:r>
              <a:rPr lang="en-US" sz="3600" b="1" dirty="0">
                <a:solidFill>
                  <a:srgbClr val="0000FF"/>
                </a:solidFill>
                <a:latin typeface="Times New Roman" pitchFamily="18" charset="0"/>
                <a:cs typeface="Times New Roman" pitchFamily="18" charset="0"/>
              </a:rPr>
              <a:t>ghi nhớ </a:t>
            </a:r>
            <a:r>
              <a:rPr lang="en-US" sz="3600" b="1" dirty="0">
                <a:latin typeface="Times New Roman" pitchFamily="18" charset="0"/>
                <a:cs typeface="Times New Roman" pitchFamily="18" charset="0"/>
              </a:rPr>
              <a:t>(SGK/ 25).</a:t>
            </a:r>
          </a:p>
          <a:p>
            <a:pPr algn="just"/>
            <a:r>
              <a:rPr lang="en-US" sz="3600" b="1" dirty="0">
                <a:latin typeface="Times New Roman" pitchFamily="18" charset="0"/>
                <a:cs typeface="Times New Roman" pitchFamily="18" charset="0"/>
              </a:rPr>
              <a:t>- Chuẩn bị bài tiết sau.</a:t>
            </a:r>
          </a:p>
        </p:txBody>
      </p:sp>
      <p:sp>
        <p:nvSpPr>
          <p:cNvPr id="4" name="Rectangle 3"/>
          <p:cNvSpPr/>
          <p:nvPr/>
        </p:nvSpPr>
        <p:spPr>
          <a:xfrm>
            <a:off x="4343400" y="1314154"/>
            <a:ext cx="4769254"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sz="48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Củng cố - Dặn dò</a:t>
            </a:r>
            <a:endParaRPr lang="en-US" sz="4800" dirty="0">
              <a:solidFill>
                <a:srgbClr val="FFFF00"/>
              </a:solidFill>
            </a:endParaRPr>
          </a:p>
        </p:txBody>
      </p:sp>
      <p:sp>
        <p:nvSpPr>
          <p:cNvPr id="6" name="Rectangle 5"/>
          <p:cNvSpPr/>
          <p:nvPr/>
        </p:nvSpPr>
        <p:spPr>
          <a:xfrm>
            <a:off x="2590800" y="6197026"/>
            <a:ext cx="6858000" cy="584775"/>
          </a:xfrm>
          <a:prstGeom prst="rect">
            <a:avLst/>
          </a:prstGeom>
        </p:spPr>
        <p:txBody>
          <a:bodyPr wrap="square">
            <a:spAutoFit/>
          </a:bodyPr>
          <a:lstStyle/>
          <a:p>
            <a:pPr algn="ctr"/>
            <a:r>
              <a:rPr lang="en-US" sz="3200" b="1" i="1" dirty="0">
                <a:ln w="18415" cmpd="sng">
                  <a:solidFill>
                    <a:schemeClr val="tx1"/>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Chúc các em chăm ngoan học tốt!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ình nền động\24-hinh-nen-powerpoint-tuyet-dep-danh-cho-cac-be-mam-non-1487092766-8.jpg"/>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1025" name="Rectangle 1"/>
          <p:cNvSpPr>
            <a:spLocks noChangeArrowheads="1"/>
          </p:cNvSpPr>
          <p:nvPr/>
        </p:nvSpPr>
        <p:spPr bwMode="auto">
          <a:xfrm>
            <a:off x="1981200" y="1706941"/>
            <a:ext cx="4038600" cy="769441"/>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80975" algn="l"/>
                <a:tab pos="274638" algn="l"/>
                <a:tab pos="731838" algn="l"/>
                <a:tab pos="5581650" algn="l"/>
              </a:tabLst>
            </a:pPr>
            <a:r>
              <a:rPr lang="en-US" sz="4400" b="1" dirty="0" err="1" smtClean="0">
                <a:solidFill>
                  <a:srgbClr val="000000"/>
                </a:solidFill>
                <a:latin typeface="Times New Roman" pitchFamily="18" charset="0"/>
                <a:ea typeface="Calibri" pitchFamily="34" charset="0"/>
                <a:cs typeface="Times New Roman" pitchFamily="18" charset="0"/>
              </a:rPr>
              <a:t>Khởi</a:t>
            </a:r>
            <a:r>
              <a:rPr lang="en-US" sz="4400" b="1" dirty="0" smtClean="0">
                <a:solidFill>
                  <a:srgbClr val="000000"/>
                </a:solidFill>
                <a:latin typeface="Times New Roman" pitchFamily="18" charset="0"/>
                <a:ea typeface="Calibri" pitchFamily="34" charset="0"/>
                <a:cs typeface="Times New Roman" pitchFamily="18" charset="0"/>
              </a:rPr>
              <a:t> </a:t>
            </a:r>
            <a:r>
              <a:rPr lang="en-US" sz="4400" b="1" dirty="0" err="1" smtClean="0">
                <a:solidFill>
                  <a:srgbClr val="000000"/>
                </a:solidFill>
                <a:latin typeface="Times New Roman" pitchFamily="18" charset="0"/>
                <a:ea typeface="Calibri" pitchFamily="34" charset="0"/>
                <a:cs typeface="Times New Roman" pitchFamily="18" charset="0"/>
              </a:rPr>
              <a:t>động</a:t>
            </a:r>
            <a:endParaRPr lang="vi-VN" sz="4400" dirty="0">
              <a:solidFill>
                <a:schemeClr val="tx1"/>
              </a:solidFill>
              <a:latin typeface="Arial" pitchFamily="34" charset="0"/>
              <a:cs typeface="Arial" pitchFamily="34" charset="0"/>
            </a:endParaRPr>
          </a:p>
        </p:txBody>
      </p:sp>
      <p:sp>
        <p:nvSpPr>
          <p:cNvPr id="6" name="Rectangle 5"/>
          <p:cNvSpPr/>
          <p:nvPr/>
        </p:nvSpPr>
        <p:spPr>
          <a:xfrm>
            <a:off x="1981200" y="3105834"/>
            <a:ext cx="8305800" cy="1077218"/>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Để biết ơn thầy cô giáo em nên có những hành động gì?</a:t>
            </a:r>
            <a:endParaRPr lang="en-US" sz="3200" dirty="0">
              <a:latin typeface="VNI-Times" pitchFamily="2"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48346" y="304800"/>
            <a:ext cx="7024255" cy="1077218"/>
          </a:xfrm>
          <a:prstGeom prst="rect">
            <a:avLst/>
          </a:prstGeom>
        </p:spPr>
        <p:txBody>
          <a:bodyPr wrap="square">
            <a:spAutoFit/>
          </a:bodyPr>
          <a:lstStyle/>
          <a:p>
            <a:pPr algn="ctr"/>
            <a:r>
              <a:rPr lang="en-US" sz="3200" b="1" u="sng" dirty="0">
                <a:ln>
                  <a:solidFill>
                    <a:schemeClr val="tx1"/>
                  </a:solidFill>
                </a:ln>
                <a:solidFill>
                  <a:srgbClr val="33CC33"/>
                </a:solidFill>
                <a:latin typeface="Times New Roman" pitchFamily="18" charset="0"/>
                <a:cs typeface="Times New Roman" pitchFamily="18" charset="0"/>
              </a:rPr>
              <a:t>HOẠT ĐỘNG 1 :</a:t>
            </a:r>
            <a:r>
              <a:rPr lang="en-US" sz="3200" b="1" dirty="0">
                <a:ln>
                  <a:solidFill>
                    <a:sysClr val="windowText" lastClr="000000"/>
                  </a:solidFill>
                </a:ln>
                <a:solidFill>
                  <a:srgbClr val="FF0000"/>
                </a:solidFill>
                <a:latin typeface="Times New Roman" pitchFamily="18" charset="0"/>
                <a:cs typeface="Times New Roman" pitchFamily="18" charset="0"/>
              </a:rPr>
              <a:t>Tìm hiểu câu truyện</a:t>
            </a:r>
          </a:p>
          <a:p>
            <a:pPr algn="ctr"/>
            <a:r>
              <a:rPr lang="en-US" sz="3200" b="1" dirty="0">
                <a:ln>
                  <a:solidFill>
                    <a:sysClr val="windowText" lastClr="000000"/>
                  </a:solidFill>
                </a:ln>
                <a:solidFill>
                  <a:srgbClr val="FF0000"/>
                </a:solidFill>
                <a:latin typeface="Times New Roman" pitchFamily="18" charset="0"/>
                <a:cs typeface="Times New Roman" pitchFamily="18" charset="0"/>
              </a:rPr>
              <a:t> </a:t>
            </a:r>
            <a:r>
              <a:rPr lang="en-US" sz="3200" b="1" dirty="0">
                <a:ln>
                  <a:solidFill>
                    <a:sysClr val="windowText" lastClr="000000"/>
                  </a:solidFill>
                </a:ln>
                <a:solidFill>
                  <a:srgbClr val="FFC000"/>
                </a:solidFill>
                <a:latin typeface="Times New Roman" pitchFamily="18" charset="0"/>
                <a:cs typeface="Times New Roman" pitchFamily="18" charset="0"/>
              </a:rPr>
              <a:t>“Một ngày của Pê – chi – a</a:t>
            </a:r>
            <a:r>
              <a:rPr lang="en-US" sz="3200" b="1" dirty="0">
                <a:ln>
                  <a:solidFill>
                    <a:schemeClr val="tx1"/>
                  </a:solidFill>
                </a:ln>
                <a:solidFill>
                  <a:srgbClr val="FFC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SGK/23)</a:t>
            </a:r>
            <a:endParaRPr lang="en-US" sz="3200" b="1" dirty="0">
              <a:ln>
                <a:solidFill>
                  <a:schemeClr val="tx1"/>
                </a:solidFill>
              </a:ln>
              <a:solidFill>
                <a:srgbClr val="00B0F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207159" y="1413165"/>
            <a:ext cx="7738056" cy="533400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00200" y="457200"/>
            <a:ext cx="8943572" cy="5832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0981" y="37231"/>
            <a:ext cx="8959993" cy="5553075"/>
          </a:xfrm>
          <a:prstGeom prst="rect">
            <a:avLst/>
          </a:prstGeom>
        </p:spPr>
      </p:pic>
      <p:pic>
        <p:nvPicPr>
          <p:cNvPr id="3" name="Picture 2"/>
          <p:cNvPicPr>
            <a:picLocks noChangeAspect="1"/>
          </p:cNvPicPr>
          <p:nvPr/>
        </p:nvPicPr>
        <p:blipFill>
          <a:blip r:embed="rId3"/>
          <a:stretch>
            <a:fillRect/>
          </a:stretch>
        </p:blipFill>
        <p:spPr>
          <a:xfrm>
            <a:off x="1620981" y="5590305"/>
            <a:ext cx="8959993" cy="1198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10 lý do tại sao phải tiết kiệm nước - Dây Chuyền Sản Xuất Nước Tinh Khiế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10 lý do tại sao phải tiết kiệm nước - Dây Chuyền Sản Xuất Nước Tinh Khiế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10 lý do tại sao phải tiết kiệm nước - Dây Chuyền Sản Xuất Nước Tinh Khiế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Triệt để tiết kiệm điện khi thời tiết nắng nóng kéo dài trên diện rộng ở  miền Bắc và miền Tru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2" name="AutoShape 2" descr="Sử dụng thiết bị đúng cách để tiết kiệm điệ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4724400" y="314980"/>
            <a:ext cx="2819400" cy="523220"/>
          </a:xfrm>
          <a:prstGeom prst="rect">
            <a:avLst/>
          </a:prstGeom>
          <a:noFill/>
          <a:ln w="9525">
            <a:noFill/>
            <a:miter lim="800000"/>
            <a:headEnd/>
            <a:tailEnd/>
          </a:ln>
        </p:spPr>
        <p:txBody>
          <a:bodyPr wrap="square">
            <a:spAutoFit/>
          </a:bodyPr>
          <a:lstStyle/>
          <a:p>
            <a:pPr algn="ctr">
              <a:spcBef>
                <a:spcPct val="50000"/>
              </a:spcBef>
            </a:pPr>
            <a:r>
              <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Các Câu hỏi:</a:t>
            </a:r>
            <a:endPar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4"/>
          <p:cNvSpPr/>
          <p:nvPr/>
        </p:nvSpPr>
        <p:spPr>
          <a:xfrm>
            <a:off x="1828800" y="838201"/>
            <a:ext cx="8534400" cy="830997"/>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Hãy </a:t>
            </a:r>
            <a:r>
              <a:rPr lang="vi-VN" sz="2400" b="1" dirty="0">
                <a:latin typeface="Times New Roman" panose="02020603050405020304" pitchFamily="18" charset="0"/>
                <a:cs typeface="Times New Roman" panose="02020603050405020304" pitchFamily="18" charset="0"/>
              </a:rPr>
              <a:t>so sánh một ngày của Pê-chi-a với những người khác trong câu chuyện. </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831976" y="5066646"/>
            <a:ext cx="5559425"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Nếu là Pê-chi-a, em sẽ làm gì</a:t>
            </a:r>
            <a:r>
              <a:rPr lang="vi-V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Vì sao?</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707284" y="3686850"/>
            <a:ext cx="851044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vi-VN" sz="2400" b="1" dirty="0">
                <a:latin typeface="Times New Roman" panose="02020603050405020304" pitchFamily="18" charset="0"/>
                <a:cs typeface="Times New Roman" panose="02020603050405020304" pitchFamily="18" charset="0"/>
              </a:rPr>
              <a:t>Theo em, Pê-chi-a sẽ thay đổi như thế nào sau chuyện xảy ra? </a:t>
            </a:r>
            <a:endParaRPr lang="en-US" sz="2400" b="1" dirty="0"/>
          </a:p>
        </p:txBody>
      </p:sp>
      <p:sp>
        <p:nvSpPr>
          <p:cNvPr id="13" name="Rectangle 12"/>
          <p:cNvSpPr/>
          <p:nvPr/>
        </p:nvSpPr>
        <p:spPr>
          <a:xfrm>
            <a:off x="1828800" y="1690255"/>
            <a:ext cx="8534400" cy="1938992"/>
          </a:xfrm>
          <a:prstGeom prst="rect">
            <a:avLst/>
          </a:prstGeom>
        </p:spPr>
        <p:txBody>
          <a:bodyPr wrap="square">
            <a:spAutoFit/>
          </a:bodyPr>
          <a:lstStyle/>
          <a:p>
            <a:pPr marL="342900" indent="-342900" algn="just">
              <a:buFontTx/>
              <a:buChar char="-"/>
            </a:pPr>
            <a:r>
              <a:rPr lang="vi-VN" sz="2400" dirty="0">
                <a:solidFill>
                  <a:srgbClr val="000099"/>
                </a:solidFill>
                <a:latin typeface="Times New Roman" panose="02020603050405020304" pitchFamily="18" charset="0"/>
                <a:cs typeface="Times New Roman" panose="02020603050405020304" pitchFamily="18" charset="0"/>
              </a:rPr>
              <a:t>Mọi </a:t>
            </a:r>
            <a:r>
              <a:rPr lang="vi-VN" sz="2400" dirty="0">
                <a:solidFill>
                  <a:srgbClr val="000099"/>
                </a:solidFill>
                <a:latin typeface="Times New Roman" panose="02020603050405020304" pitchFamily="18" charset="0"/>
                <a:cs typeface="Times New Roman" panose="02020603050405020304" pitchFamily="18" charset="0"/>
              </a:rPr>
              <a:t>người đều bận rộn làm </a:t>
            </a:r>
            <a:r>
              <a:rPr lang="vi-VN" sz="2400" dirty="0">
                <a:solidFill>
                  <a:srgbClr val="000099"/>
                </a:solidFill>
                <a:latin typeface="Times New Roman" panose="02020603050405020304" pitchFamily="18" charset="0"/>
                <a:cs typeface="Times New Roman" panose="02020603050405020304" pitchFamily="18" charset="0"/>
              </a:rPr>
              <a:t>việc:</a:t>
            </a:r>
            <a:r>
              <a:rPr lang="en-US" sz="2400" dirty="0">
                <a:solidFill>
                  <a:srgbClr val="000099"/>
                </a:solidFill>
                <a:latin typeface="Times New Roman" panose="02020603050405020304" pitchFamily="18" charset="0"/>
                <a:cs typeface="Times New Roman" panose="02020603050405020304" pitchFamily="18" charset="0"/>
              </a:rPr>
              <a:t>Mẹ của Pê-chi-a thì đi làm </a:t>
            </a:r>
            <a:r>
              <a:rPr lang="vi-VN" sz="2400" dirty="0">
                <a:solidFill>
                  <a:srgbClr val="000099"/>
                </a:solidFill>
                <a:latin typeface="Times New Roman" panose="02020603050405020304" pitchFamily="18" charset="0"/>
                <a:cs typeface="Times New Roman" panose="02020603050405020304" pitchFamily="18" charset="0"/>
              </a:rPr>
              <a:t>từ </a:t>
            </a:r>
            <a:r>
              <a:rPr lang="vi-VN" sz="2400" dirty="0">
                <a:solidFill>
                  <a:srgbClr val="000099"/>
                </a:solidFill>
                <a:latin typeface="Times New Roman" panose="02020603050405020304" pitchFamily="18" charset="0"/>
                <a:cs typeface="Times New Roman" panose="02020603050405020304" pitchFamily="18" charset="0"/>
              </a:rPr>
              <a:t>lúc trời chưa </a:t>
            </a:r>
            <a:r>
              <a:rPr lang="vi-VN" sz="2400" dirty="0">
                <a:solidFill>
                  <a:srgbClr val="000099"/>
                </a:solidFill>
                <a:latin typeface="Times New Roman" panose="02020603050405020304" pitchFamily="18" charset="0"/>
                <a:cs typeface="Times New Roman" panose="02020603050405020304" pitchFamily="18" charset="0"/>
              </a:rPr>
              <a:t>sáng</a:t>
            </a:r>
            <a:r>
              <a:rPr lang="en-US" sz="2400" dirty="0">
                <a:solidFill>
                  <a:srgbClr val="000099"/>
                </a:solidFill>
                <a:latin typeface="Times New Roman" panose="02020603050405020304" pitchFamily="18" charset="0"/>
                <a:cs typeface="Times New Roman" panose="02020603050405020304" pitchFamily="18" charset="0"/>
              </a:rPr>
              <a:t>, </a:t>
            </a:r>
            <a:r>
              <a:rPr lang="vi-VN" sz="2400" dirty="0">
                <a:solidFill>
                  <a:srgbClr val="000099"/>
                </a:solidFill>
                <a:latin typeface="Times New Roman" panose="02020603050405020304" pitchFamily="18" charset="0"/>
                <a:cs typeface="Times New Roman" panose="02020603050405020304" pitchFamily="18" charset="0"/>
              </a:rPr>
              <a:t>người </a:t>
            </a:r>
            <a:r>
              <a:rPr lang="vi-VN" sz="2400" dirty="0">
                <a:solidFill>
                  <a:srgbClr val="000099"/>
                </a:solidFill>
                <a:latin typeface="Times New Roman" panose="02020603050405020304" pitchFamily="18" charset="0"/>
                <a:cs typeface="Times New Roman" panose="02020603050405020304" pitchFamily="18" charset="0"/>
              </a:rPr>
              <a:t>cày </a:t>
            </a:r>
            <a:r>
              <a:rPr lang="vi-VN" sz="2400" dirty="0">
                <a:solidFill>
                  <a:srgbClr val="000099"/>
                </a:solidFill>
                <a:latin typeface="Times New Roman" panose="02020603050405020304" pitchFamily="18" charset="0"/>
                <a:cs typeface="Times New Roman" panose="02020603050405020304" pitchFamily="18" charset="0"/>
              </a:rPr>
              <a:t>ruộng, </a:t>
            </a:r>
            <a:r>
              <a:rPr lang="vi-VN" sz="2400" dirty="0">
                <a:solidFill>
                  <a:srgbClr val="000099"/>
                </a:solidFill>
                <a:latin typeface="Times New Roman" panose="02020603050405020304" pitchFamily="18" charset="0"/>
                <a:cs typeface="Times New Roman" panose="02020603050405020304" pitchFamily="18" charset="0"/>
              </a:rPr>
              <a:t>người gặt thóc, đập </a:t>
            </a:r>
            <a:r>
              <a:rPr lang="vi-VN" sz="2400" dirty="0">
                <a:solidFill>
                  <a:srgbClr val="000099"/>
                </a:solidFill>
                <a:latin typeface="Times New Roman" panose="02020603050405020304" pitchFamily="18" charset="0"/>
                <a:cs typeface="Times New Roman" panose="02020603050405020304" pitchFamily="18" charset="0"/>
              </a:rPr>
              <a:t>lú</a:t>
            </a:r>
            <a:r>
              <a:rPr lang="en-US" sz="2400" dirty="0">
                <a:solidFill>
                  <a:srgbClr val="000099"/>
                </a:solidFill>
                <a:latin typeface="Times New Roman" panose="02020603050405020304" pitchFamily="18" charset="0"/>
                <a:cs typeface="Times New Roman" panose="02020603050405020304" pitchFamily="18" charset="0"/>
              </a:rPr>
              <a:t>a</a:t>
            </a:r>
            <a:r>
              <a:rPr lang="vi-VN" sz="2400" dirty="0">
                <a:solidFill>
                  <a:srgbClr val="000099"/>
                </a:solidFill>
                <a:latin typeface="Times New Roman" panose="02020603050405020304" pitchFamily="18" charset="0"/>
                <a:cs typeface="Times New Roman" panose="02020603050405020304" pitchFamily="18" charset="0"/>
              </a:rPr>
              <a:t>,</a:t>
            </a:r>
            <a:r>
              <a:rPr lang="en-US" sz="2400" dirty="0">
                <a:solidFill>
                  <a:srgbClr val="000099"/>
                </a:solidFill>
                <a:latin typeface="Times New Roman" panose="02020603050405020304" pitchFamily="18" charset="0"/>
                <a:cs typeface="Times New Roman" panose="02020603050405020304" pitchFamily="18" charset="0"/>
              </a:rPr>
              <a:t> mọi</a:t>
            </a:r>
            <a:r>
              <a:rPr lang="vi-VN" sz="2400" dirty="0">
                <a:solidFill>
                  <a:srgbClr val="000099"/>
                </a:solidFill>
                <a:latin typeface="Times New Roman" panose="02020603050405020304" pitchFamily="18" charset="0"/>
                <a:cs typeface="Times New Roman" panose="02020603050405020304" pitchFamily="18" charset="0"/>
              </a:rPr>
              <a:t> người </a:t>
            </a:r>
            <a:r>
              <a:rPr lang="vi-VN" sz="2400" dirty="0">
                <a:solidFill>
                  <a:srgbClr val="000099"/>
                </a:solidFill>
                <a:latin typeface="Times New Roman" panose="02020603050405020304" pitchFamily="18" charset="0"/>
                <a:cs typeface="Times New Roman" panose="02020603050405020304" pitchFamily="18" charset="0"/>
              </a:rPr>
              <a:t>đọc </a:t>
            </a:r>
            <a:r>
              <a:rPr lang="en-US" sz="2400" dirty="0">
                <a:solidFill>
                  <a:srgbClr val="000099"/>
                </a:solidFill>
                <a:latin typeface="Times New Roman" panose="02020603050405020304" pitchFamily="18" charset="0"/>
                <a:cs typeface="Times New Roman" panose="02020603050405020304" pitchFamily="18" charset="0"/>
              </a:rPr>
              <a:t>được rất nhiều </a:t>
            </a:r>
            <a:r>
              <a:rPr lang="vi-VN" sz="2400" dirty="0">
                <a:solidFill>
                  <a:srgbClr val="000099"/>
                </a:solidFill>
                <a:latin typeface="Times New Roman" panose="02020603050405020304" pitchFamily="18" charset="0"/>
                <a:cs typeface="Times New Roman" panose="02020603050405020304" pitchFamily="18" charset="0"/>
              </a:rPr>
              <a:t>sách.</a:t>
            </a:r>
            <a:endParaRPr lang="en-US" sz="2400" dirty="0">
              <a:solidFill>
                <a:srgbClr val="000099"/>
              </a:solidFill>
              <a:latin typeface="Times New Roman" panose="02020603050405020304" pitchFamily="18" charset="0"/>
              <a:cs typeface="Times New Roman" panose="02020603050405020304" pitchFamily="18" charset="0"/>
            </a:endParaRPr>
          </a:p>
          <a:p>
            <a:pPr algn="just"/>
            <a:r>
              <a:rPr lang="en-US" sz="2400" dirty="0">
                <a:solidFill>
                  <a:srgbClr val="990099"/>
                </a:solidFill>
                <a:latin typeface="Times New Roman" panose="02020603050405020304" pitchFamily="18" charset="0"/>
                <a:cs typeface="Times New Roman" panose="02020603050405020304" pitchFamily="18" charset="0"/>
              </a:rPr>
              <a:t>-</a:t>
            </a:r>
            <a:r>
              <a:rPr lang="vi-VN" sz="2400" dirty="0">
                <a:solidFill>
                  <a:srgbClr val="990099"/>
                </a:solidFill>
                <a:latin typeface="Times New Roman" panose="02020603050405020304" pitchFamily="18" charset="0"/>
                <a:cs typeface="Times New Roman" panose="02020603050405020304" pitchFamily="18" charset="0"/>
              </a:rPr>
              <a:t> </a:t>
            </a:r>
            <a:r>
              <a:rPr lang="vi-VN" sz="2400" dirty="0">
                <a:solidFill>
                  <a:srgbClr val="990099"/>
                </a:solidFill>
                <a:latin typeface="Times New Roman" panose="02020603050405020304" pitchFamily="18" charset="0"/>
                <a:cs typeface="Times New Roman" panose="02020603050405020304" pitchFamily="18" charset="0"/>
              </a:rPr>
              <a:t>Còn Pê-chi-a chỉ ngủ hoài và rong chơi mãi không làm việc </a:t>
            </a:r>
            <a:r>
              <a:rPr lang="vi-VN" sz="2400" dirty="0">
                <a:solidFill>
                  <a:srgbClr val="990099"/>
                </a:solidFill>
                <a:latin typeface="Times New Roman" panose="02020603050405020304" pitchFamily="18" charset="0"/>
                <a:cs typeface="Times New Roman" panose="02020603050405020304" pitchFamily="18" charset="0"/>
              </a:rPr>
              <a:t>và</a:t>
            </a:r>
            <a:r>
              <a:rPr lang="en-US" sz="2400" dirty="0">
                <a:solidFill>
                  <a:srgbClr val="990099"/>
                </a:solidFill>
                <a:latin typeface="Times New Roman" panose="02020603050405020304" pitchFamily="18" charset="0"/>
                <a:cs typeface="Times New Roman" panose="02020603050405020304" pitchFamily="18" charset="0"/>
              </a:rPr>
              <a:t> để </a:t>
            </a:r>
            <a:r>
              <a:rPr lang="vi-VN" sz="2400" dirty="0">
                <a:solidFill>
                  <a:srgbClr val="990099"/>
                </a:solidFill>
                <a:latin typeface="Times New Roman" panose="02020603050405020304" pitchFamily="18" charset="0"/>
                <a:cs typeface="Times New Roman" panose="02020603050405020304" pitchFamily="18" charset="0"/>
              </a:rPr>
              <a:t> </a:t>
            </a:r>
            <a:r>
              <a:rPr lang="vi-VN" sz="2400" dirty="0">
                <a:solidFill>
                  <a:srgbClr val="990099"/>
                </a:solidFill>
                <a:latin typeface="Times New Roman" panose="02020603050405020304" pitchFamily="18" charset="0"/>
                <a:cs typeface="Times New Roman" panose="02020603050405020304" pitchFamily="18" charset="0"/>
              </a:rPr>
              <a:t>trôi qua mất một </a:t>
            </a:r>
            <a:r>
              <a:rPr lang="vi-VN" sz="2400" dirty="0">
                <a:solidFill>
                  <a:srgbClr val="990099"/>
                </a:solidFill>
                <a:latin typeface="Times New Roman" panose="02020603050405020304" pitchFamily="18" charset="0"/>
                <a:cs typeface="Times New Roman" panose="02020603050405020304" pitchFamily="18" charset="0"/>
              </a:rPr>
              <a:t>ngày</a:t>
            </a:r>
            <a:r>
              <a:rPr lang="en-US" sz="2400" dirty="0">
                <a:solidFill>
                  <a:srgbClr val="990099"/>
                </a:solidFill>
                <a:latin typeface="Times New Roman" panose="02020603050405020304" pitchFamily="18" charset="0"/>
                <a:cs typeface="Times New Roman" panose="02020603050405020304" pitchFamily="18" charset="0"/>
              </a:rPr>
              <a:t> hoài phí</a:t>
            </a:r>
            <a:r>
              <a:rPr lang="vi-VN" sz="2400" dirty="0">
                <a:solidFill>
                  <a:srgbClr val="990099"/>
                </a:solidFill>
                <a:latin typeface="Times New Roman" panose="02020603050405020304" pitchFamily="18" charset="0"/>
                <a:cs typeface="Times New Roman" panose="02020603050405020304" pitchFamily="18" charset="0"/>
              </a:rPr>
              <a:t>.</a:t>
            </a:r>
            <a:endParaRPr lang="en-US" sz="2400" dirty="0">
              <a:solidFill>
                <a:srgbClr val="990099"/>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28800" y="4173302"/>
            <a:ext cx="8388928" cy="830997"/>
          </a:xfrm>
          <a:prstGeom prst="rect">
            <a:avLst/>
          </a:prstGeom>
        </p:spPr>
        <p:txBody>
          <a:bodyPr wrap="square">
            <a:spAutoFit/>
          </a:bodyPr>
          <a:lstStyle/>
          <a:p>
            <a:pPr algn="just"/>
            <a:r>
              <a:rPr lang="en-US" sz="2400" dirty="0">
                <a:solidFill>
                  <a:srgbClr val="000099"/>
                </a:solidFill>
                <a:latin typeface="Times New Roman" panose="02020603050405020304" pitchFamily="18" charset="0"/>
                <a:cs typeface="Times New Roman" panose="02020603050405020304" pitchFamily="18" charset="0"/>
              </a:rPr>
              <a:t>- Pê-chi-a </a:t>
            </a:r>
            <a:r>
              <a:rPr lang="en-US" sz="2400" dirty="0">
                <a:solidFill>
                  <a:srgbClr val="000099"/>
                </a:solidFill>
                <a:latin typeface="Times New Roman" panose="02020603050405020304" pitchFamily="18" charset="0"/>
                <a:cs typeface="Times New Roman" panose="02020603050405020304" pitchFamily="18" charset="0"/>
              </a:rPr>
              <a:t>cảm thấy xấu hổ và sẽ không để trôi qua một ngày hoài </a:t>
            </a:r>
            <a:r>
              <a:rPr lang="en-US" sz="2400" dirty="0">
                <a:solidFill>
                  <a:srgbClr val="000099"/>
                </a:solidFill>
                <a:latin typeface="Times New Roman" panose="02020603050405020304" pitchFamily="18" charset="0"/>
                <a:cs typeface="Times New Roman" panose="02020603050405020304" pitchFamily="18" charset="0"/>
              </a:rPr>
              <a:t>phí như vậy nữa, sẽ </a:t>
            </a:r>
            <a:r>
              <a:rPr lang="en-US" sz="2400" dirty="0">
                <a:solidFill>
                  <a:srgbClr val="000099"/>
                </a:solidFill>
                <a:latin typeface="Times New Roman" panose="02020603050405020304" pitchFamily="18" charset="0"/>
                <a:cs typeface="Times New Roman" panose="02020603050405020304" pitchFamily="18" charset="0"/>
              </a:rPr>
              <a:t>làm những công việc của mẹ giao.</a:t>
            </a:r>
          </a:p>
        </p:txBody>
      </p:sp>
      <p:sp>
        <p:nvSpPr>
          <p:cNvPr id="16" name="Rectangle 15"/>
          <p:cNvSpPr/>
          <p:nvPr/>
        </p:nvSpPr>
        <p:spPr>
          <a:xfrm>
            <a:off x="1880466" y="5569804"/>
            <a:ext cx="8482734" cy="830997"/>
          </a:xfrm>
          <a:prstGeom prst="rect">
            <a:avLst/>
          </a:prstGeom>
        </p:spPr>
        <p:txBody>
          <a:bodyPr wrap="square">
            <a:spAutoFit/>
          </a:bodyPr>
          <a:lstStyle/>
          <a:p>
            <a:pPr algn="just"/>
            <a:r>
              <a:rPr lang="en-US" sz="2400" dirty="0">
                <a:solidFill>
                  <a:srgbClr val="000099"/>
                </a:solidFill>
                <a:latin typeface="Times New Roman" panose="02020603050405020304" pitchFamily="18" charset="0"/>
                <a:cs typeface="Times New Roman" panose="02020603050405020304" pitchFamily="18" charset="0"/>
              </a:rPr>
              <a:t>- Nếu </a:t>
            </a:r>
            <a:r>
              <a:rPr lang="en-US" sz="2400" dirty="0">
                <a:solidFill>
                  <a:srgbClr val="000099"/>
                </a:solidFill>
                <a:latin typeface="Times New Roman" panose="02020603050405020304" pitchFamily="18" charset="0"/>
                <a:cs typeface="Times New Roman" panose="02020603050405020304" pitchFamily="18" charset="0"/>
              </a:rPr>
              <a:t>là Pê-chi-a em sẽ bắt đầu một ngày mới thật sớm và hoàn thành những công việc của mẹ giao cho.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
            <a:ext cx="9144000"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hình nền động\phong-nen-powerpoint-chuyen-nghiep-34.jpg"/>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6" name="Rectangle 5"/>
          <p:cNvSpPr/>
          <p:nvPr/>
        </p:nvSpPr>
        <p:spPr>
          <a:xfrm>
            <a:off x="4724400" y="816114"/>
            <a:ext cx="27432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a:ln>
                  <a:solidFill>
                    <a:sysClr val="windowText" lastClr="000000"/>
                  </a:solidFill>
                </a:ln>
                <a:solidFill>
                  <a:srgbClr val="FF33CC"/>
                </a:solidFill>
                <a:latin typeface="Times New Roman" pitchFamily="18" charset="0"/>
                <a:cs typeface="Times New Roman" pitchFamily="18" charset="0"/>
                <a:sym typeface="Wingdings"/>
              </a:rPr>
              <a:t></a:t>
            </a:r>
            <a:r>
              <a:rPr lang="en-US" sz="4000" b="1" dirty="0">
                <a:ln>
                  <a:solidFill>
                    <a:sysClr val="windowText" lastClr="000000"/>
                  </a:solidFill>
                </a:ln>
                <a:solidFill>
                  <a:srgbClr val="FF33CC"/>
                </a:solidFill>
                <a:latin typeface="Times New Roman" pitchFamily="18" charset="0"/>
                <a:cs typeface="Times New Roman" pitchFamily="18" charset="0"/>
              </a:rPr>
              <a:t>Ghi nhớ:</a:t>
            </a:r>
            <a:endParaRPr lang="en-US" sz="4000" b="1" dirty="0">
              <a:ln>
                <a:solidFill>
                  <a:sysClr val="windowText" lastClr="000000"/>
                </a:solidFill>
              </a:ln>
              <a:solidFill>
                <a:srgbClr val="FF33CC"/>
              </a:solidFill>
            </a:endParaRPr>
          </a:p>
        </p:txBody>
      </p:sp>
      <p:sp>
        <p:nvSpPr>
          <p:cNvPr id="7" name="Rectangle 6"/>
          <p:cNvSpPr/>
          <p:nvPr/>
        </p:nvSpPr>
        <p:spPr>
          <a:xfrm>
            <a:off x="1842655" y="1960126"/>
            <a:ext cx="8458200" cy="3754874"/>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2700000" scaled="1"/>
            <a:tileRect/>
          </a:gra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Lao </a:t>
            </a:r>
            <a:r>
              <a:rPr lang="vi-VN" sz="2800" b="1" dirty="0">
                <a:latin typeface="Times New Roman" panose="02020603050405020304" pitchFamily="18" charset="0"/>
                <a:cs typeface="Times New Roman" panose="02020603050405020304" pitchFamily="18" charset="0"/>
              </a:rPr>
              <a:t>động giúp con người </a:t>
            </a:r>
            <a:r>
              <a:rPr lang="vi-VN" sz="2800" b="1" dirty="0">
                <a:solidFill>
                  <a:srgbClr val="C00000"/>
                </a:solidFill>
                <a:latin typeface="Times New Roman" panose="02020603050405020304" pitchFamily="18" charset="0"/>
                <a:cs typeface="Times New Roman" panose="02020603050405020304" pitchFamily="18" charset="0"/>
              </a:rPr>
              <a:t>phát triển lành mạnh </a:t>
            </a:r>
            <a:r>
              <a:rPr lang="vi-VN" sz="2800" b="1" dirty="0">
                <a:latin typeface="Times New Roman" panose="02020603050405020304" pitchFamily="18" charset="0"/>
                <a:cs typeface="Times New Roman" panose="02020603050405020304" pitchFamily="18" charset="0"/>
              </a:rPr>
              <a:t>và đem lại </a:t>
            </a:r>
            <a:r>
              <a:rPr lang="vi-VN" sz="2800" b="1" dirty="0">
                <a:solidFill>
                  <a:srgbClr val="C00000"/>
                </a:solidFill>
                <a:latin typeface="Times New Roman" panose="02020603050405020304" pitchFamily="18" charset="0"/>
                <a:cs typeface="Times New Roman" panose="02020603050405020304" pitchFamily="18" charset="0"/>
              </a:rPr>
              <a:t>cuộc sống ấm no, hạnh phúc</a:t>
            </a:r>
            <a:r>
              <a:rPr lang="vi-VN" sz="2800" b="1" dirty="0">
                <a:latin typeface="Times New Roman" panose="02020603050405020304" pitchFamily="18" charset="0"/>
                <a:cs typeface="Times New Roman" panose="02020603050405020304" pitchFamily="18" charset="0"/>
              </a:rPr>
              <a:t>. Mỗi người đều phải biết </a:t>
            </a:r>
            <a:r>
              <a:rPr lang="vi-VN" sz="2800" b="1" dirty="0">
                <a:solidFill>
                  <a:srgbClr val="C00000"/>
                </a:solidFill>
                <a:latin typeface="Times New Roman" panose="02020603050405020304" pitchFamily="18" charset="0"/>
                <a:cs typeface="Times New Roman" panose="02020603050405020304" pitchFamily="18" charset="0"/>
              </a:rPr>
              <a:t>yêu lao động </a:t>
            </a:r>
            <a:r>
              <a:rPr lang="vi-VN" sz="2800" b="1" dirty="0">
                <a:latin typeface="Times New Roman" panose="02020603050405020304" pitchFamily="18" charset="0"/>
                <a:cs typeface="Times New Roman" panose="02020603050405020304" pitchFamily="18" charset="0"/>
              </a:rPr>
              <a:t>và tham gia lao động </a:t>
            </a:r>
            <a:r>
              <a:rPr lang="vi-VN" sz="2800" b="1" dirty="0">
                <a:solidFill>
                  <a:srgbClr val="C00000"/>
                </a:solidFill>
                <a:latin typeface="Times New Roman" panose="02020603050405020304" pitchFamily="18" charset="0"/>
                <a:cs typeface="Times New Roman" panose="02020603050405020304" pitchFamily="18" charset="0"/>
              </a:rPr>
              <a:t>phù hợp với khả năng của </a:t>
            </a:r>
            <a:r>
              <a:rPr lang="vi-VN" sz="2800" b="1" dirty="0">
                <a:solidFill>
                  <a:srgbClr val="C00000"/>
                </a:solidFill>
                <a:latin typeface="Times New Roman" panose="02020603050405020304" pitchFamily="18" charset="0"/>
                <a:cs typeface="Times New Roman" panose="02020603050405020304" pitchFamily="18" charset="0"/>
              </a:rPr>
              <a:t>mình.</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Lười </a:t>
            </a:r>
            <a:r>
              <a:rPr lang="vi-VN" sz="2800" b="1" dirty="0">
                <a:latin typeface="Times New Roman" panose="02020603050405020304" pitchFamily="18" charset="0"/>
                <a:cs typeface="Times New Roman" panose="02020603050405020304" pitchFamily="18" charset="0"/>
              </a:rPr>
              <a:t>lao động là </a:t>
            </a:r>
            <a:r>
              <a:rPr lang="vi-VN" sz="2800" b="1" dirty="0">
                <a:solidFill>
                  <a:srgbClr val="C00000"/>
                </a:solidFill>
                <a:latin typeface="Times New Roman" panose="02020603050405020304" pitchFamily="18" charset="0"/>
                <a:cs typeface="Times New Roman" panose="02020603050405020304" pitchFamily="18" charset="0"/>
              </a:rPr>
              <a:t>đáng chê </a:t>
            </a:r>
            <a:r>
              <a:rPr lang="vi-VN" sz="2800" b="1" dirty="0">
                <a:solidFill>
                  <a:srgbClr val="C00000"/>
                </a:solidFill>
                <a:latin typeface="Times New Roman" panose="02020603050405020304" pitchFamily="18" charset="0"/>
                <a:cs typeface="Times New Roman" panose="02020603050405020304" pitchFamily="18" charset="0"/>
              </a:rPr>
              <a:t>trách</a:t>
            </a:r>
            <a:r>
              <a:rPr lang="vi-V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algn="ctr"/>
            <a:r>
              <a:rPr lang="vi-VN" sz="2800" i="1" dirty="0">
                <a:latin typeface="Times New Roman" panose="02020603050405020304" pitchFamily="18" charset="0"/>
                <a:cs typeface="Times New Roman" panose="02020603050405020304" pitchFamily="18" charset="0"/>
              </a:rPr>
              <a:t>Bàn </a:t>
            </a:r>
            <a:r>
              <a:rPr lang="vi-VN" sz="2800" i="1" dirty="0">
                <a:latin typeface="Times New Roman" panose="02020603050405020304" pitchFamily="18" charset="0"/>
                <a:cs typeface="Times New Roman" panose="02020603050405020304" pitchFamily="18" charset="0"/>
              </a:rPr>
              <a:t>tay ta làm nên tất cả</a:t>
            </a:r>
            <a:br>
              <a:rPr lang="vi-VN"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Có </a:t>
            </a:r>
            <a:r>
              <a:rPr lang="vi-VN" sz="2800" i="1" dirty="0">
                <a:latin typeface="Times New Roman" panose="02020603050405020304" pitchFamily="18" charset="0"/>
                <a:cs typeface="Times New Roman" panose="02020603050405020304" pitchFamily="18" charset="0"/>
              </a:rPr>
              <a:t>sức người sỏi đá cũng thành </a:t>
            </a:r>
            <a:r>
              <a:rPr lang="vi-VN" sz="2800" i="1" dirty="0">
                <a:latin typeface="Times New Roman" panose="02020603050405020304" pitchFamily="18" charset="0"/>
                <a:cs typeface="Times New Roman" panose="02020603050405020304" pitchFamily="18" charset="0"/>
              </a:rPr>
              <a:t>cơm.</a:t>
            </a:r>
            <a:endParaRPr lang="en-US" sz="2800" i="1"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Hoàng </a:t>
            </a:r>
            <a:r>
              <a:rPr lang="vi-VN" sz="2800" dirty="0">
                <a:latin typeface="Times New Roman" panose="02020603050405020304" pitchFamily="18" charset="0"/>
                <a:cs typeface="Times New Roman" panose="02020603050405020304" pitchFamily="18" charset="0"/>
              </a:rPr>
              <a:t>Trung Thông</a:t>
            </a:r>
            <a:endParaRPr lang="en-US" sz="2800" i="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00" y="253426"/>
            <a:ext cx="5715000" cy="584775"/>
          </a:xfrm>
          <a:prstGeom prst="rect">
            <a:avLst/>
          </a:prstGeom>
        </p:spPr>
        <p:txBody>
          <a:bodyPr wrap="square">
            <a:spAutoFit/>
          </a:bodyPr>
          <a:lstStyle/>
          <a:p>
            <a:r>
              <a:rPr lang="en-US" sz="3200" b="1" dirty="0">
                <a:ln>
                  <a:solidFill>
                    <a:sysClr val="windowText" lastClr="000000"/>
                  </a:solidFill>
                </a:ln>
                <a:solidFill>
                  <a:srgbClr val="33CC33"/>
                </a:solidFill>
                <a:latin typeface="Times New Roman" pitchFamily="18" charset="0"/>
                <a:cs typeface="Times New Roman" pitchFamily="18" charset="0"/>
              </a:rPr>
              <a:t>HOẠT ĐỘNG 2:</a:t>
            </a:r>
            <a:r>
              <a:rPr lang="vi-VN" sz="3200" b="1" dirty="0">
                <a:latin typeface="Times New Roman" pitchFamily="18" charset="0"/>
                <a:cs typeface="Times New Roman" pitchFamily="18" charset="0"/>
              </a:rPr>
              <a:t> </a:t>
            </a:r>
            <a:r>
              <a:rPr lang="vi-VN" sz="3200" b="1" dirty="0">
                <a:ln>
                  <a:solidFill>
                    <a:schemeClr val="tx1"/>
                  </a:solidFill>
                </a:ln>
                <a:solidFill>
                  <a:srgbClr val="FF33CC"/>
                </a:solidFill>
                <a:latin typeface="Times New Roman" pitchFamily="18" charset="0"/>
                <a:cs typeface="Times New Roman" pitchFamily="18" charset="0"/>
              </a:rPr>
              <a:t>Bày tỏ ý kiến.</a:t>
            </a:r>
            <a:endParaRPr lang="en-US" sz="3200" b="1" dirty="0">
              <a:ln>
                <a:solidFill>
                  <a:schemeClr val="tx1"/>
                </a:solidFill>
              </a:ln>
              <a:solidFill>
                <a:srgbClr val="FF33CC"/>
              </a:solidFill>
              <a:latin typeface="Times New Roman" pitchFamily="18" charset="0"/>
              <a:cs typeface="Times New Roman" pitchFamily="18" charset="0"/>
            </a:endParaRPr>
          </a:p>
        </p:txBody>
      </p:sp>
      <p:sp>
        <p:nvSpPr>
          <p:cNvPr id="6" name="Rectangle 5"/>
          <p:cNvSpPr/>
          <p:nvPr/>
        </p:nvSpPr>
        <p:spPr>
          <a:xfrm>
            <a:off x="1676400" y="950894"/>
            <a:ext cx="8915400" cy="954107"/>
          </a:xfrm>
          <a:prstGeom prst="rect">
            <a:avLst/>
          </a:prstGeom>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Bài tập </a:t>
            </a:r>
            <a:r>
              <a:rPr lang="vi-VN" sz="2800" b="1" dirty="0">
                <a:solidFill>
                  <a:srgbClr val="000000"/>
                </a:solidFill>
                <a:latin typeface="Times New Roman" panose="02020603050405020304" pitchFamily="18" charset="0"/>
                <a:cs typeface="Times New Roman" panose="02020603050405020304" pitchFamily="18" charset="0"/>
              </a:rPr>
              <a:t>1</a:t>
            </a:r>
            <a:r>
              <a:rPr lang="en-US" sz="2800" b="1" dirty="0">
                <a:solidFill>
                  <a:srgbClr val="000000"/>
                </a:solidFill>
                <a:latin typeface="Times New Roman" panose="02020603050405020304" pitchFamily="18" charset="0"/>
                <a:cs typeface="Times New Roman" panose="02020603050405020304" pitchFamily="18" charset="0"/>
              </a:rPr>
              <a:t>. (SGK/25)</a:t>
            </a:r>
            <a:r>
              <a:rPr lang="vi-VN" sz="2800" b="1" dirty="0">
                <a:solidFill>
                  <a:srgbClr val="000000"/>
                </a:solidFill>
                <a:latin typeface="Times New Roman" panose="02020603050405020304" pitchFamily="18" charset="0"/>
                <a:cs typeface="Times New Roman" panose="02020603050405020304" pitchFamily="18" charset="0"/>
              </a:rPr>
              <a:t>:</a:t>
            </a:r>
            <a:r>
              <a:rPr lang="vi-VN" sz="2800" b="1" dirty="0">
                <a:solidFill>
                  <a:srgbClr val="000000"/>
                </a:solidFill>
                <a:latin typeface="Times New Roman" panose="02020603050405020304" pitchFamily="18" charset="0"/>
                <a:cs typeface="Times New Roman" panose="02020603050405020304" pitchFamily="18" charset="0"/>
              </a:rPr>
              <a:t> Em hãy </a:t>
            </a:r>
            <a:r>
              <a:rPr lang="vi-VN" sz="2800" b="1" dirty="0">
                <a:solidFill>
                  <a:srgbClr val="000000"/>
                </a:solidFill>
                <a:latin typeface="Times New Roman" panose="02020603050405020304" pitchFamily="18" charset="0"/>
                <a:cs typeface="Times New Roman" panose="02020603050405020304" pitchFamily="18" charset="0"/>
              </a:rPr>
              <a:t>tìm </a:t>
            </a:r>
            <a:r>
              <a:rPr lang="vi-VN" sz="2800" b="1" dirty="0">
                <a:solidFill>
                  <a:srgbClr val="000000"/>
                </a:solidFill>
                <a:latin typeface="Times New Roman" panose="02020603050405020304" pitchFamily="18" charset="0"/>
                <a:cs typeface="Times New Roman" panose="02020603050405020304" pitchFamily="18" charset="0"/>
              </a:rPr>
              <a:t>những biểu hiện của yêu lao động và lười lao động rồi ghi vào </a:t>
            </a:r>
            <a:r>
              <a:rPr lang="vi-VN" sz="2800" b="1" dirty="0">
                <a:solidFill>
                  <a:srgbClr val="000000"/>
                </a:solidFill>
                <a:latin typeface="Times New Roman" panose="02020603050405020304" pitchFamily="18" charset="0"/>
                <a:cs typeface="Times New Roman" panose="02020603050405020304" pitchFamily="18" charset="0"/>
              </a:rPr>
              <a:t>v</a:t>
            </a:r>
            <a:r>
              <a:rPr lang="en-US" sz="2800" b="1" dirty="0">
                <a:solidFill>
                  <a:srgbClr val="000000"/>
                </a:solidFill>
                <a:latin typeface="Times New Roman" panose="02020603050405020304" pitchFamily="18" charset="0"/>
                <a:cs typeface="Times New Roman" panose="02020603050405020304" pitchFamily="18" charset="0"/>
              </a:rPr>
              <a:t>ở</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theo hai </a:t>
            </a:r>
            <a:r>
              <a:rPr lang="vi-VN" sz="2800" b="1" dirty="0">
                <a:solidFill>
                  <a:srgbClr val="000000"/>
                </a:solidFill>
                <a:latin typeface="Times New Roman" panose="02020603050405020304" pitchFamily="18" charset="0"/>
                <a:cs typeface="Times New Roman" panose="02020603050405020304" pitchFamily="18" charset="0"/>
              </a:rPr>
              <a:t>cột</a:t>
            </a:r>
            <a:r>
              <a:rPr lang="en-US" sz="2800" b="1" dirty="0">
                <a:solidFill>
                  <a:srgbClr val="000000"/>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8713772"/>
              </p:ext>
            </p:extLst>
          </p:nvPr>
        </p:nvGraphicFramePr>
        <p:xfrm>
          <a:off x="1918855" y="2209800"/>
          <a:ext cx="8458200" cy="4213860"/>
        </p:xfrm>
        <a:graphic>
          <a:graphicData uri="http://schemas.openxmlformats.org/drawingml/2006/table">
            <a:tbl>
              <a:tblPr/>
              <a:tblGrid>
                <a:gridCol w="3643745">
                  <a:extLst>
                    <a:ext uri="{9D8B030D-6E8A-4147-A177-3AD203B41FA5}">
                      <a16:colId xmlns="" xmlns:a16="http://schemas.microsoft.com/office/drawing/2014/main" val="1753654608"/>
                    </a:ext>
                  </a:extLst>
                </a:gridCol>
                <a:gridCol w="4814455">
                  <a:extLst>
                    <a:ext uri="{9D8B030D-6E8A-4147-A177-3AD203B41FA5}">
                      <a16:colId xmlns="" xmlns:a16="http://schemas.microsoft.com/office/drawing/2014/main" val="3174194463"/>
                    </a:ext>
                  </a:extLst>
                </a:gridCol>
              </a:tblGrid>
              <a:tr h="0">
                <a:tc>
                  <a:txBody>
                    <a:bodyPr/>
                    <a:lstStyle/>
                    <a:p>
                      <a:pPr algn="ctr" fontAlgn="t"/>
                      <a:r>
                        <a:rPr lang="en-US" sz="2400" b="1" dirty="0">
                          <a:solidFill>
                            <a:srgbClr val="CC0099"/>
                          </a:solidFill>
                          <a:effectLst/>
                          <a:latin typeface="Times New Roman" panose="02020603050405020304" pitchFamily="18" charset="0"/>
                          <a:cs typeface="Times New Roman" panose="02020603050405020304" pitchFamily="18" charset="0"/>
                        </a:rPr>
                        <a:t>Yêu lao </a:t>
                      </a:r>
                      <a:r>
                        <a:rPr lang="en-US" sz="2400" b="1" dirty="0" smtClean="0">
                          <a:solidFill>
                            <a:srgbClr val="CC0099"/>
                          </a:solidFill>
                          <a:effectLst/>
                          <a:latin typeface="Times New Roman" panose="02020603050405020304" pitchFamily="18" charset="0"/>
                          <a:cs typeface="Times New Roman" panose="02020603050405020304" pitchFamily="18" charset="0"/>
                        </a:rPr>
                        <a:t>động</a:t>
                      </a:r>
                      <a:endParaRPr lang="en-US" sz="2400" b="1" dirty="0">
                        <a:solidFill>
                          <a:srgbClr val="CC0099"/>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vi-VN" sz="2400" b="1" dirty="0">
                          <a:solidFill>
                            <a:srgbClr val="CC0099"/>
                          </a:solidFill>
                          <a:effectLst/>
                          <a:latin typeface="Times New Roman" panose="02020603050405020304" pitchFamily="18" charset="0"/>
                          <a:cs typeface="Times New Roman" panose="02020603050405020304" pitchFamily="18" charset="0"/>
                        </a:rPr>
                        <a:t>Lười lao động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474142897"/>
                  </a:ext>
                </a:extLst>
              </a:tr>
              <a:tr h="0">
                <a:tc>
                  <a:txBody>
                    <a:bodyPr/>
                    <a:lstStyle/>
                    <a:p>
                      <a:pPr fontAlgn="t"/>
                      <a:endParaRPr lang="vi-VN"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p>
                      <a:pPr fontAlgn="t"/>
                      <a:endParaRPr lang="en-US" sz="2400" dirty="0" smtClean="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401663185"/>
                  </a:ext>
                </a:extLst>
              </a:tr>
            </a:tbl>
          </a:graphicData>
        </a:graphic>
      </p:graphicFrame>
      <p:sp>
        <p:nvSpPr>
          <p:cNvPr id="8" name="Rectangle 7"/>
          <p:cNvSpPr/>
          <p:nvPr/>
        </p:nvSpPr>
        <p:spPr>
          <a:xfrm>
            <a:off x="1905000" y="2667000"/>
            <a:ext cx="3685306" cy="2677656"/>
          </a:xfrm>
          <a:prstGeom prst="rect">
            <a:avLst/>
          </a:prstGeom>
        </p:spPr>
        <p:txBody>
          <a:bodyPr wrap="square">
            <a:spAutoFit/>
          </a:bodyPr>
          <a:lstStyle/>
          <a:p>
            <a:pPr fontAlgn="t"/>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Vui vẻ giúp bố mẹ làm việc nhà và chăm em</a:t>
            </a:r>
            <a:r>
              <a:rPr lang="en-US" sz="2400" dirty="0">
                <a:solidFill>
                  <a:srgbClr val="0000FF"/>
                </a:solidFill>
                <a:latin typeface="Times New Roman" panose="02020603050405020304" pitchFamily="18" charset="0"/>
                <a:cs typeface="Times New Roman" panose="02020603050405020304" pitchFamily="18" charset="0"/>
              </a:rPr>
              <a:t>.</a:t>
            </a:r>
            <a:endParaRPr lang="vi-VN" sz="2400" dirty="0">
              <a:solidFill>
                <a:srgbClr val="0000FF"/>
              </a:solidFill>
              <a:latin typeface="Times New Roman" panose="02020603050405020304" pitchFamily="18" charset="0"/>
              <a:cs typeface="Times New Roman" panose="02020603050405020304" pitchFamily="18" charset="0"/>
            </a:endParaRPr>
          </a:p>
          <a:p>
            <a:pPr fontAlgn="t"/>
            <a:r>
              <a:rPr lang="en-US" sz="2400" dirty="0">
                <a:solidFill>
                  <a:srgbClr val="0000FF"/>
                </a:solidFill>
                <a:latin typeface="Times New Roman" panose="02020603050405020304" pitchFamily="18" charset="0"/>
                <a:cs typeface="Times New Roman" panose="02020603050405020304" pitchFamily="18" charset="0"/>
              </a:rPr>
              <a:t>- Tích cực, v</a:t>
            </a:r>
            <a:r>
              <a:rPr lang="vi-VN" sz="2400" dirty="0">
                <a:solidFill>
                  <a:srgbClr val="0000FF"/>
                </a:solidFill>
                <a:latin typeface="Times New Roman" panose="02020603050405020304" pitchFamily="18" charset="0"/>
                <a:cs typeface="Times New Roman" panose="02020603050405020304" pitchFamily="18" charset="0"/>
              </a:rPr>
              <a:t>ệ sinh trường, lớp sạch sẽ</a:t>
            </a:r>
            <a:r>
              <a:rPr lang="en-US" sz="2400" dirty="0">
                <a:solidFill>
                  <a:srgbClr val="0000FF"/>
                </a:solidFill>
                <a:latin typeface="Times New Roman" panose="02020603050405020304" pitchFamily="18" charset="0"/>
                <a:cs typeface="Times New Roman" panose="02020603050405020304" pitchFamily="18" charset="0"/>
              </a:rPr>
              <a:t>.</a:t>
            </a:r>
          </a:p>
          <a:p>
            <a:pPr fontAlgn="t"/>
            <a:r>
              <a:rPr lang="en-US" sz="2400" dirty="0">
                <a:solidFill>
                  <a:srgbClr val="0000FF"/>
                </a:solidFill>
                <a:latin typeface="Times New Roman" panose="02020603050405020304" pitchFamily="18" charset="0"/>
                <a:cs typeface="Times New Roman" panose="02020603050405020304" pitchFamily="18" charset="0"/>
              </a:rPr>
              <a:t>- Tự làm lấy công việc phù hợp với mình.</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Làm việc từ đầu đến cuối.</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5590307" y="2657746"/>
            <a:ext cx="4786749" cy="3785652"/>
          </a:xfrm>
          <a:prstGeom prst="rect">
            <a:avLst/>
          </a:prstGeom>
        </p:spPr>
        <p:txBody>
          <a:bodyPr wrap="square">
            <a:spAutoFit/>
          </a:bodyPr>
          <a:lstStyle/>
          <a:p>
            <a:pPr fontAlgn="t"/>
            <a:r>
              <a:rPr lang="en-US" sz="2400" dirty="0">
                <a:solidFill>
                  <a:srgbClr val="008000"/>
                </a:solidFill>
                <a:latin typeface="Times New Roman" panose="02020603050405020304" pitchFamily="18" charset="0"/>
                <a:cs typeface="Times New Roman" panose="02020603050405020304" pitchFamily="18" charset="0"/>
              </a:rPr>
              <a:t>-</a:t>
            </a:r>
            <a:r>
              <a:rPr lang="vi-VN" sz="2400" dirty="0">
                <a:solidFill>
                  <a:srgbClr val="008000"/>
                </a:solidFill>
                <a:latin typeface="Times New Roman" panose="02020603050405020304" pitchFamily="18" charset="0"/>
                <a:cs typeface="Times New Roman" panose="02020603050405020304" pitchFamily="18" charset="0"/>
              </a:rPr>
              <a:t>Mải mê chơi điện tử không phụ </a:t>
            </a:r>
            <a:r>
              <a:rPr lang="en-US" sz="2400" dirty="0">
                <a:solidFill>
                  <a:srgbClr val="008000"/>
                </a:solidFill>
                <a:latin typeface="Times New Roman" panose="02020603050405020304" pitchFamily="18" charset="0"/>
                <a:cs typeface="Times New Roman" panose="02020603050405020304" pitchFamily="18" charset="0"/>
              </a:rPr>
              <a:t>giúp </a:t>
            </a:r>
            <a:r>
              <a:rPr lang="vi-VN" sz="2400" dirty="0">
                <a:solidFill>
                  <a:srgbClr val="008000"/>
                </a:solidFill>
                <a:latin typeface="Times New Roman" panose="02020603050405020304" pitchFamily="18" charset="0"/>
                <a:cs typeface="Times New Roman" panose="02020603050405020304" pitchFamily="18" charset="0"/>
              </a:rPr>
              <a:t>mẹ </a:t>
            </a:r>
            <a:r>
              <a:rPr lang="en-US" sz="2400" dirty="0">
                <a:solidFill>
                  <a:srgbClr val="008000"/>
                </a:solidFill>
                <a:latin typeface="Times New Roman" panose="02020603050405020304" pitchFamily="18" charset="0"/>
                <a:cs typeface="Times New Roman" panose="02020603050405020304" pitchFamily="18" charset="0"/>
              </a:rPr>
              <a:t>việc nhà được giao.</a:t>
            </a:r>
            <a:endParaRPr lang="vi-VN" sz="2400" dirty="0">
              <a:solidFill>
                <a:srgbClr val="008000"/>
              </a:solidFill>
              <a:latin typeface="Times New Roman" panose="02020603050405020304" pitchFamily="18" charset="0"/>
              <a:cs typeface="Times New Roman" panose="02020603050405020304" pitchFamily="18" charset="0"/>
            </a:endParaRPr>
          </a:p>
          <a:p>
            <a:pPr fontAlgn="t"/>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Ngủ dậy muộn nên không</a:t>
            </a:r>
            <a:r>
              <a:rPr lang="en-US" sz="2400" dirty="0">
                <a:solidFill>
                  <a:srgbClr val="008000"/>
                </a:solidFill>
                <a:latin typeface="Times New Roman" panose="02020603050405020304" pitchFamily="18" charset="0"/>
                <a:cs typeface="Times New Roman" panose="02020603050405020304" pitchFamily="18" charset="0"/>
              </a:rPr>
              <a:t> tưới cây.</a:t>
            </a:r>
            <a:endParaRPr lang="vi-VN" sz="2400" dirty="0">
              <a:solidFill>
                <a:srgbClr val="008000"/>
              </a:solidFill>
              <a:latin typeface="Times New Roman" panose="02020603050405020304" pitchFamily="18" charset="0"/>
              <a:cs typeface="Times New Roman" panose="02020603050405020304" pitchFamily="18" charset="0"/>
            </a:endParaRPr>
          </a:p>
          <a:p>
            <a:pPr fontAlgn="t"/>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Ăn xong vứt bát một góc đợi mẹ về rửa....</a:t>
            </a:r>
            <a:endParaRPr lang="en-US" sz="2400" dirty="0">
              <a:solidFill>
                <a:srgbClr val="008000"/>
              </a:solidFill>
              <a:latin typeface="Times New Roman" panose="02020603050405020304" pitchFamily="18" charset="0"/>
              <a:cs typeface="Times New Roman" panose="02020603050405020304" pitchFamily="18" charset="0"/>
            </a:endParaRPr>
          </a:p>
          <a:p>
            <a:pPr fontAlgn="t"/>
            <a:r>
              <a:rPr lang="vi-VN" sz="2400" dirty="0">
                <a:solidFill>
                  <a:srgbClr val="008000"/>
                </a:solidFill>
                <a:latin typeface="Times New Roman" panose="02020603050405020304" pitchFamily="18" charset="0"/>
                <a:cs typeface="Times New Roman" panose="02020603050405020304" pitchFamily="18" charset="0"/>
              </a:rPr>
              <a:t>- Ỷ lại, không tham gia vào lao động</a:t>
            </a:r>
            <a:br>
              <a:rPr lang="vi-VN" sz="2400" dirty="0">
                <a:solidFill>
                  <a:srgbClr val="008000"/>
                </a:solidFill>
                <a:latin typeface="Times New Roman" panose="02020603050405020304" pitchFamily="18" charset="0"/>
                <a:cs typeface="Times New Roman" panose="02020603050405020304" pitchFamily="18" charset="0"/>
              </a:rPr>
            </a:br>
            <a:r>
              <a:rPr lang="vi-VN" sz="2400" dirty="0">
                <a:solidFill>
                  <a:srgbClr val="008000"/>
                </a:solidFill>
                <a:latin typeface="Times New Roman" panose="02020603050405020304" pitchFamily="18" charset="0"/>
                <a:cs typeface="Times New Roman" panose="02020603050405020304" pitchFamily="18" charset="0"/>
              </a:rPr>
              <a:t>- Khi lao động vừa làm, vừa chơi, không làm từ đầu đến cuối.</a:t>
            </a:r>
            <a:br>
              <a:rPr lang="vi-VN" sz="2400" dirty="0">
                <a:solidFill>
                  <a:srgbClr val="008000"/>
                </a:solidFill>
                <a:latin typeface="Times New Roman" panose="02020603050405020304" pitchFamily="18" charset="0"/>
                <a:cs typeface="Times New Roman" panose="02020603050405020304" pitchFamily="18" charset="0"/>
              </a:rPr>
            </a:br>
            <a:r>
              <a:rPr lang="vi-VN" sz="2400" dirty="0">
                <a:solidFill>
                  <a:srgbClr val="008000"/>
                </a:solidFill>
                <a:latin typeface="Times New Roman" panose="02020603050405020304" pitchFamily="18" charset="0"/>
                <a:cs typeface="Times New Roman" panose="02020603050405020304" pitchFamily="18" charset="0"/>
              </a:rPr>
              <a:t>- Nhờ người khác làm hộ công việc của mình còn mình đi chơi</a:t>
            </a:r>
            <a:r>
              <a:rPr lang="en-US" sz="2400" dirty="0">
                <a:solidFill>
                  <a:srgbClr val="008000"/>
                </a:solidFill>
                <a:latin typeface="Times New Roman" panose="02020603050405020304" pitchFamily="18" charset="0"/>
                <a:cs typeface="Times New Roman" panose="02020603050405020304" pitchFamily="18" charset="0"/>
              </a:rPr>
              <a:t>.</a:t>
            </a:r>
            <a:endParaRPr lang="vi-VN"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940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6469</TotalTime>
  <Words>572</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Ultimate</dc:creator>
  <cp:lastModifiedBy>Thuy Ninh</cp:lastModifiedBy>
  <cp:revision>243</cp:revision>
  <dcterms:created xsi:type="dcterms:W3CDTF">2017-10-25T22:16:37Z</dcterms:created>
  <dcterms:modified xsi:type="dcterms:W3CDTF">2023-06-03T16:19:41Z</dcterms:modified>
</cp:coreProperties>
</file>